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73" r:id="rId6"/>
    <p:sldId id="264" r:id="rId7"/>
    <p:sldId id="265" r:id="rId8"/>
    <p:sldId id="266" r:id="rId9"/>
    <p:sldId id="274" r:id="rId10"/>
    <p:sldId id="275" r:id="rId11"/>
    <p:sldId id="27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D900-442C-4871-8625-40991D07BB3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1EF-A933-4075-9D0D-64FB6D2C4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D900-442C-4871-8625-40991D07BB3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1EF-A933-4075-9D0D-64FB6D2C4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D900-442C-4871-8625-40991D07BB3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1EF-A933-4075-9D0D-64FB6D2C4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D900-442C-4871-8625-40991D07BB3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1EF-A933-4075-9D0D-64FB6D2C4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D900-442C-4871-8625-40991D07BB3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1EF-A933-4075-9D0D-64FB6D2C4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D900-442C-4871-8625-40991D07BB3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1EF-A933-4075-9D0D-64FB6D2C4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D900-442C-4871-8625-40991D07BB3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1EF-A933-4075-9D0D-64FB6D2C4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D900-442C-4871-8625-40991D07BB3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1EF-A933-4075-9D0D-64FB6D2C4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D900-442C-4871-8625-40991D07BB3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1EF-A933-4075-9D0D-64FB6D2C4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D900-442C-4871-8625-40991D07BB3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1EF-A933-4075-9D0D-64FB6D2C4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D900-442C-4871-8625-40991D07BB3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1EF-A933-4075-9D0D-64FB6D2C4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3D900-442C-4871-8625-40991D07BB3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E1EF-A933-4075-9D0D-64FB6D2C4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3786214"/>
          </a:xfrm>
        </p:spPr>
        <p:txBody>
          <a:bodyPr>
            <a:normAutofit/>
          </a:bodyPr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 «Круги </a:t>
            </a:r>
            <a:r>
              <a:rPr lang="ru-RU" dirty="0" err="1" smtClean="0"/>
              <a:t>Луллия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для развития детей раннего</a:t>
            </a:r>
            <a:br>
              <a:rPr lang="ru-RU" dirty="0" smtClean="0"/>
            </a:br>
            <a:r>
              <a:rPr lang="ru-RU" dirty="0" smtClean="0"/>
              <a:t>возраста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6572272"/>
            <a:ext cx="1042416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286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Воспитатель ставит детям различные задачи:</a:t>
            </a:r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Можно определить несоответствие картинок и подобрать нужный вариант.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Можно раскручивать круги в хаотичном порядке и по   любой выпавшей комбинации дети должны составить фантастический рассказ, а после разрешить возникшее противоречие.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После того, как дети всему научились, они могут </a:t>
            </a:r>
          </a:p>
          <a:p>
            <a:r>
              <a:rPr lang="ru-RU" sz="2800" dirty="0" smtClean="0"/>
              <a:t> самостоятельно играть и ставить друг другу реальные и фантастические задачи.</a:t>
            </a:r>
            <a:endParaRPr lang="ru-RU" sz="28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1042416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721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Круги </a:t>
            </a:r>
            <a:r>
              <a:rPr lang="ru-RU" sz="2400" b="1" dirty="0" err="1" smtClean="0"/>
              <a:t>Луллия</a:t>
            </a:r>
            <a:r>
              <a:rPr lang="ru-RU" sz="2400" b="1" dirty="0" smtClean="0"/>
              <a:t> можно использовать:</a:t>
            </a:r>
            <a:endParaRPr lang="ru-RU" sz="2400" dirty="0" smtClean="0"/>
          </a:p>
          <a:p>
            <a:r>
              <a:rPr lang="ru-RU" sz="2400" dirty="0" smtClean="0"/>
              <a:t>- при организации индивидуальной работы или организуя работу с детьми в малых группах (подгруппах)</a:t>
            </a:r>
          </a:p>
          <a:p>
            <a:r>
              <a:rPr lang="ru-RU" sz="2400" dirty="0" smtClean="0"/>
              <a:t>- в игровой деятельности вне занятий (НОД) в качестве игровых упражнений и заданий</a:t>
            </a:r>
          </a:p>
          <a:p>
            <a:r>
              <a:rPr lang="ru-RU" sz="2400" dirty="0" smtClean="0"/>
              <a:t> в самостоятельной деятельности детей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429000"/>
            <a:ext cx="77152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Использовать круги </a:t>
            </a:r>
            <a:r>
              <a:rPr lang="ru-RU" sz="2400" dirty="0" err="1" smtClean="0"/>
              <a:t>Луллия</a:t>
            </a:r>
            <a:r>
              <a:rPr lang="ru-RU" sz="2400" dirty="0" smtClean="0"/>
              <a:t> можно в любых областях. Например, закреплять знания геометрических фигур (соединять предмет определённой формы с эталоном). Варианты использования этого пособия безграничны.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1042416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7158" y="5000636"/>
            <a:ext cx="80724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Нельзя не отметить и универсальность игрового материала, используя лишь несколько колец, можно получить либо разные варианты игры, либо дополнения к проводимой игре.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5396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Рассмотрим как проводится игра?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214422"/>
            <a:ext cx="81017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 Сначала воспитатель  должен показать , что это такое</a:t>
            </a:r>
          </a:p>
          <a:p>
            <a:r>
              <a:rPr lang="ru-RU" sz="2400" dirty="0" smtClean="0"/>
              <a:t>     и рассказать.</a:t>
            </a:r>
          </a:p>
          <a:p>
            <a:r>
              <a:rPr lang="ru-RU" sz="2400" dirty="0" smtClean="0"/>
              <a:t>     Можно подключить фантазию и представить, что это </a:t>
            </a:r>
          </a:p>
          <a:p>
            <a:r>
              <a:rPr lang="ru-RU" sz="2400" dirty="0" smtClean="0"/>
              <a:t>     волшебное колесо, которое поможет детям узнать много</a:t>
            </a:r>
          </a:p>
          <a:p>
            <a:r>
              <a:rPr lang="ru-RU" sz="2400" dirty="0" smtClean="0"/>
              <a:t>     нового и отправиться в фантастический мир.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Показать детям то, что содержит колесо, в данном случае</a:t>
            </a:r>
          </a:p>
          <a:p>
            <a:r>
              <a:rPr lang="ru-RU" sz="2400" dirty="0" smtClean="0"/>
              <a:t>     картинки.</a:t>
            </a:r>
            <a:endParaRPr lang="ru-RU" sz="24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1042416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617197948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857628"/>
            <a:ext cx="3571868" cy="267890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0" y="6500834"/>
            <a:ext cx="1042416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6500834"/>
            <a:ext cx="1042416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617197871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714488"/>
            <a:ext cx="3107554" cy="4143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428604"/>
            <a:ext cx="3031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Дидактическая игра 1</a:t>
            </a:r>
          </a:p>
          <a:p>
            <a:r>
              <a:rPr lang="ru-RU" sz="2400" dirty="0" smtClean="0"/>
              <a:t>«КАКИМ ЦВЕТОМ?»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71475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На первом круге, самом большом, расположены предметные картинки овощей разных цветов (основные).</a:t>
            </a:r>
          </a:p>
          <a:p>
            <a:r>
              <a:rPr lang="ru-RU" sz="2400" dirty="0" smtClean="0"/>
              <a:t>На втором круге, маленьком, расположены карандаши разных цветов (основных).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500174"/>
            <a:ext cx="6363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Цель: создание условий для развития</a:t>
            </a:r>
          </a:p>
          <a:p>
            <a:r>
              <a:rPr lang="ru-RU" sz="2400" dirty="0" smtClean="0"/>
              <a:t>умений соотносить предмет с цветом.</a:t>
            </a:r>
          </a:p>
          <a:p>
            <a:r>
              <a:rPr lang="ru-RU" sz="2400" dirty="0" smtClean="0"/>
              <a:t>Детская цель: помоги овощам найти свой цвет.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857496"/>
            <a:ext cx="6708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 центре стрелочки должен оказаться овощ определенного</a:t>
            </a:r>
          </a:p>
          <a:p>
            <a:r>
              <a:rPr lang="ru-RU" sz="2000" dirty="0" smtClean="0"/>
              <a:t>цвета.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1042416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728" y="500042"/>
            <a:ext cx="3031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Дидактическая игра 2</a:t>
            </a:r>
          </a:p>
          <a:p>
            <a:r>
              <a:rPr lang="ru-RU" sz="2400" dirty="0" smtClean="0"/>
              <a:t>«ЧЬЯ ТЕНЬ?»</a:t>
            </a:r>
            <a:endParaRPr lang="ru-RU" sz="2400" dirty="0"/>
          </a:p>
        </p:txBody>
      </p:sp>
      <p:pic>
        <p:nvPicPr>
          <p:cNvPr id="10" name="Рисунок 9" descr="1617197646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000240"/>
            <a:ext cx="3286130" cy="43815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1571612"/>
            <a:ext cx="6480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Цель: создание условий для развития </a:t>
            </a:r>
          </a:p>
          <a:p>
            <a:r>
              <a:rPr lang="ru-RU" sz="2400" dirty="0" smtClean="0"/>
              <a:t>умений соотносить изображения друг с другом.</a:t>
            </a:r>
          </a:p>
          <a:p>
            <a:r>
              <a:rPr lang="ru-RU" sz="2400" dirty="0" smtClean="0"/>
              <a:t>Детская цель: найди такую же картинку.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1433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На первом круге, самом большом, расположены предметные картинки овощей.</a:t>
            </a:r>
          </a:p>
          <a:p>
            <a:r>
              <a:rPr lang="ru-RU" sz="2400" dirty="0" smtClean="0"/>
              <a:t>На втором круге, маленьком, расположены их тени.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34" y="3214686"/>
            <a:ext cx="5015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 центре стрелочки должны оказаться овощ</a:t>
            </a:r>
          </a:p>
          <a:p>
            <a:r>
              <a:rPr lang="ru-RU" sz="2000" dirty="0" smtClean="0"/>
              <a:t>и его тень.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1042416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0100" y="428604"/>
            <a:ext cx="3909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Дидактическая игра 3</a:t>
            </a:r>
          </a:p>
          <a:p>
            <a:r>
              <a:rPr lang="ru-RU" sz="2400" dirty="0" smtClean="0"/>
              <a:t>«ПУТИШЕСТВИЕ ПО СКАЗКЕ»</a:t>
            </a:r>
            <a:endParaRPr lang="ru-RU" sz="2400" dirty="0"/>
          </a:p>
        </p:txBody>
      </p:sp>
      <p:pic>
        <p:nvPicPr>
          <p:cNvPr id="6" name="Рисунок 5" descr="1617197948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9757" y="2285992"/>
            <a:ext cx="3524243" cy="2643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1500174"/>
            <a:ext cx="59640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Цель: создание условий для </a:t>
            </a:r>
          </a:p>
          <a:p>
            <a:r>
              <a:rPr lang="ru-RU" sz="2400" dirty="0" smtClean="0"/>
              <a:t>развития умений связно и последовательно</a:t>
            </a:r>
          </a:p>
          <a:p>
            <a:r>
              <a:rPr lang="ru-RU" sz="2400" dirty="0" smtClean="0"/>
              <a:t>излагать ход сказки.</a:t>
            </a:r>
          </a:p>
          <a:p>
            <a:r>
              <a:rPr lang="ru-RU" sz="2400" dirty="0" smtClean="0"/>
              <a:t>Детская цель: помоги героям найти </a:t>
            </a:r>
          </a:p>
          <a:p>
            <a:r>
              <a:rPr lang="ru-RU" sz="2400" dirty="0" smtClean="0"/>
              <a:t>свою сказку.</a:t>
            </a:r>
          </a:p>
          <a:p>
            <a:r>
              <a:rPr lang="ru-RU" sz="2000" dirty="0" smtClean="0"/>
              <a:t>В центре стрелочки должен быть герой этой </a:t>
            </a:r>
          </a:p>
          <a:p>
            <a:r>
              <a:rPr lang="ru-RU" sz="2000" dirty="0" smtClean="0"/>
              <a:t>сказки. Расскажи кого он встретил первым, </a:t>
            </a:r>
          </a:p>
          <a:p>
            <a:r>
              <a:rPr lang="ru-RU" sz="2000" dirty="0" smtClean="0"/>
              <a:t>а кого следующим.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786322"/>
            <a:ext cx="707236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первом круге, самом большом, расположены картинки героев сказки «Колобок». На втором круге, маленьком, расположены главные герои и предметы разных сказок. </a:t>
            </a:r>
          </a:p>
          <a:p>
            <a:endParaRPr lang="ru-RU" sz="20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8101584" y="6500834"/>
            <a:ext cx="1042416" cy="3571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617197646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2428874" cy="3238499"/>
          </a:xfrm>
          <a:prstGeom prst="rect">
            <a:avLst/>
          </a:prstGeom>
        </p:spPr>
      </p:pic>
      <p:pic>
        <p:nvPicPr>
          <p:cNvPr id="6" name="Рисунок 5" descr="1617204206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14290"/>
            <a:ext cx="3000378" cy="4000504"/>
          </a:xfrm>
          <a:prstGeom prst="rect">
            <a:avLst/>
          </a:prstGeom>
        </p:spPr>
      </p:pic>
      <p:pic>
        <p:nvPicPr>
          <p:cNvPr id="7" name="Рисунок 6" descr="16171976468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14290"/>
            <a:ext cx="2071684" cy="2762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5000636"/>
            <a:ext cx="8715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Вывод: </a:t>
            </a:r>
            <a:r>
              <a:rPr lang="ru-RU" dirty="0" smtClean="0"/>
              <a:t>Круги </a:t>
            </a:r>
            <a:r>
              <a:rPr lang="ru-RU" dirty="0" err="1" smtClean="0"/>
              <a:t>Луллия</a:t>
            </a:r>
            <a:r>
              <a:rPr lang="ru-RU" dirty="0" smtClean="0"/>
              <a:t> - одно из средств развития интеллектуально-творческих способностей детей, развития речи. </a:t>
            </a:r>
            <a:r>
              <a:rPr lang="ru-RU" dirty="0" smtClean="0"/>
              <a:t>Задачи </a:t>
            </a:r>
            <a:r>
              <a:rPr lang="ru-RU" dirty="0" smtClean="0"/>
              <a:t>в обучении ставятся в соответствии с содержанием образовательной деятельности на каждом возрастном этапе.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00042"/>
            <a:ext cx="51884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/>
              <a:t>МАСТЕР-КЛАСС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857356" y="1785926"/>
            <a:ext cx="4584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/>
              <a:t>«Круги ЛУЛЛИЯ»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000636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Подготовила воспитатель МБДОУ </a:t>
            </a:r>
            <a:r>
              <a:rPr lang="ru-RU" dirty="0" err="1" smtClean="0"/>
              <a:t>д</a:t>
            </a:r>
            <a:r>
              <a:rPr lang="ru-RU" dirty="0" smtClean="0"/>
              <a:t>/с №11 «Росинка» г.Саяногорска</a:t>
            </a:r>
          </a:p>
          <a:p>
            <a:r>
              <a:rPr lang="ru-RU" dirty="0" err="1" smtClean="0"/>
              <a:t>Этенко</a:t>
            </a:r>
            <a:r>
              <a:rPr lang="ru-RU" dirty="0" smtClean="0"/>
              <a:t> Наталья Александровна</a:t>
            </a: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1584" y="6572272"/>
            <a:ext cx="1042416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14488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Самая близкая, увлекательная и доступная деятельность дошкольников – ИГРА. Между игрой и речью существует двусторонняя связь: с одной стороны речь ребенка развивается и активизируется в игре, с другой стороны сама игра совершенствуется под влиянием и обогащением речи.</a:t>
            </a:r>
          </a:p>
          <a:p>
            <a:r>
              <a:rPr lang="ru-RU" sz="2000" dirty="0" smtClean="0"/>
              <a:t>Предлагаю вашему вниманию систему игровых заданий и упражнений, созданных на основе изобретения </a:t>
            </a:r>
            <a:r>
              <a:rPr lang="ru-RU" sz="2000" dirty="0" err="1" smtClean="0"/>
              <a:t>Р.Луллия</a:t>
            </a:r>
            <a:r>
              <a:rPr lang="ru-RU" sz="2000" dirty="0" smtClean="0"/>
              <a:t>  - "Круги </a:t>
            </a:r>
            <a:r>
              <a:rPr lang="ru-RU" sz="2000" dirty="0" err="1" smtClean="0"/>
              <a:t>Луллия</a:t>
            </a:r>
            <a:r>
              <a:rPr lang="ru-RU" sz="2000" dirty="0" smtClean="0"/>
              <a:t>". Данная методика - это игры на основе кругов </a:t>
            </a:r>
            <a:r>
              <a:rPr lang="ru-RU" sz="2000" dirty="0" err="1" smtClean="0"/>
              <a:t>Луллия</a:t>
            </a:r>
            <a:r>
              <a:rPr lang="ru-RU" sz="2000" dirty="0" smtClean="0"/>
              <a:t> и разнообразных картинок. Меня очень заинтересовали круги </a:t>
            </a:r>
            <a:r>
              <a:rPr lang="ru-RU" sz="2000" dirty="0" err="1" smtClean="0"/>
              <a:t>Луллия</a:t>
            </a:r>
            <a:r>
              <a:rPr lang="ru-RU" sz="2000" dirty="0" smtClean="0"/>
              <a:t> и мне захотелось сделать их.</a:t>
            </a:r>
          </a:p>
          <a:p>
            <a:r>
              <a:rPr lang="ru-RU" sz="2000" dirty="0" smtClean="0"/>
              <a:t>Это пособие прочно заняло свое место в педагогике. На сегодняшний день оно является универсальным дидактическим средством, формирующим мыслительные процессы у детей. Его можно многопланово использовать при решении разных задач развития детей. 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00834"/>
            <a:ext cx="1042416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1584" y="6500834"/>
            <a:ext cx="1042416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9001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системе образования детей дошкольного возраста появились новые игры и развлечения. Дети легко осваивают информационно-коммуникативные средства, и традиционными наглядными средствами их сложно удивить. Поэтому педагог должен искать интересные детям и в тоже время несложные способы развития ребенка.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714356"/>
            <a:ext cx="877131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Круги </a:t>
            </a:r>
            <a:r>
              <a:rPr lang="ru-RU" sz="2400" dirty="0" err="1" smtClean="0"/>
              <a:t>Луллия</a:t>
            </a:r>
            <a:r>
              <a:rPr lang="ru-RU" sz="2400" dirty="0" smtClean="0"/>
              <a:t> – одно из средств развития интеллектуально-</a:t>
            </a:r>
          </a:p>
          <a:p>
            <a:r>
              <a:rPr lang="ru-RU" sz="2400" dirty="0" smtClean="0"/>
              <a:t>творческих способностей детей, предложенное авторами</a:t>
            </a:r>
          </a:p>
          <a:p>
            <a:r>
              <a:rPr lang="ru-RU" sz="2400" dirty="0" smtClean="0"/>
              <a:t>ТРИЗ для использования в дошкольных учреждениях. </a:t>
            </a:r>
          </a:p>
          <a:p>
            <a:r>
              <a:rPr lang="ru-RU" sz="2400" dirty="0" smtClean="0"/>
              <a:t>Методика построена на изобретении Раймонда </a:t>
            </a:r>
            <a:r>
              <a:rPr lang="ru-RU" sz="2400" dirty="0" err="1" smtClean="0"/>
              <a:t>Луллия</a:t>
            </a:r>
            <a:endParaRPr lang="ru-RU" sz="2400" dirty="0" smtClean="0"/>
          </a:p>
          <a:p>
            <a:r>
              <a:rPr lang="ru-RU" sz="2400" dirty="0" smtClean="0"/>
              <a:t> и получило название «Круги </a:t>
            </a:r>
            <a:r>
              <a:rPr lang="ru-RU" sz="2400" dirty="0" err="1" smtClean="0"/>
              <a:t>Луллия</a:t>
            </a:r>
            <a:r>
              <a:rPr lang="ru-RU" sz="2400" dirty="0" smtClean="0"/>
              <a:t>». В </a:t>
            </a:r>
            <a:r>
              <a:rPr lang="en-US" sz="2400" dirty="0" smtClean="0"/>
              <a:t>XIII </a:t>
            </a:r>
            <a:r>
              <a:rPr lang="ru-RU" sz="2400" dirty="0" smtClean="0"/>
              <a:t>веке</a:t>
            </a:r>
          </a:p>
          <a:p>
            <a:r>
              <a:rPr lang="ru-RU" sz="2400" dirty="0" smtClean="0"/>
              <a:t>французский монах Раймонд </a:t>
            </a:r>
            <a:r>
              <a:rPr lang="ru-RU" sz="2400" dirty="0" err="1" smtClean="0"/>
              <a:t>Луллий</a:t>
            </a:r>
            <a:r>
              <a:rPr lang="ru-RU" sz="2400" dirty="0" smtClean="0"/>
              <a:t> создал логическую машину</a:t>
            </a:r>
          </a:p>
          <a:p>
            <a:r>
              <a:rPr lang="ru-RU" sz="2400" dirty="0" smtClean="0"/>
              <a:t>в виде бумажных кругов. Оказывается, ее можно прекрасно </a:t>
            </a:r>
          </a:p>
          <a:p>
            <a:r>
              <a:rPr lang="ru-RU" sz="2400" dirty="0" smtClean="0"/>
              <a:t>использовать как средство развития речи и интеллектуально-</a:t>
            </a:r>
          </a:p>
          <a:p>
            <a:r>
              <a:rPr lang="ru-RU" sz="2400" dirty="0" smtClean="0"/>
              <a:t>творческих способностей детей. У детей круги </a:t>
            </a:r>
            <a:r>
              <a:rPr lang="ru-RU" sz="2400" dirty="0" err="1" smtClean="0"/>
              <a:t>Луллия</a:t>
            </a:r>
            <a:r>
              <a:rPr lang="ru-RU" sz="2400" dirty="0" smtClean="0"/>
              <a:t> – это</a:t>
            </a:r>
          </a:p>
          <a:p>
            <a:r>
              <a:rPr lang="ru-RU" sz="2400" dirty="0" smtClean="0"/>
              <a:t>что то вроде компьютера, только для слов. Простота конструкции</a:t>
            </a:r>
          </a:p>
          <a:p>
            <a:r>
              <a:rPr lang="ru-RU" sz="2400" dirty="0" smtClean="0"/>
              <a:t>позволяет применять ее как в саду так и дома. А эффект</a:t>
            </a:r>
          </a:p>
          <a:p>
            <a:r>
              <a:rPr lang="ru-RU" sz="2400" dirty="0" smtClean="0"/>
              <a:t>огромен – познание языка и мира в их взаимосвязи.</a:t>
            </a:r>
            <a:endParaRPr lang="ru-RU" sz="24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1042416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 пособия:</a:t>
            </a:r>
          </a:p>
          <a:p>
            <a:r>
              <a:rPr lang="ru-RU" sz="2400" dirty="0" smtClean="0"/>
              <a:t>создание социальной ситуации развития через использование игровой технологии круги </a:t>
            </a:r>
            <a:r>
              <a:rPr lang="ru-RU" sz="2400" dirty="0" err="1" smtClean="0"/>
              <a:t>Луллия</a:t>
            </a:r>
            <a:r>
              <a:rPr lang="ru-RU" sz="2400" dirty="0" smtClean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8"/>
            <a:ext cx="82153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Игровые упражнения с детьми по кругам этого пособия решают следующие задачи:</a:t>
            </a:r>
          </a:p>
          <a:p>
            <a:r>
              <a:rPr lang="ru-RU" sz="2400" dirty="0" smtClean="0"/>
              <a:t>- создать условия для формирования познавательной деятельности.</a:t>
            </a:r>
          </a:p>
          <a:p>
            <a:pPr>
              <a:buFontTx/>
              <a:buChar char="-"/>
            </a:pPr>
            <a:r>
              <a:rPr lang="ru-RU" sz="2400" dirty="0" smtClean="0"/>
              <a:t>создать условия для развития речи (обогащать активный и пассивный словарь ребенка).</a:t>
            </a:r>
          </a:p>
          <a:p>
            <a:pPr>
              <a:buFontTx/>
              <a:buChar char="-"/>
            </a:pPr>
            <a:r>
              <a:rPr lang="ru-RU" sz="2400" dirty="0" smtClean="0"/>
              <a:t> создать условие для воспитания коммуникативных навыков, стремления к преодолению трудностей.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1584" y="6572272"/>
            <a:ext cx="1042416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571480"/>
            <a:ext cx="849867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Круги </a:t>
            </a:r>
            <a:r>
              <a:rPr lang="ru-RU" sz="2400" dirty="0" err="1" smtClean="0"/>
              <a:t>Луллия</a:t>
            </a:r>
            <a:r>
              <a:rPr lang="ru-RU" sz="2400" dirty="0" smtClean="0"/>
              <a:t> представляют собой два подвижных круга.</a:t>
            </a:r>
          </a:p>
          <a:p>
            <a:r>
              <a:rPr lang="ru-RU" sz="2400" dirty="0" smtClean="0"/>
              <a:t>Диаметр кругов может варьироваться. Вырезанные круги</a:t>
            </a:r>
          </a:p>
          <a:p>
            <a:r>
              <a:rPr lang="ru-RU" sz="2400" dirty="0" smtClean="0"/>
              <a:t>разбивают на нужное количество секторов, серединка </a:t>
            </a:r>
          </a:p>
          <a:p>
            <a:r>
              <a:rPr lang="ru-RU" sz="2400" dirty="0" smtClean="0"/>
              <a:t>протыкается шилом. </a:t>
            </a:r>
          </a:p>
          <a:p>
            <a:r>
              <a:rPr lang="ru-RU" sz="2400" dirty="0" smtClean="0"/>
              <a:t>Круги нанизываются на стержень (например шуруп), между </a:t>
            </a:r>
          </a:p>
          <a:p>
            <a:r>
              <a:rPr lang="ru-RU" sz="2400" dirty="0" smtClean="0"/>
              <a:t>кругами нанизываются небольшие прокладки, сверху крепится</a:t>
            </a:r>
          </a:p>
          <a:p>
            <a:r>
              <a:rPr lang="ru-RU" sz="2400" dirty="0" smtClean="0"/>
              <a:t>стрелка по величине сектора. На сектора прикрепляются </a:t>
            </a:r>
          </a:p>
          <a:p>
            <a:r>
              <a:rPr lang="ru-RU" sz="2400" dirty="0" smtClean="0"/>
              <a:t>картинки, слова или цифры, в зависимости от того, какую </a:t>
            </a:r>
          </a:p>
          <a:p>
            <a:r>
              <a:rPr lang="ru-RU" sz="2400" dirty="0" smtClean="0"/>
              <a:t>задачу ставит воспитатель. Круги, разделённые на одинаковое</a:t>
            </a:r>
          </a:p>
          <a:p>
            <a:r>
              <a:rPr lang="ru-RU" sz="2400" dirty="0" smtClean="0"/>
              <a:t> количество секторов должны поворачиваться в любом </a:t>
            </a:r>
          </a:p>
          <a:p>
            <a:r>
              <a:rPr lang="ru-RU" sz="2400" dirty="0" smtClean="0"/>
              <a:t>направлении, создавая разнообразные комбинации.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smtClean="0"/>
              <a:t>Круги </a:t>
            </a:r>
            <a:r>
              <a:rPr lang="ru-RU" sz="2400" dirty="0" err="1" smtClean="0"/>
              <a:t>Луллия</a:t>
            </a:r>
            <a:r>
              <a:rPr lang="ru-RU" sz="2400" dirty="0" smtClean="0"/>
              <a:t> представляются детям как чудесные кольца или</a:t>
            </a:r>
          </a:p>
          <a:p>
            <a:r>
              <a:rPr lang="ru-RU" sz="2400" dirty="0" smtClean="0"/>
              <a:t>загадочные круги. 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00834"/>
            <a:ext cx="1042416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01584" y="6500834"/>
            <a:ext cx="1042416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2102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Совет:</a:t>
            </a:r>
          </a:p>
          <a:p>
            <a:r>
              <a:rPr lang="ru-RU" sz="2800" dirty="0" smtClean="0"/>
              <a:t>если круги обтянуть фланелью, или приклеить</a:t>
            </a:r>
          </a:p>
          <a:p>
            <a:r>
              <a:rPr lang="ru-RU" sz="2800" dirty="0" smtClean="0"/>
              <a:t>липучки, или приклеить кармашки, то можно </a:t>
            </a:r>
          </a:p>
          <a:p>
            <a:r>
              <a:rPr lang="ru-RU" sz="2800" dirty="0" smtClean="0"/>
              <a:t>использовать только одно пособие, - просто менять </a:t>
            </a:r>
          </a:p>
          <a:p>
            <a:r>
              <a:rPr lang="ru-RU" sz="2800" dirty="0" smtClean="0"/>
              <a:t>картинки в соответствии с заданием.</a:t>
            </a:r>
            <a:endParaRPr lang="ru-RU" sz="28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357958"/>
            <a:ext cx="1042416" cy="5000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1584" y="6357958"/>
            <a:ext cx="1042416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617197764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786058"/>
            <a:ext cx="2571750" cy="3429000"/>
          </a:xfrm>
          <a:prstGeom prst="rect">
            <a:avLst/>
          </a:prstGeom>
        </p:spPr>
      </p:pic>
      <p:pic>
        <p:nvPicPr>
          <p:cNvPr id="7" name="Рисунок 6" descr="1617197764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786058"/>
            <a:ext cx="2571768" cy="342902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772083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Для детей младшего возраста целесообразно</a:t>
            </a:r>
          </a:p>
          <a:p>
            <a:r>
              <a:rPr lang="ru-RU" sz="2800" dirty="0" smtClean="0"/>
              <a:t>использовать два круга, разбитых на 2-4 сектора.</a:t>
            </a:r>
          </a:p>
          <a:p>
            <a:endParaRPr lang="ru-RU" sz="2800" dirty="0" smtClean="0"/>
          </a:p>
          <a:p>
            <a:r>
              <a:rPr lang="ru-RU" sz="2800" dirty="0" smtClean="0"/>
              <a:t>Для детей среднего возраста целесообразно</a:t>
            </a:r>
          </a:p>
          <a:p>
            <a:r>
              <a:rPr lang="ru-RU" sz="2800" dirty="0" smtClean="0"/>
              <a:t>использовать три круга, разбитых на 4-6 сектора.</a:t>
            </a:r>
          </a:p>
          <a:p>
            <a:endParaRPr lang="ru-RU" sz="2800" dirty="0" smtClean="0"/>
          </a:p>
          <a:p>
            <a:r>
              <a:rPr lang="ru-RU" sz="2800" dirty="0" smtClean="0"/>
              <a:t>Для детей старшего возраста целесообразно</a:t>
            </a:r>
          </a:p>
          <a:p>
            <a:r>
              <a:rPr lang="ru-RU" sz="2800" dirty="0" smtClean="0"/>
              <a:t>использовать три круга, разбитых на 8 секторов.</a:t>
            </a:r>
            <a:endParaRPr lang="ru-RU" sz="28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1042416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617204206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643314"/>
            <a:ext cx="2071702" cy="2762270"/>
          </a:xfrm>
          <a:prstGeom prst="rect">
            <a:avLst/>
          </a:prstGeom>
        </p:spPr>
      </p:pic>
      <p:pic>
        <p:nvPicPr>
          <p:cNvPr id="6" name="Рисунок 5" descr="1617204206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714752"/>
            <a:ext cx="2071684" cy="2762245"/>
          </a:xfrm>
          <a:prstGeom prst="rect">
            <a:avLst/>
          </a:prstGeom>
        </p:spPr>
      </p:pic>
      <p:pic>
        <p:nvPicPr>
          <p:cNvPr id="7170" name="Picture 2" descr="Развивающее пособие «Кольца Луллия» для ДО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107917" y="4107661"/>
            <a:ext cx="2143140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00108"/>
            <a:ext cx="72152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Целесообразно, чтобы у воспитателя был банк изображений к данному пособию по тематике: фрукты, овощи, игрушки, сказки, профессии, времена года, растения, животные и другие темы.</a:t>
            </a:r>
            <a:endParaRPr lang="ru-RU" sz="2800" dirty="0"/>
          </a:p>
        </p:txBody>
      </p:sp>
      <p:pic>
        <p:nvPicPr>
          <p:cNvPr id="3" name="Рисунок 2" descr="1617197764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3810003"/>
            <a:ext cx="1535917" cy="2047890"/>
          </a:xfrm>
          <a:prstGeom prst="rect">
            <a:avLst/>
          </a:prstGeom>
        </p:spPr>
      </p:pic>
      <p:pic>
        <p:nvPicPr>
          <p:cNvPr id="4" name="Рисунок 3" descr="16171977647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786190"/>
            <a:ext cx="1553776" cy="2071701"/>
          </a:xfrm>
          <a:prstGeom prst="rect">
            <a:avLst/>
          </a:prstGeom>
        </p:spPr>
      </p:pic>
      <p:pic>
        <p:nvPicPr>
          <p:cNvPr id="5" name="Рисунок 4" descr="16171977647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8138" y="3786190"/>
            <a:ext cx="1553777" cy="2071702"/>
          </a:xfrm>
          <a:prstGeom prst="rect">
            <a:avLst/>
          </a:prstGeom>
        </p:spPr>
      </p:pic>
      <p:pic>
        <p:nvPicPr>
          <p:cNvPr id="6" name="Рисунок 5" descr="1617197764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786191"/>
            <a:ext cx="1553776" cy="2071701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6500834"/>
            <a:ext cx="1042416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01584" y="6500834"/>
            <a:ext cx="1042416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4031</TotalTime>
  <Words>919</Words>
  <Application>Microsoft Office PowerPoint</Application>
  <PresentationFormat>Экран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Дидактическая игра  «Круги Луллия» для развития детей раннего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натаха</dc:creator>
  <cp:lastModifiedBy>натаха</cp:lastModifiedBy>
  <cp:revision>88</cp:revision>
  <dcterms:created xsi:type="dcterms:W3CDTF">2021-03-30T08:21:16Z</dcterms:created>
  <dcterms:modified xsi:type="dcterms:W3CDTF">2021-04-03T07:22:23Z</dcterms:modified>
</cp:coreProperties>
</file>