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title"/>
          </p:nvPr>
        </p:nvSpPr>
        <p:spPr>
          <a:xfrm rot="5400000">
            <a:off x="7658100" y="1781175"/>
            <a:ext cx="4800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1"/>
          </p:nvPr>
        </p:nvSpPr>
        <p:spPr>
          <a:xfrm rot="5400000">
            <a:off x="1938338" y="-452437"/>
            <a:ext cx="5400675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Calibri"/>
              <a:buNone/>
              <a:defRPr sz="8800" b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676656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2"/>
          </p:nvPr>
        </p:nvSpPr>
        <p:spPr>
          <a:xfrm>
            <a:off x="6011330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676656" y="2753084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3"/>
          </p:nvPr>
        </p:nvSpPr>
        <p:spPr>
          <a:xfrm>
            <a:off x="6007608" y="2038435"/>
            <a:ext cx="4663440" cy="72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4"/>
          </p:nvPr>
        </p:nvSpPr>
        <p:spPr>
          <a:xfrm>
            <a:off x="6007608" y="2750990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  <a:defRPr sz="4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1"/>
          </p:nvPr>
        </p:nvSpPr>
        <p:spPr>
          <a:xfrm>
            <a:off x="762000" y="762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3200"/>
              <a:buChar char=" "/>
              <a:defRPr sz="3200"/>
            </a:lvl1pPr>
            <a:lvl2pPr marL="914400" lvl="1" indent="-406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Char char=" "/>
              <a:defRPr sz="2800"/>
            </a:lvl2pPr>
            <a:lvl3pPr marL="1371600" lvl="2" indent="-381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3pPr>
            <a:lvl4pPr marL="1828800" lvl="3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4pPr>
            <a:lvl5pPr marL="2286000" lvl="4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5pPr>
            <a:lvl6pPr marL="2743200" lvl="5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6pPr>
            <a:lvl7pPr marL="3200400" lvl="6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7pPr>
            <a:lvl8pPr marL="3657600" lvl="7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8pPr>
            <a:lvl9pPr marL="4114800" lvl="8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body" idx="2"/>
          </p:nvPr>
        </p:nvSpPr>
        <p:spPr>
          <a:xfrm>
            <a:off x="8275982" y="2511813"/>
            <a:ext cx="3398520" cy="312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Calibri"/>
              <a:buNone/>
              <a:defRPr sz="18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3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03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03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03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03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03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03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03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03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  <a:defRPr sz="32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5" name="Google Shape;65;p10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0"/>
            <a:ext cx="12192000" cy="53309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66" name="Google Shape;66;p10"/>
          <p:cNvSpPr txBox="1">
            <a:spLocks noGrp="1"/>
          </p:cNvSpPr>
          <p:nvPr>
            <p:ph type="body" idx="1"/>
          </p:nvPr>
        </p:nvSpPr>
        <p:spPr>
          <a:xfrm>
            <a:off x="676656" y="5909735"/>
            <a:ext cx="9229344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3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03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03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03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03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03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03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03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03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 rot="5400000">
            <a:off x="4170426" y="-1482090"/>
            <a:ext cx="3766185" cy="1075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FBFC"/>
            </a:gs>
            <a:gs pos="74000">
              <a:srgbClr val="AFDCE5"/>
            </a:gs>
            <a:gs pos="83000">
              <a:srgbClr val="AFDCE5"/>
            </a:gs>
            <a:gs pos="100000">
              <a:srgbClr val="C9E8EE"/>
            </a:gs>
          </a:gsLst>
          <a:lin ang="540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  <a:defRPr sz="54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 "/>
              <a:defRPr sz="2000" b="0" i="1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3"/>
          <p:cNvPicPr preferRelativeResize="0"/>
          <p:nvPr/>
        </p:nvPicPr>
        <p:blipFill rotWithShape="1">
          <a:blip r:embed="rId3">
            <a:alphaModFix/>
          </a:blip>
          <a:srcRect l="2549" t="5076" r="1940" b="6465"/>
          <a:stretch/>
        </p:blipFill>
        <p:spPr>
          <a:xfrm>
            <a:off x="1925781" y="1502060"/>
            <a:ext cx="8879032" cy="4803728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3"/>
          <p:cNvSpPr/>
          <p:nvPr/>
        </p:nvSpPr>
        <p:spPr>
          <a:xfrm>
            <a:off x="4400550" y="3126337"/>
            <a:ext cx="5891763" cy="2110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i="0" u="none" strike="noStrike" cap="none" dirty="0">
                <a:solidFill>
                  <a:srgbClr val="22237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«Мастерская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i="0" u="none" strike="noStrike" cap="none" dirty="0">
                <a:solidFill>
                  <a:srgbClr val="22237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развивающих игр»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 dirty="0">
              <a:solidFill>
                <a:srgbClr val="22237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4182" y="332509"/>
            <a:ext cx="111390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методический кабинет</a:t>
            </a:r>
            <a:b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Заседание секции ГМО «Познавательное развитие»</a:t>
            </a:r>
            <a:b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Тема: «Формирование у детей дошкольного возраста математических представлений посредством игровых технологий»</a:t>
            </a:r>
            <a:b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25781" y="4617241"/>
            <a:ext cx="81326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</a:t>
            </a:r>
          </a:p>
          <a:p>
            <a:pPr algn="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Южанина Р.Ш.,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МБ ДОУ д/сад </a:t>
            </a:r>
          </a:p>
          <a:p>
            <a:pPr algn="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№11 «Росинка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 Саяногорск, 2025г.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8"/>
          <p:cNvSpPr/>
          <p:nvPr/>
        </p:nvSpPr>
        <p:spPr>
          <a:xfrm>
            <a:off x="2362579" y="2967335"/>
            <a:ext cx="746685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Успехов в работе!</a:t>
            </a:r>
            <a:endParaRPr sz="72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885" y="1748135"/>
            <a:ext cx="5646819" cy="4235114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2745"/>
              </a:srgbClr>
            </a:outerShdw>
          </a:effectLst>
        </p:spPr>
      </p:pic>
      <p:sp>
        <p:nvSpPr>
          <p:cNvPr id="131" name="Google Shape;131;p20"/>
          <p:cNvSpPr/>
          <p:nvPr/>
        </p:nvSpPr>
        <p:spPr>
          <a:xfrm>
            <a:off x="3160295" y="272716"/>
            <a:ext cx="6607723" cy="938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dirty="0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«Умные квадратики»</a:t>
            </a:r>
            <a:endParaRPr sz="5400" b="1" cap="none" dirty="0">
              <a:solidFill>
                <a:srgbClr val="00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0"/>
          <p:cNvSpPr txBox="1"/>
          <p:nvPr/>
        </p:nvSpPr>
        <p:spPr>
          <a:xfrm>
            <a:off x="6352675" y="1748135"/>
            <a:ext cx="5213684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5-7 лет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Задачи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-"/>
            </a:pPr>
            <a:r>
              <a:rPr lang="ru-RU" sz="24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развивать у детей произвольное внимание, пространственное мышление, мелкую моторику рук, усидчивость;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-"/>
            </a:pPr>
            <a:r>
              <a:rPr lang="ru-RU" sz="24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закреплять умение различать цвета, умение считать, запоминать и </a:t>
            </a:r>
            <a:r>
              <a:rPr lang="ru-RU" sz="2400" dirty="0" smtClean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называть цифры и  </a:t>
            </a:r>
            <a:r>
              <a:rPr lang="ru-RU" sz="24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буквы.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2670" y="3361149"/>
            <a:ext cx="4010523" cy="300789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8" name="Google Shape;138;p21"/>
          <p:cNvPicPr preferRelativeResize="0"/>
          <p:nvPr/>
        </p:nvPicPr>
        <p:blipFill rotWithShape="1">
          <a:blip r:embed="rId4">
            <a:alphaModFix/>
          </a:blip>
          <a:srcRect l="10113" t="10299" r="561" b="4305"/>
          <a:stretch/>
        </p:blipFill>
        <p:spPr>
          <a:xfrm>
            <a:off x="3391487" y="3545974"/>
            <a:ext cx="4172845" cy="299185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9" name="Google Shape;139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53650" y="801475"/>
            <a:ext cx="5494825" cy="412115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0" name="Google Shape;140;p21"/>
          <p:cNvSpPr txBox="1"/>
          <p:nvPr/>
        </p:nvSpPr>
        <p:spPr>
          <a:xfrm>
            <a:off x="112295" y="160421"/>
            <a:ext cx="11890785" cy="3385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Игровой материал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Фломастеры смывающиеся, мелки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Заламинированные карточки: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А) пустые 5Х5 и 7Х7 (количество клеток)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Б) с координатами (цифры и буквы)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В) с рисунками одного и двух цветов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Г) с рисунками и координатами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Д) с заданием и ответом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/>
          <p:nvPr/>
        </p:nvSpPr>
        <p:spPr>
          <a:xfrm>
            <a:off x="4876800" y="850232"/>
            <a:ext cx="7042484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Игровые правила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 этап - «Повтори рисунок»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Ребёнку предлагается образец – рисунок одного цвета.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Задание</a:t>
            </a:r>
            <a:r>
              <a:rPr lang="ru-RU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повторить такой же рисунок на пустой карточке 5х5.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Затем </a:t>
            </a:r>
            <a:r>
              <a:rPr lang="ru-RU" sz="28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задание</a:t>
            </a:r>
            <a:r>
              <a:rPr lang="ru-RU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усложняем: берём два цвета и карточку 7х7.</a:t>
            </a:r>
            <a:endParaRPr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6" name="Google Shape;14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591" y="240631"/>
            <a:ext cx="4106778" cy="3080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591" y="3585409"/>
            <a:ext cx="4106778" cy="3080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 txBox="1"/>
          <p:nvPr/>
        </p:nvSpPr>
        <p:spPr>
          <a:xfrm>
            <a:off x="6721643" y="1058779"/>
            <a:ext cx="4523873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этап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Задание:</a:t>
            </a:r>
            <a:r>
              <a:rPr lang="ru-RU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повторить рисунок, используя координаты (цифры и буквы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3" name="Google Shape;15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757" y="1263751"/>
            <a:ext cx="5993816" cy="4495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4446" y="300493"/>
            <a:ext cx="8101659" cy="60762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5"/>
          <p:cNvSpPr txBox="1"/>
          <p:nvPr/>
        </p:nvSpPr>
        <p:spPr>
          <a:xfrm>
            <a:off x="6224337" y="1636294"/>
            <a:ext cx="5422232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 этап – «Собери рисунок»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Воспитатель называет ребёнку координаты и цвета.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Задание: составить рисунок.</a:t>
            </a:r>
            <a:endParaRPr/>
          </a:p>
        </p:txBody>
      </p:sp>
      <p:pic>
        <p:nvPicPr>
          <p:cNvPr id="164" name="Google Shape;16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885" y="1264189"/>
            <a:ext cx="5358063" cy="4018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6"/>
          <p:cNvSpPr txBox="1"/>
          <p:nvPr/>
        </p:nvSpPr>
        <p:spPr>
          <a:xfrm>
            <a:off x="7571874" y="946484"/>
            <a:ext cx="4363452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 этап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Ребёнок по номеру задания, выбранному им самим, используя координаты, составляет рисунок и сравнивает с образцом.</a:t>
            </a:r>
            <a:endParaRPr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0" name="Google Shape;17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463" y="834189"/>
            <a:ext cx="7272420" cy="5454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06317" y="337238"/>
            <a:ext cx="8080420" cy="6057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rgbClr val="000000"/>
      </a:dk1>
      <a:lt1>
        <a:srgbClr val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210</Words>
  <Application>Microsoft Office PowerPoint</Application>
  <PresentationFormat>Широкоэкранный</PresentationFormat>
  <Paragraphs>41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Метрополия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Люба</cp:lastModifiedBy>
  <cp:revision>2</cp:revision>
  <dcterms:modified xsi:type="dcterms:W3CDTF">2025-01-18T07:26:50Z</dcterms:modified>
</cp:coreProperties>
</file>