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7"/>
  </p:notesMasterIdLst>
  <p:sldIdLst>
    <p:sldId id="302" r:id="rId2"/>
    <p:sldId id="326" r:id="rId3"/>
    <p:sldId id="289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2796" autoAdjust="0"/>
  </p:normalViewPr>
  <p:slideViewPr>
    <p:cSldViewPr>
      <p:cViewPr>
        <p:scale>
          <a:sx n="66" d="100"/>
          <a:sy n="66" d="100"/>
        </p:scale>
        <p:origin x="-14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A42BDB4-73CE-4F69-8330-65A5D4F3FFE0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F78DE4-462C-439D-869C-8878282FC2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4093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B8D771-405B-4963-BB84-2C6F54B2F878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8FEEED6-30BF-4EB0-BD2A-60B1A6E11A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0AB0-493D-40D3-8080-74EDDBDA90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F7C0A-69E4-4823-8E08-F95789BC19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F28AA-A7D2-4177-B334-C8FCD81B2E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899250-30A7-4351-9A68-81C951F5DB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1F07C6-9999-4886-97E7-7C651C5F11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EDAF7A-0764-433E-98CD-4EDE2B7344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48CBF2-8C6B-452F-8275-2CBFD727E4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9CD4-E507-415F-84F7-C0ED76D023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14056E-D38E-4A77-9C32-67BDAA3F26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F2C615A-B3CE-48E9-BABC-2410A79F3D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8BBC53E-AFF6-4EE4-BEFE-6B08C89949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5" r:id="rId2"/>
    <p:sldLayoutId id="2147483790" r:id="rId3"/>
    <p:sldLayoutId id="2147483791" r:id="rId4"/>
    <p:sldLayoutId id="2147483792" r:id="rId5"/>
    <p:sldLayoutId id="2147483793" r:id="rId6"/>
    <p:sldLayoutId id="2147483786" r:id="rId7"/>
    <p:sldLayoutId id="2147483794" r:id="rId8"/>
    <p:sldLayoutId id="2147483795" r:id="rId9"/>
    <p:sldLayoutId id="2147483787" r:id="rId10"/>
    <p:sldLayoutId id="2147483788" r:id="rId11"/>
  </p:sldLayoutIdLst>
  <p:transition spd="slow" advClick="0" advTm="5000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42;&#1040;&#1053;&#1043;&#1040;&#1056;&#1044;\Desktop\klara-rumjanova-v-mire-mnogo-skazok-(best-muzon.cc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3152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rgbClr val="FF0000"/>
                </a:solidFill>
                <a:effectLst/>
              </a:rPr>
              <a:t>       </a:t>
            </a:r>
            <a:br>
              <a:rPr lang="ru-RU" sz="2200" dirty="0" smtClean="0">
                <a:solidFill>
                  <a:srgbClr val="FF0000"/>
                </a:solidFill>
                <a:effectLst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Городской методический кабинет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Заседание секции ГМО «Речевое развитие»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/>
              </a:rPr>
            </a:br>
            <a:r>
              <a:rPr lang="ru-RU" sz="3200" dirty="0" smtClean="0">
                <a:effectLst/>
              </a:rPr>
              <a:t>  </a:t>
            </a:r>
            <a:endParaRPr lang="ru-RU" sz="3200" dirty="0"/>
          </a:p>
        </p:txBody>
      </p:sp>
      <p:pic>
        <p:nvPicPr>
          <p:cNvPr id="9220" name="Picture 6" descr="http://funforkids.ru/pictures/books/book020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lara-rumjanova-v-mire-mnogo-skazok-(best-muzon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«Формирование словаря у детей дошкольного возраста»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«Использование словесных игр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речевом развитии детей дошкольного возраста»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Норец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Людмила Викторовна</a:t>
            </a:r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– детский сад №27 «Сказка»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«ПРОЧИТАЙ ПО ПЕРВОЙ БУКВЕ»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Дом\Desktop\ГМО фвраль 2025г\17377124112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47" b="4770"/>
          <a:stretch>
            <a:fillRect/>
          </a:stretch>
        </p:blipFill>
        <p:spPr bwMode="auto">
          <a:xfrm>
            <a:off x="533400" y="1066800"/>
            <a:ext cx="4525962" cy="4572000"/>
          </a:xfrm>
          <a:prstGeom prst="rect">
            <a:avLst/>
          </a:prstGeom>
          <a:noFill/>
        </p:spPr>
      </p:pic>
      <p:pic>
        <p:nvPicPr>
          <p:cNvPr id="5" name="Picture 2" descr="C:\Users\Дом\Desktop\ГМО фвраль 2025г\1737712411276.jpg"/>
          <p:cNvPicPr>
            <a:picLocks noChangeAspect="1" noChangeArrowheads="1"/>
          </p:cNvPicPr>
          <p:nvPr/>
        </p:nvPicPr>
        <p:blipFill>
          <a:blip r:embed="rId3" cstate="print"/>
          <a:srcRect l="16836" r="26429"/>
          <a:stretch>
            <a:fillRect/>
          </a:stretch>
        </p:blipFill>
        <p:spPr bwMode="auto">
          <a:xfrm>
            <a:off x="5715000" y="1143000"/>
            <a:ext cx="256778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"ОН, ОНА, ОНО, ОНИ"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5" name="Picture 3" descr="C:\Users\Дом\Desktop\ГМО фвраль 2025г\1737712411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998" r="6454" b="6226"/>
          <a:stretch>
            <a:fillRect/>
          </a:stretch>
        </p:blipFill>
        <p:spPr bwMode="auto">
          <a:xfrm rot="5400000">
            <a:off x="1886352" y="552048"/>
            <a:ext cx="5904695" cy="63245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 « ЧЕМ ОТЛИЧАЮТСЯ СЛОВА?»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9218" name="Picture 2" descr="C:\Users\Дом\Desktop\ГМО фвраль 2025г\1737712411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909" t="4314" r="7910" b="4770"/>
          <a:stretch>
            <a:fillRect/>
          </a:stretch>
        </p:blipFill>
        <p:spPr bwMode="auto">
          <a:xfrm>
            <a:off x="304800" y="1066800"/>
            <a:ext cx="3810000" cy="4114800"/>
          </a:xfrm>
          <a:prstGeom prst="rect">
            <a:avLst/>
          </a:prstGeom>
          <a:noFill/>
        </p:spPr>
      </p:pic>
      <p:pic>
        <p:nvPicPr>
          <p:cNvPr id="5" name="Picture 2" descr="C:\Users\Дом\Desktop\ГМО фвраль 2025г\1737712411233.jpg"/>
          <p:cNvPicPr>
            <a:picLocks noChangeAspect="1" noChangeArrowheads="1"/>
          </p:cNvPicPr>
          <p:nvPr/>
        </p:nvPicPr>
        <p:blipFill>
          <a:blip r:embed="rId3" cstate="print"/>
          <a:srcRect l="2859" t="2631" b="9821"/>
          <a:stretch>
            <a:fillRect/>
          </a:stretch>
        </p:blipFill>
        <p:spPr bwMode="auto">
          <a:xfrm>
            <a:off x="4326702" y="1066800"/>
            <a:ext cx="45656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«РИФМОЧКИ НЕРИФМУШКИ"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3" name="Picture 3" descr="C:\Users\Дом\Desktop\ГМО фвраль 2025г\1737712411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23" t="7823" b="7429"/>
          <a:stretch>
            <a:fillRect/>
          </a:stretch>
        </p:blipFill>
        <p:spPr bwMode="auto">
          <a:xfrm>
            <a:off x="2133600" y="1066799"/>
            <a:ext cx="5791200" cy="532445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 «СЛОВА И ЧИСЛА»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Дом\Desktop\ГМО фвраль 2025г\1737712411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42" t="11049" r="6226" b="23290"/>
          <a:stretch>
            <a:fillRect/>
          </a:stretch>
        </p:blipFill>
        <p:spPr bwMode="auto">
          <a:xfrm>
            <a:off x="1496646" y="1295400"/>
            <a:ext cx="6428154" cy="473015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Благодаря этим играм, дети становятся более внимательны к слову, а значит, и к своей речи; они начинают видеть слова как бы изнутри, а это путь к грамотному письму, они учатся видеть слово во взаимодействии с другими словами, постигают образность языка, его богатство.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Джанни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утверждал, что «именно в игре ребенок свободно владеет речью, говорит то, что думает, а не то, что надо. В игре нет схем и правильных образцов ничто не сковывает ребенка. Не поучать и обучать, а играть с ним, фантазировать, сочинять,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придумывать, вот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необходимо ребенку».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04800"/>
            <a:ext cx="8229600" cy="6019800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Дидактическая игра "МОЙ, МОЯ, МОЁ, МОИ", «ТВОЙ, ТВОЯ, ТВОЁ, ТВОИ»</a:t>
            </a:r>
            <a:endParaRPr lang="ru-RU" sz="2400" dirty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4571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Picture 2" descr="C:\Users\Дом\Desktop\ГМО фвраль 2025г\1737712411687.jpg"/>
          <p:cNvPicPr>
            <a:picLocks noChangeAspect="1" noChangeArrowheads="1"/>
          </p:cNvPicPr>
          <p:nvPr/>
        </p:nvPicPr>
        <p:blipFill>
          <a:blip r:embed="rId3" cstate="print"/>
          <a:srcRect l="6184" t="18831" r="3997" b="18354"/>
          <a:stretch>
            <a:fillRect/>
          </a:stretch>
        </p:blipFill>
        <p:spPr bwMode="auto">
          <a:xfrm rot="5400000">
            <a:off x="24965" y="1956235"/>
            <a:ext cx="4903070" cy="3429000"/>
          </a:xfrm>
          <a:prstGeom prst="rect">
            <a:avLst/>
          </a:prstGeom>
          <a:noFill/>
        </p:spPr>
      </p:pic>
      <p:pic>
        <p:nvPicPr>
          <p:cNvPr id="5" name="Picture 3" descr="C:\Users\Дом\Desktop\ГМО фвраль 2025г\1737712411707.jpg"/>
          <p:cNvPicPr>
            <a:picLocks noChangeAspect="1" noChangeArrowheads="1"/>
          </p:cNvPicPr>
          <p:nvPr/>
        </p:nvPicPr>
        <p:blipFill>
          <a:blip r:embed="rId4" cstate="print"/>
          <a:srcRect l="9135" t="16682" r="4280" b="17971"/>
          <a:stretch>
            <a:fillRect/>
          </a:stretch>
        </p:blipFill>
        <p:spPr bwMode="auto">
          <a:xfrm rot="5400000">
            <a:off x="4511040" y="1813560"/>
            <a:ext cx="484632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 «ПОМОЩНИКИ -  ПРЕДЛОГИ»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\Desktop\ГМО фвраль 2025г\1737712411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68" t="13469" r="2350" b="22554"/>
          <a:stretch>
            <a:fillRect/>
          </a:stretch>
        </p:blipFill>
        <p:spPr bwMode="auto">
          <a:xfrm>
            <a:off x="228600" y="1066800"/>
            <a:ext cx="4267200" cy="2895600"/>
          </a:xfrm>
          <a:prstGeom prst="rect">
            <a:avLst/>
          </a:prstGeom>
          <a:noFill/>
        </p:spPr>
      </p:pic>
      <p:pic>
        <p:nvPicPr>
          <p:cNvPr id="6" name="Picture 2" descr="C:\Users\Дом\Desktop\ГМО фвраль 2025г\1737712411645.jpg"/>
          <p:cNvPicPr>
            <a:picLocks noChangeAspect="1" noChangeArrowheads="1"/>
          </p:cNvPicPr>
          <p:nvPr/>
        </p:nvPicPr>
        <p:blipFill>
          <a:blip r:embed="rId3" cstate="print"/>
          <a:srcRect l="2859" t="11049" r="2859" b="21606"/>
          <a:stretch>
            <a:fillRect/>
          </a:stretch>
        </p:blipFill>
        <p:spPr bwMode="auto">
          <a:xfrm>
            <a:off x="4648200" y="10668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Дом\Desktop\ГМО фвраль 2025г\1737712411624.jpg"/>
          <p:cNvPicPr>
            <a:picLocks noChangeAspect="1" noChangeArrowheads="1"/>
          </p:cNvPicPr>
          <p:nvPr/>
        </p:nvPicPr>
        <p:blipFill>
          <a:blip r:embed="rId4" cstate="print"/>
          <a:srcRect l="5051" t="14416" r="4034" b="21606"/>
          <a:stretch>
            <a:fillRect/>
          </a:stretch>
        </p:blipFill>
        <p:spPr bwMode="auto">
          <a:xfrm>
            <a:off x="3048000" y="3962400"/>
            <a:ext cx="411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7159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 «ПОМОЩНИКИ -  ПРЕДЛОГИ»</a:t>
            </a:r>
            <a:endParaRPr lang="ru-RU" sz="2400" dirty="0"/>
          </a:p>
        </p:txBody>
      </p:sp>
      <p:pic>
        <p:nvPicPr>
          <p:cNvPr id="2052" name="Picture 4" descr="C:\Users\Дом\Desktop\ГМО фвраль 2025г\17377124116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593" t="12732" r="2859" b="23290"/>
          <a:stretch>
            <a:fillRect/>
          </a:stretch>
        </p:blipFill>
        <p:spPr bwMode="auto">
          <a:xfrm>
            <a:off x="304800" y="1143000"/>
            <a:ext cx="3962400" cy="2895600"/>
          </a:xfrm>
          <a:prstGeom prst="rect">
            <a:avLst/>
          </a:prstGeom>
          <a:noFill/>
        </p:spPr>
      </p:pic>
      <p:pic>
        <p:nvPicPr>
          <p:cNvPr id="10" name="Picture 2" descr="C:\Users\Дом\Desktop\ГМО фвраль 2025г\1737712411582.jpg"/>
          <p:cNvPicPr>
            <a:picLocks noChangeAspect="1" noChangeArrowheads="1"/>
          </p:cNvPicPr>
          <p:nvPr/>
        </p:nvPicPr>
        <p:blipFill>
          <a:blip r:embed="rId3" cstate="print"/>
          <a:srcRect l="6226" t="17783" r="2859" b="16556"/>
          <a:stretch>
            <a:fillRect/>
          </a:stretch>
        </p:blipFill>
        <p:spPr bwMode="auto">
          <a:xfrm>
            <a:off x="4648200" y="11430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Дом\Desktop\ГМО фвраль 2025г\1737712411561.jpg"/>
          <p:cNvPicPr>
            <a:picLocks noChangeAspect="1" noChangeArrowheads="1"/>
          </p:cNvPicPr>
          <p:nvPr/>
        </p:nvPicPr>
        <p:blipFill>
          <a:blip r:embed="rId4" cstate="print"/>
          <a:srcRect l="6226" t="14416" r="4542" b="23290"/>
          <a:stretch>
            <a:fillRect/>
          </a:stretch>
        </p:blipFill>
        <p:spPr bwMode="auto">
          <a:xfrm>
            <a:off x="2819400" y="40386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 «ПРОТИВОПОЛОЖНОСТИ»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Дом\Desktop\ГМО фвраль 2025г\1737712411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11" t="19425" r="1175" b="13188"/>
          <a:stretch>
            <a:fillRect/>
          </a:stretch>
        </p:blipFill>
        <p:spPr bwMode="auto">
          <a:xfrm>
            <a:off x="1371600" y="1219200"/>
            <a:ext cx="6629400" cy="470672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 «СОСТАВЬ ПРЕДЛОЖЕНИЕ» 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ом\Desktop\ГМО фвраль 2025г\1737712411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67" t="15717" r="2859" b="26084"/>
          <a:stretch>
            <a:fillRect/>
          </a:stretch>
        </p:blipFill>
        <p:spPr bwMode="auto">
          <a:xfrm>
            <a:off x="228600" y="990600"/>
            <a:ext cx="4788307" cy="2971800"/>
          </a:xfrm>
          <a:prstGeom prst="rect">
            <a:avLst/>
          </a:prstGeom>
          <a:noFill/>
        </p:spPr>
      </p:pic>
      <p:pic>
        <p:nvPicPr>
          <p:cNvPr id="5" name="Picture 2" descr="C:\Users\Дом\Desktop\ГМО фвраль 2025г\1737712411493.jpg"/>
          <p:cNvPicPr>
            <a:picLocks noChangeAspect="1" noChangeArrowheads="1"/>
          </p:cNvPicPr>
          <p:nvPr/>
        </p:nvPicPr>
        <p:blipFill>
          <a:blip r:embed="rId3" cstate="print"/>
          <a:srcRect l="4465" t="17313" r="3132" b="21606"/>
          <a:stretch>
            <a:fillRect/>
          </a:stretch>
        </p:blipFill>
        <p:spPr bwMode="auto">
          <a:xfrm>
            <a:off x="4419600" y="38862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«СВОЙСТВА ПРЕДМЕТОВ»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 descr="C:\Users\Дом\Desktop\ГМО фвраль 2025г\1737712411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416" b="9821"/>
          <a:stretch>
            <a:fillRect/>
          </a:stretch>
        </p:blipFill>
        <p:spPr bwMode="auto">
          <a:xfrm>
            <a:off x="1447800" y="1143000"/>
            <a:ext cx="6705600" cy="508035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 «ГОВОРЯЩИЕ СЛОВА»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Дом\Desktop\ГМО фвраль 2025г\1737712411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328" r="14644"/>
          <a:stretch>
            <a:fillRect/>
          </a:stretch>
        </p:blipFill>
        <p:spPr bwMode="auto">
          <a:xfrm>
            <a:off x="1752600" y="914400"/>
            <a:ext cx="6324600" cy="545399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2101</TotalTime>
  <Words>171</Words>
  <Application>Microsoft Office PowerPoint</Application>
  <PresentationFormat>Экран (4:3)</PresentationFormat>
  <Paragraphs>23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           Городской методический кабинет Заседание секции ГМО «Речевое развитие»      </vt:lpstr>
      <vt:lpstr>Презентация PowerPoint</vt:lpstr>
      <vt:lpstr>Презентация PowerPoint</vt:lpstr>
      <vt:lpstr>Дидактическая игра «ПОМОЩНИКИ -  ПРЕДЛОГИ»</vt:lpstr>
      <vt:lpstr>Дидактическая игра «ПОМОЩНИКИ -  ПРЕДЛОГИ»</vt:lpstr>
      <vt:lpstr>Дидактическая игра «ПРОТИВОПОЛОЖНОСТИ»</vt:lpstr>
      <vt:lpstr>Дидактическая игра «СОСТАВЬ ПРЕДЛОЖЕНИЕ» </vt:lpstr>
      <vt:lpstr>Дидактическая игра «СВОЙСТВА ПРЕДМЕТОВ» </vt:lpstr>
      <vt:lpstr>Дидактическая игра «ГОВОРЯЩИЕ СЛОВА» </vt:lpstr>
      <vt:lpstr>Дидактическая игра «ПРОЧИТАЙ ПО ПЕРВОЙ БУКВЕ» </vt:lpstr>
      <vt:lpstr>Дидактическая игра "ОН, ОНА, ОНО, ОНИ" </vt:lpstr>
      <vt:lpstr>Дидактическая игра « ЧЕМ ОТЛИЧАЮТСЯ СЛОВА?» </vt:lpstr>
      <vt:lpstr>Дидактическая игра «РИФМОЧКИ НЕРИФМУШКИ" </vt:lpstr>
      <vt:lpstr>Дидактическая игра «СЛОВА И ЧИСЛА»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meloman</dc:creator>
  <cp:lastModifiedBy>Ludok</cp:lastModifiedBy>
  <cp:revision>135</cp:revision>
  <cp:lastPrinted>1601-01-01T00:00:00Z</cp:lastPrinted>
  <dcterms:created xsi:type="dcterms:W3CDTF">1601-01-01T00:00:00Z</dcterms:created>
  <dcterms:modified xsi:type="dcterms:W3CDTF">2025-02-28T05:08:28Z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