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61" r:id="rId3"/>
    <p:sldId id="264" r:id="rId4"/>
    <p:sldId id="266" r:id="rId5"/>
    <p:sldId id="265" r:id="rId6"/>
    <p:sldId id="257" r:id="rId7"/>
    <p:sldId id="258" r:id="rId8"/>
    <p:sldId id="259" r:id="rId9"/>
    <p:sldId id="260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8" autoAdjust="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21.03.2021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t>21.03.2021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gif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png"/><Relationship Id="rId9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image" Target="../media/image13.png"/><Relationship Id="rId7" Type="http://schemas.openxmlformats.org/officeDocument/2006/relationships/image" Target="../media/image14.png"/><Relationship Id="rId12" Type="http://schemas.openxmlformats.org/officeDocument/2006/relationships/image" Target="../media/image11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11" Type="http://schemas.openxmlformats.org/officeDocument/2006/relationships/image" Target="../media/image10.jpeg"/><Relationship Id="rId5" Type="http://schemas.openxmlformats.org/officeDocument/2006/relationships/image" Target="../media/image6.png"/><Relationship Id="rId10" Type="http://schemas.openxmlformats.org/officeDocument/2006/relationships/image" Target="../media/image16.gif"/><Relationship Id="rId4" Type="http://schemas.openxmlformats.org/officeDocument/2006/relationships/image" Target="../media/image5.gif"/><Relationship Id="rId9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548680"/>
            <a:ext cx="8352928" cy="2736304"/>
          </a:xfrm>
        </p:spPr>
        <p:txBody>
          <a:bodyPr/>
          <a:lstStyle/>
          <a:p>
            <a:pPr algn="ctr"/>
            <a:r>
              <a:rPr lang="ru-RU" sz="3200" dirty="0">
                <a:latin typeface="Arial" pitchFamily="34" charset="0"/>
                <a:cs typeface="Arial" pitchFamily="34" charset="0"/>
              </a:rPr>
              <a:t>Карты В.Я. Проппа, как средство обучения дошкольников анализу, пересказу и творческому сочинению сказок</a:t>
            </a:r>
            <a:r>
              <a:rPr lang="ru-RU" sz="2400" dirty="0">
                <a:latin typeface="Micra" pitchFamily="2" charset="0"/>
              </a:rPr>
              <a:t>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83768" y="5301208"/>
            <a:ext cx="6406480" cy="532656"/>
          </a:xfrm>
        </p:spPr>
        <p:txBody>
          <a:bodyPr>
            <a:noAutofit/>
          </a:bodyPr>
          <a:lstStyle/>
          <a:p>
            <a:pPr algn="r"/>
            <a:r>
              <a:rPr lang="ru-RU" sz="1400" dirty="0" smtClean="0">
                <a:solidFill>
                  <a:schemeClr val="tx1"/>
                </a:solidFill>
              </a:rPr>
              <a:t>Макарова ЕО.</a:t>
            </a:r>
          </a:p>
          <a:p>
            <a:pPr algn="r"/>
            <a:r>
              <a:rPr lang="ru-RU" sz="1400" dirty="0" smtClean="0">
                <a:solidFill>
                  <a:schemeClr val="tx1"/>
                </a:solidFill>
              </a:rPr>
              <a:t>Учитель-логопед</a:t>
            </a:r>
          </a:p>
          <a:p>
            <a:pPr algn="r"/>
            <a:r>
              <a:rPr lang="ru-RU" sz="1400" dirty="0" smtClean="0">
                <a:solidFill>
                  <a:schemeClr val="tx1"/>
                </a:solidFill>
              </a:rPr>
              <a:t>МДОАУ Д/С№12 «</a:t>
            </a:r>
            <a:r>
              <a:rPr lang="ru-RU" sz="1400" dirty="0" err="1" smtClean="0">
                <a:solidFill>
                  <a:schemeClr val="tx1"/>
                </a:solidFill>
              </a:rPr>
              <a:t>Журавушка</a:t>
            </a:r>
            <a:r>
              <a:rPr lang="ru-RU" sz="1400" dirty="0" smtClean="0">
                <a:solidFill>
                  <a:schemeClr val="tx1"/>
                </a:solidFill>
              </a:rPr>
              <a:t>»</a:t>
            </a:r>
            <a:endParaRPr lang="ru-RU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4286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283968" y="764704"/>
            <a:ext cx="4402832" cy="5626952"/>
          </a:xfrm>
        </p:spPr>
        <p:txBody>
          <a:bodyPr>
            <a:normAutofit/>
          </a:bodyPr>
          <a:lstStyle/>
          <a:p>
            <a:endParaRPr lang="ru-RU" sz="1800" dirty="0" smtClean="0">
              <a:solidFill>
                <a:srgbClr val="222222"/>
              </a:solidFill>
              <a:latin typeface="arial"/>
            </a:endParaRPr>
          </a:p>
          <a:p>
            <a:endParaRPr lang="ru-RU" sz="1800" dirty="0">
              <a:solidFill>
                <a:srgbClr val="222222"/>
              </a:solidFill>
              <a:latin typeface="arial"/>
            </a:endParaRPr>
          </a:p>
          <a:p>
            <a:endParaRPr lang="ru-RU" sz="1800" dirty="0" smtClean="0">
              <a:solidFill>
                <a:srgbClr val="222222"/>
              </a:solidFill>
              <a:latin typeface="arial"/>
            </a:endParaRPr>
          </a:p>
          <a:p>
            <a:endParaRPr lang="ru-RU" sz="1800" dirty="0">
              <a:solidFill>
                <a:srgbClr val="222222"/>
              </a:solidFill>
              <a:latin typeface="arial"/>
            </a:endParaRPr>
          </a:p>
          <a:p>
            <a:endParaRPr lang="ru-RU" sz="1800" dirty="0" smtClean="0">
              <a:solidFill>
                <a:srgbClr val="222222"/>
              </a:solidFill>
              <a:latin typeface="arial"/>
            </a:endParaRPr>
          </a:p>
          <a:p>
            <a:endParaRPr lang="ru-RU" sz="1800" dirty="0">
              <a:solidFill>
                <a:srgbClr val="222222"/>
              </a:solidFill>
              <a:latin typeface="arial"/>
            </a:endParaRPr>
          </a:p>
          <a:p>
            <a:endParaRPr lang="ru-RU" sz="1800" dirty="0" smtClean="0">
              <a:solidFill>
                <a:srgbClr val="222222"/>
              </a:solidFill>
              <a:latin typeface="arial"/>
            </a:endParaRPr>
          </a:p>
          <a:p>
            <a:endParaRPr lang="ru-RU" sz="1800" dirty="0">
              <a:solidFill>
                <a:srgbClr val="222222"/>
              </a:solidFill>
              <a:latin typeface="arial"/>
            </a:endParaRPr>
          </a:p>
          <a:p>
            <a:endParaRPr lang="ru-RU" sz="1800" dirty="0" smtClean="0">
              <a:solidFill>
                <a:srgbClr val="222222"/>
              </a:solidFill>
              <a:latin typeface="arial"/>
            </a:endParaRPr>
          </a:p>
          <a:p>
            <a:endParaRPr lang="ru-RU" sz="1800" dirty="0">
              <a:solidFill>
                <a:srgbClr val="222222"/>
              </a:solidFill>
              <a:latin typeface="arial"/>
            </a:endParaRPr>
          </a:p>
          <a:p>
            <a:endParaRPr lang="ru-RU" sz="1800" dirty="0" smtClean="0">
              <a:solidFill>
                <a:srgbClr val="222222"/>
              </a:solidFill>
              <a:latin typeface="arial"/>
            </a:endParaRPr>
          </a:p>
          <a:p>
            <a:pPr marL="0" indent="0" algn="ctr">
              <a:buNone/>
            </a:pPr>
            <a:r>
              <a:rPr lang="ru-RU" sz="1800" dirty="0" smtClean="0">
                <a:solidFill>
                  <a:srgbClr val="222222"/>
                </a:solidFill>
                <a:latin typeface="arial"/>
              </a:rPr>
              <a:t>   </a:t>
            </a:r>
            <a:r>
              <a:rPr lang="ru-RU" sz="1800" dirty="0" err="1" smtClean="0">
                <a:solidFill>
                  <a:srgbClr val="222222"/>
                </a:solidFill>
                <a:latin typeface="arial"/>
              </a:rPr>
              <a:t>Влади́мир</a:t>
            </a:r>
            <a:r>
              <a:rPr lang="ru-RU" sz="1800" dirty="0" smtClean="0">
                <a:solidFill>
                  <a:srgbClr val="222222"/>
                </a:solidFill>
                <a:latin typeface="arial"/>
              </a:rPr>
              <a:t> </a:t>
            </a:r>
            <a:r>
              <a:rPr lang="ru-RU" sz="1800" dirty="0" err="1">
                <a:solidFill>
                  <a:srgbClr val="222222"/>
                </a:solidFill>
                <a:latin typeface="arial"/>
              </a:rPr>
              <a:t>Я́ковлевич</a:t>
            </a:r>
            <a:r>
              <a:rPr lang="ru-RU" sz="1800" dirty="0">
                <a:solidFill>
                  <a:srgbClr val="222222"/>
                </a:solidFill>
                <a:latin typeface="arial"/>
              </a:rPr>
              <a:t> </a:t>
            </a:r>
            <a:r>
              <a:rPr lang="ru-RU" sz="1800" dirty="0" err="1">
                <a:solidFill>
                  <a:srgbClr val="222222"/>
                </a:solidFill>
                <a:latin typeface="arial"/>
              </a:rPr>
              <a:t>Пропп</a:t>
            </a:r>
            <a:r>
              <a:rPr lang="ru-RU" sz="1800" dirty="0">
                <a:solidFill>
                  <a:srgbClr val="222222"/>
                </a:solidFill>
                <a:latin typeface="arial"/>
              </a:rPr>
              <a:t> </a:t>
            </a:r>
            <a:endParaRPr lang="ru-RU" sz="1800" dirty="0" smtClean="0">
              <a:solidFill>
                <a:srgbClr val="222222"/>
              </a:solidFill>
              <a:latin typeface="arial"/>
            </a:endParaRPr>
          </a:p>
          <a:p>
            <a:pPr marL="0" indent="0" algn="ctr">
              <a:buNone/>
            </a:pPr>
            <a:r>
              <a:rPr lang="ru-RU" sz="1800" dirty="0" smtClean="0">
                <a:solidFill>
                  <a:srgbClr val="222222"/>
                </a:solidFill>
                <a:latin typeface="arial"/>
              </a:rPr>
              <a:t>(1895-1970)</a:t>
            </a:r>
          </a:p>
          <a:p>
            <a:pPr marL="0" indent="0" algn="ctr">
              <a:buNone/>
            </a:pPr>
            <a:r>
              <a:rPr lang="ru-RU" sz="1800" dirty="0" smtClean="0">
                <a:solidFill>
                  <a:srgbClr val="222222"/>
                </a:solidFill>
                <a:latin typeface="arial"/>
              </a:rPr>
              <a:t>— </a:t>
            </a:r>
            <a:r>
              <a:rPr lang="ru-RU" sz="1800" dirty="0">
                <a:solidFill>
                  <a:srgbClr val="222222"/>
                </a:solidFill>
                <a:latin typeface="arial"/>
              </a:rPr>
              <a:t>советский филолог, фольклорист, профессор Ленинградского университета.  </a:t>
            </a:r>
            <a:endParaRPr lang="ru-RU" sz="1800" dirty="0"/>
          </a:p>
        </p:txBody>
      </p:sp>
      <p:pic>
        <p:nvPicPr>
          <p:cNvPr id="1026" name="Picture 2" descr="C:\Users\1\Desktop\rbSUh21vM3QQ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836713"/>
            <a:ext cx="2599126" cy="3196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1\Desktop\slide-1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412777"/>
            <a:ext cx="4192588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0070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91264" cy="648072"/>
          </a:xfrm>
        </p:spPr>
        <p:txBody>
          <a:bodyPr/>
          <a:lstStyle/>
          <a:p>
            <a:r>
              <a:rPr lang="ru-RU" sz="2800" dirty="0"/>
              <a:t>Занятия с картами Проппа направлены на: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>
                <a:solidFill>
                  <a:schemeClr val="tx1"/>
                </a:solidFill>
              </a:rPr>
              <a:t>- расширение и активизацию словарного запаса детей;</a:t>
            </a:r>
          </a:p>
          <a:p>
            <a:pPr algn="just"/>
            <a:r>
              <a:rPr lang="ru-RU" dirty="0">
                <a:solidFill>
                  <a:schemeClr val="tx1"/>
                </a:solidFill>
              </a:rPr>
              <a:t>- развитие наглядно-образного и формирование словесно-логического мышления</a:t>
            </a:r>
            <a:r>
              <a:rPr lang="ru-RU" dirty="0" smtClean="0">
                <a:solidFill>
                  <a:schemeClr val="tx1"/>
                </a:solidFill>
              </a:rPr>
              <a:t>,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развитие </a:t>
            </a:r>
            <a:r>
              <a:rPr lang="ru-RU" dirty="0">
                <a:solidFill>
                  <a:schemeClr val="tx1"/>
                </a:solidFill>
              </a:rPr>
              <a:t>внимания, памяти, творческого воображения, связной монологической и диалогической речи;</a:t>
            </a:r>
          </a:p>
          <a:p>
            <a:pPr algn="just"/>
            <a:r>
              <a:rPr lang="ru-RU" dirty="0">
                <a:solidFill>
                  <a:schemeClr val="tx1"/>
                </a:solidFill>
              </a:rPr>
              <a:t>- воспитание человечности: способности переживать судьбу сказочных героев как свою.</a:t>
            </a:r>
          </a:p>
          <a:p>
            <a:pPr algn="just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539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76672"/>
            <a:ext cx="7992888" cy="720080"/>
          </a:xfrm>
        </p:spPr>
        <p:txBody>
          <a:bodyPr/>
          <a:lstStyle/>
          <a:p>
            <a:r>
              <a:rPr lang="ru-RU" sz="3200" dirty="0" smtClean="0"/>
              <a:t>Этапы работы с картами В.Я. Проппа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dirty="0">
                <a:solidFill>
                  <a:schemeClr val="tx1"/>
                </a:solidFill>
              </a:rPr>
              <a:t>1этап: знакомство детей с жанром литературного произведения -  сказкой. Выявление отличий от других жанров. Вычленение структуры сказки.</a:t>
            </a:r>
          </a:p>
          <a:p>
            <a:pPr algn="just"/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dirty="0">
                <a:solidFill>
                  <a:schemeClr val="tx1"/>
                </a:solidFill>
              </a:rPr>
              <a:t>2 этап: игры, которые помогают освоить карты («Хороший - плохой», «Что в дороге пригодится?», «Волшебные или чудесные вещи» и т.д.)</a:t>
            </a:r>
          </a:p>
          <a:p>
            <a:pPr algn="just"/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dirty="0">
                <a:solidFill>
                  <a:schemeClr val="tx1"/>
                </a:solidFill>
              </a:rPr>
              <a:t>3 этап: чтение сказки и выкладывание карт по ходу чтения.</a:t>
            </a:r>
          </a:p>
          <a:p>
            <a:pPr algn="just"/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dirty="0">
                <a:solidFill>
                  <a:schemeClr val="tx1"/>
                </a:solidFill>
              </a:rPr>
              <a:t>4 этап: пересказ сказки с опорой на карты Проппа.</a:t>
            </a:r>
          </a:p>
          <a:p>
            <a:pPr algn="just"/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dirty="0">
                <a:solidFill>
                  <a:schemeClr val="tx1"/>
                </a:solidFill>
              </a:rPr>
              <a:t>5 этап: создание авторской сказки.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63327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003232" cy="1123528"/>
          </a:xfrm>
        </p:spPr>
        <p:txBody>
          <a:bodyPr/>
          <a:lstStyle/>
          <a:p>
            <a:r>
              <a:rPr lang="ru-RU" sz="4800" dirty="0" smtClean="0"/>
              <a:t>Алгоритм создания сказки: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1.	Выбор героев (положительные и отрицательные)</a:t>
            </a:r>
          </a:p>
          <a:p>
            <a:r>
              <a:rPr lang="ru-RU" dirty="0">
                <a:solidFill>
                  <a:schemeClr val="tx1"/>
                </a:solidFill>
              </a:rPr>
              <a:t>2.	Завязка (начало сказки)</a:t>
            </a:r>
          </a:p>
          <a:p>
            <a:r>
              <a:rPr lang="ru-RU" dirty="0">
                <a:solidFill>
                  <a:schemeClr val="tx1"/>
                </a:solidFill>
              </a:rPr>
              <a:t>3.	Основная часть (что будет происходить с героем)</a:t>
            </a:r>
          </a:p>
          <a:p>
            <a:r>
              <a:rPr lang="ru-RU" dirty="0">
                <a:solidFill>
                  <a:schemeClr val="tx1"/>
                </a:solidFill>
              </a:rPr>
              <a:t>4.	Определение помощников (средство, предмет, живое существо)</a:t>
            </a:r>
          </a:p>
          <a:p>
            <a:r>
              <a:rPr lang="ru-RU" dirty="0">
                <a:solidFill>
                  <a:schemeClr val="tx1"/>
                </a:solidFill>
              </a:rPr>
              <a:t>5.	 Развязка (завершение сказки)</a:t>
            </a:r>
          </a:p>
          <a:p>
            <a:r>
              <a:rPr lang="ru-RU" dirty="0">
                <a:solidFill>
                  <a:schemeClr val="tx1"/>
                </a:solidFill>
              </a:rPr>
              <a:t>6.	Мораль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0935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772816"/>
            <a:ext cx="8280920" cy="47525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7030A0"/>
              </a:solidFill>
            </a:endParaRPr>
          </a:p>
        </p:txBody>
      </p:sp>
      <p:sp>
        <p:nvSpPr>
          <p:cNvPr id="3" name="Равнобедренный треугольник 2"/>
          <p:cNvSpPr/>
          <p:nvPr/>
        </p:nvSpPr>
        <p:spPr>
          <a:xfrm>
            <a:off x="539552" y="116632"/>
            <a:ext cx="8280920" cy="165618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C:\Users\1\Desktop\proppCard01_planerka_inf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326822"/>
            <a:ext cx="1440160" cy="2180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1\Desktop\image003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4351371"/>
            <a:ext cx="1445972" cy="2189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1\Desktop\proppCard04_planerka_info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4339030"/>
            <a:ext cx="1416595" cy="2144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1\Desktop\Без названия (2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4351371"/>
            <a:ext cx="1428842" cy="2166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1\Desktop\Без названия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127" y="1916832"/>
            <a:ext cx="1415058" cy="2153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1\Desktop\proppCard06_planerka_info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0390" y="1916832"/>
            <a:ext cx="1422618" cy="2153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1\Desktop\images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915691"/>
            <a:ext cx="1416595" cy="21548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C:\Users\1\Desktop\Без названия (1)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1915692"/>
            <a:ext cx="1428842" cy="2154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Стрелка вправо 3"/>
          <p:cNvSpPr/>
          <p:nvPr/>
        </p:nvSpPr>
        <p:spPr>
          <a:xfrm>
            <a:off x="2195736" y="5371143"/>
            <a:ext cx="564654" cy="2901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право 4"/>
          <p:cNvSpPr/>
          <p:nvPr/>
        </p:nvSpPr>
        <p:spPr>
          <a:xfrm>
            <a:off x="4217772" y="5404591"/>
            <a:ext cx="642260" cy="2566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>
            <a:off x="6276627" y="5371143"/>
            <a:ext cx="671637" cy="2901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право 6"/>
          <p:cNvSpPr/>
          <p:nvPr/>
        </p:nvSpPr>
        <p:spPr>
          <a:xfrm>
            <a:off x="2195736" y="3212976"/>
            <a:ext cx="564654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>
            <a:off x="4217772" y="3212976"/>
            <a:ext cx="642260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>
            <a:off x="6276627" y="3212977"/>
            <a:ext cx="671637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51169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i="1" dirty="0" smtClean="0"/>
              <a:t>«Кот, петух и лиса»</a:t>
            </a:r>
            <a:endParaRPr lang="ru-RU" i="1" dirty="0"/>
          </a:p>
        </p:txBody>
      </p:sp>
      <p:pic>
        <p:nvPicPr>
          <p:cNvPr id="2050" name="Picture 2" descr="C:\Users\1\Desktop\maxresdefaul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484785"/>
            <a:ext cx="8320924" cy="4680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05697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556792"/>
            <a:ext cx="8424936" cy="5040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Равнобедренный треугольник 2"/>
          <p:cNvSpPr/>
          <p:nvPr/>
        </p:nvSpPr>
        <p:spPr>
          <a:xfrm>
            <a:off x="395536" y="474936"/>
            <a:ext cx="8424936" cy="108012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074" name="Picture 2" descr="C:\Users\1\Desktop\proppCard01_planerka_inf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58" y="4437112"/>
            <a:ext cx="1431453" cy="2167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1\Desktop\hello_html_380053e0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5788" y="4437112"/>
            <a:ext cx="1431452" cy="2167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1\Desktop\image003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3061" y="4437112"/>
            <a:ext cx="1451096" cy="2196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Users\1\Desktop\proppCard04_planerka_info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3" y="4437112"/>
            <a:ext cx="1454409" cy="2201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C:\Users\1\Desktop\Без названия (2)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4437112"/>
            <a:ext cx="1429004" cy="2167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9" name="Picture 7" descr="C:\Users\1\Desktop\images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57" y="2068713"/>
            <a:ext cx="1431453" cy="2125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C:\Users\1\Desktop\Без названия (3)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5787" y="2089078"/>
            <a:ext cx="1431453" cy="2121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1" name="Picture 9" descr="C:\Users\1\Desktop\proppCard06_planerka_info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3061" y="2089077"/>
            <a:ext cx="1451096" cy="2121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C:\Users\1\Desktop\image021.gif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3" y="2060719"/>
            <a:ext cx="1454409" cy="2149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3" name="Picture 11" descr="C:\Users\1\Desktop\images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2060719"/>
            <a:ext cx="1429004" cy="2149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4" name="Picture 12" descr="C:\Users\1\Desktop\Без названия (1)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5" y="605544"/>
            <a:ext cx="1152128" cy="1396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Стрелка вправо 3"/>
          <p:cNvSpPr/>
          <p:nvPr/>
        </p:nvSpPr>
        <p:spPr>
          <a:xfrm>
            <a:off x="2043009" y="5509275"/>
            <a:ext cx="212777" cy="22859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право 4"/>
          <p:cNvSpPr/>
          <p:nvPr/>
        </p:nvSpPr>
        <p:spPr>
          <a:xfrm>
            <a:off x="3687239" y="5538018"/>
            <a:ext cx="145821" cy="20563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>
            <a:off x="5277014" y="5491564"/>
            <a:ext cx="223946" cy="20563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право 6"/>
          <p:cNvSpPr/>
          <p:nvPr/>
        </p:nvSpPr>
        <p:spPr>
          <a:xfrm>
            <a:off x="6962512" y="5509275"/>
            <a:ext cx="201776" cy="21088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>
            <a:off x="2043011" y="3284984"/>
            <a:ext cx="21277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>
            <a:off x="3687239" y="3284984"/>
            <a:ext cx="14582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>
            <a:off x="5284157" y="3284984"/>
            <a:ext cx="216803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>
            <a:off x="6962512" y="3284984"/>
            <a:ext cx="20177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70903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i="1" dirty="0" smtClean="0"/>
              <a:t>«Красная шапочка»</a:t>
            </a:r>
            <a:endParaRPr lang="ru-RU" i="1" dirty="0"/>
          </a:p>
        </p:txBody>
      </p:sp>
      <p:pic>
        <p:nvPicPr>
          <p:cNvPr id="4098" name="Picture 2" descr="C:\Users\1\Desktop\chitat-krasnaya-shapochk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269" y="1700808"/>
            <a:ext cx="8501730" cy="4517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58772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251</TotalTime>
  <Words>198</Words>
  <Application>Microsoft Office PowerPoint</Application>
  <PresentationFormat>Экран (4:3)</PresentationFormat>
  <Paragraphs>42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arial</vt:lpstr>
      <vt:lpstr>Century Gothic</vt:lpstr>
      <vt:lpstr>Courier New</vt:lpstr>
      <vt:lpstr>Micra</vt:lpstr>
      <vt:lpstr>Palatino Linotype</vt:lpstr>
      <vt:lpstr>Исполнительная</vt:lpstr>
      <vt:lpstr>Карты В.Я. Проппа, как средство обучения дошкольников анализу, пересказу и творческому сочинению сказок.</vt:lpstr>
      <vt:lpstr>Презентация PowerPoint</vt:lpstr>
      <vt:lpstr>Занятия с картами Проппа направлены на:</vt:lpstr>
      <vt:lpstr>Этапы работы с картами В.Я. Проппа</vt:lpstr>
      <vt:lpstr>Алгоритм создания сказки:</vt:lpstr>
      <vt:lpstr>Презентация PowerPoint</vt:lpstr>
      <vt:lpstr>«Кот, петух и лиса»</vt:lpstr>
      <vt:lpstr>Презентация PowerPoint</vt:lpstr>
      <vt:lpstr>«Красная шапочка»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Карты В.Я. Проппа, как средство обучения дошкольников анализу, пересказу и творческому сочинению сказок.</dc:title>
  <dc:creator>1</dc:creator>
  <cp:lastModifiedBy>елена макарова</cp:lastModifiedBy>
  <cp:revision>16</cp:revision>
  <dcterms:created xsi:type="dcterms:W3CDTF">2018-12-05T00:40:03Z</dcterms:created>
  <dcterms:modified xsi:type="dcterms:W3CDTF">2021-03-21T18:17:17Z</dcterms:modified>
</cp:coreProperties>
</file>