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26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4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viewProps" Target="view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4/7/2025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4/7/2025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4/7/2025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4/7/2025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4/7/2025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 /><Relationship Id="rId7" Type="http://schemas.openxmlformats.org/officeDocument/2006/relationships/image" Target="../media/image28.jpg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7.jpg" /><Relationship Id="rId5" Type="http://schemas.openxmlformats.org/officeDocument/2006/relationships/image" Target="../media/image26.jpg" /><Relationship Id="rId4" Type="http://schemas.openxmlformats.org/officeDocument/2006/relationships/image" Target="../media/image25.jpe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 /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8.jpeg" /><Relationship Id="rId4" Type="http://schemas.openxmlformats.org/officeDocument/2006/relationships/image" Target="../media/image7.jpe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1.jp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12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 /><Relationship Id="rId2" Type="http://schemas.openxmlformats.org/officeDocument/2006/relationships/image" Target="../media/image13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5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 /><Relationship Id="rId2" Type="http://schemas.openxmlformats.org/officeDocument/2006/relationships/image" Target="../media/image16.jp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9.jpg" /><Relationship Id="rId4" Type="http://schemas.openxmlformats.org/officeDocument/2006/relationships/image" Target="../media/image18.jp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 /><Relationship Id="rId2" Type="http://schemas.openxmlformats.org/officeDocument/2006/relationships/image" Target="../media/image20.jp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2.jpeg" /><Relationship Id="rId4" Type="http://schemas.openxmlformats.org/officeDocument/2006/relationships/image" Target="../media/image21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A3E7FD-DE73-4B61-8D0C-DE71B76BA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136" y="427105"/>
            <a:ext cx="9861756" cy="4478308"/>
          </a:xfrm>
        </p:spPr>
        <p:txBody>
          <a:bodyPr/>
          <a:lstStyle/>
          <a:p>
            <a:r>
              <a:rPr lang="ru-RU" sz="36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Интерактивная песочница</a:t>
            </a:r>
            <a:br>
              <a:rPr lang="ru-RU" sz="3600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ru-RU" sz="36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как средство воспитательного воздействия: </a:t>
            </a:r>
            <a:br>
              <a:rPr lang="ru-RU" sz="3600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ru-RU" sz="36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развитие и социализация детей с ОВЗ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4E22BE0-2335-4A3A-A43A-F317E4AE7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5044" y="4334954"/>
            <a:ext cx="8045373" cy="742279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Подготовила: учитель-логопед ВКК </a:t>
            </a:r>
          </a:p>
          <a:p>
            <a:r>
              <a:rPr lang="ru-RU" dirty="0"/>
              <a:t>МДОАУ «Д/с№12»г.Орска</a:t>
            </a:r>
          </a:p>
          <a:p>
            <a:r>
              <a:rPr lang="ru-RU" dirty="0"/>
              <a:t>Макарова Елена </a:t>
            </a:r>
            <a:r>
              <a:rPr lang="ru-RU" dirty="0" err="1"/>
              <a:t>олеговна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A39833-3BBA-4BDD-8D82-3B6CD75A4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0137" y="3301885"/>
            <a:ext cx="2473638" cy="3298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A07C88-47D8-42BA-970D-1F7952233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77" y="0"/>
            <a:ext cx="2025122" cy="2082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3045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C56082-1DA9-4A23-914A-F402C3EF9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617" y="213133"/>
            <a:ext cx="10985383" cy="894214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Развиваем самостоятельность и инициативу!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11245EA-4885-47B4-ACCE-AE1F09C877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4680" y="1530989"/>
            <a:ext cx="3021477" cy="202137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AEBB31-A69B-4A4B-A4EC-6A11ED967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55" y="4722552"/>
            <a:ext cx="2922319" cy="19482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8E2B2A-1126-47D9-A9C7-4417E4F12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2953" y="1551176"/>
            <a:ext cx="6933457" cy="20011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D92465E-E9C4-4BEF-B024-A237FC625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8138" y="3917209"/>
            <a:ext cx="2489332" cy="18669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E228081-FDF0-4E36-8191-7C909E66FF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3544" y="3791330"/>
            <a:ext cx="2545409" cy="186244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76A970B-7C95-48C2-B954-BF028EE1B4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6723" y="5081229"/>
            <a:ext cx="2783645" cy="156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02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7741F48-1850-4B78-ACEA-499A2EC49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839" y="415257"/>
            <a:ext cx="10178322" cy="2291729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</a:rPr>
              <a:t>Условия современной действительности требуют качественно нового, социально направленного подхода к педагогическому обеспечению социальной практики каждого ребёнка с ОВЗ.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</a:rPr>
              <a:t> Любые виды деятельности ребёнка, должны быть направлены на формирование и развитие разнообразного жизненного опыта, и только в этом случае социализация воспитанника будет проходить достаточно эффективно</a:t>
            </a:r>
            <a:r>
              <a:rPr lang="ru-RU" dirty="0"/>
              <a:t>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9CCDAA-5560-4E9C-8482-E9DC470AE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6909" y="2997670"/>
            <a:ext cx="4801765" cy="3198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028261-5643-4191-9E29-EBAF85FF4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839" y="3093287"/>
            <a:ext cx="4127311" cy="300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61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C91E99-1A86-A642-B25C-914E52FB2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3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9F42F41F-8F43-F002-4BD2-C51D65487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8675" y="791689"/>
            <a:ext cx="10178322" cy="315438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4000" b="1" i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Песок — это магический мир, </a:t>
            </a:r>
          </a:p>
          <a:p>
            <a:pPr marL="0" indent="0">
              <a:buNone/>
            </a:pPr>
            <a:r>
              <a:rPr lang="ru-RU" sz="4000" b="1" i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детские пальцы творят будущее,</a:t>
            </a:r>
          </a:p>
          <a:p>
            <a:pPr marL="0" indent="0">
              <a:buNone/>
            </a:pPr>
            <a:r>
              <a:rPr lang="ru-RU" sz="4000" b="1" i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каждая крупица — зерно фантазии и </a:t>
            </a:r>
          </a:p>
          <a:p>
            <a:pPr marL="0" indent="0">
              <a:buNone/>
            </a:pPr>
            <a:r>
              <a:rPr lang="ru-RU" sz="4000" b="1" i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роста.</a:t>
            </a:r>
          </a:p>
          <a:p>
            <a:pPr marL="0" indent="0">
              <a:buNone/>
            </a:pPr>
            <a:endParaRPr lang="ru-RU" sz="4000" b="1" i="1" dirty="0">
              <a:solidFill>
                <a:schemeClr val="tx2">
                  <a:lumMod val="90000"/>
                  <a:lumOff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b="1" i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Желаем успехов!</a:t>
            </a:r>
          </a:p>
        </p:txBody>
      </p:sp>
    </p:spTree>
    <p:extLst>
      <p:ext uri="{BB962C8B-B14F-4D97-AF65-F5344CB8AC3E}">
        <p14:creationId xmlns:p14="http://schemas.microsoft.com/office/powerpoint/2010/main" val="3580566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E719D4-C1FE-4FE0-A1CC-15363373A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010" y="382385"/>
            <a:ext cx="10750990" cy="1310613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solidFill>
                  <a:schemeClr val="accent1">
                    <a:lumMod val="75000"/>
                  </a:schemeClr>
                </a:solidFill>
              </a:rPr>
              <a:t>Через игру – к уверенности и </a:t>
            </a:r>
            <a:br>
              <a:rPr lang="ru-RU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400" dirty="0">
                <a:solidFill>
                  <a:schemeClr val="accent1">
                    <a:lumMod val="75000"/>
                  </a:schemeClr>
                </a:solidFill>
              </a:rPr>
              <a:t>                                   новым возможностям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76942C6-E774-4354-9AD4-A98BDEDED4F3}"/>
              </a:ext>
            </a:extLst>
          </p:cNvPr>
          <p:cNvSpPr/>
          <p:nvPr/>
        </p:nvSpPr>
        <p:spPr>
          <a:xfrm>
            <a:off x="7596550" y="1874517"/>
            <a:ext cx="459545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Задачи:</a:t>
            </a:r>
          </a:p>
          <a:p>
            <a:r>
              <a:rPr lang="ru-RU" sz="1400" u="sng" dirty="0"/>
              <a:t>Образовательные</a:t>
            </a:r>
            <a:r>
              <a:rPr lang="ru-RU" sz="1400" dirty="0"/>
              <a:t>: 1. Учить детей последовательно и точно передавать увиденное, с учетом развития сюжета.</a:t>
            </a:r>
          </a:p>
          <a:p>
            <a:r>
              <a:rPr lang="ru-RU" sz="1400" dirty="0"/>
              <a:t>2. Учить выстраивать композиции на песке по образцу.</a:t>
            </a:r>
          </a:p>
          <a:p>
            <a:r>
              <a:rPr lang="ru-RU" sz="1400" dirty="0"/>
              <a:t>3. Закрепить представления об окружающем мире.</a:t>
            </a:r>
          </a:p>
          <a:p>
            <a:r>
              <a:rPr lang="ru-RU" sz="1400" u="sng" dirty="0"/>
              <a:t>Развивающие</a:t>
            </a:r>
            <a:r>
              <a:rPr lang="ru-RU" sz="1400" dirty="0"/>
              <a:t>:</a:t>
            </a:r>
          </a:p>
          <a:p>
            <a:r>
              <a:rPr lang="ru-RU" sz="1400" dirty="0"/>
              <a:t>1.Развивать психические процессы (внимание, память).</a:t>
            </a:r>
          </a:p>
          <a:p>
            <a:r>
              <a:rPr lang="ru-RU" sz="1400" dirty="0"/>
              <a:t>2.Развивать логическое мышление.</a:t>
            </a:r>
          </a:p>
          <a:p>
            <a:r>
              <a:rPr lang="ru-RU" sz="1400" dirty="0"/>
              <a:t>3. Развивать тонкие тактильные ощущения, мелкую моторику.</a:t>
            </a:r>
          </a:p>
          <a:p>
            <a:r>
              <a:rPr lang="ru-RU" sz="1400" u="sng" dirty="0"/>
              <a:t>Воспитательные:</a:t>
            </a:r>
          </a:p>
          <a:p>
            <a:r>
              <a:rPr lang="ru-RU" sz="1400" dirty="0"/>
              <a:t>1.  Вызывать эмоционально положительное состояние, удовольствие от игр и совместной деятельности с другими детьми.</a:t>
            </a:r>
          </a:p>
          <a:p>
            <a:r>
              <a:rPr lang="ru-RU" sz="1400" dirty="0"/>
              <a:t>2. Воспитать внимательное отношение к коллективу при организации групповой деятельности.</a:t>
            </a:r>
          </a:p>
          <a:p>
            <a:r>
              <a:rPr lang="ru-RU" sz="1400" dirty="0"/>
              <a:t>3. Воспитывать доброту, бережное отношение ко всему живому.</a:t>
            </a:r>
          </a:p>
          <a:p>
            <a:r>
              <a:rPr lang="ru-RU" sz="1400" dirty="0"/>
              <a:t>4. Воспитать самостоятельность и инициативность.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85C490-ECFB-407A-B849-3B726725B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965" y="3153298"/>
            <a:ext cx="4310585" cy="3593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43C3DE83-0587-4E16-8065-CA9FD0902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78" y="1510351"/>
            <a:ext cx="4595449" cy="359359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Цели использования интерактивной песочницы:</a:t>
            </a:r>
          </a:p>
          <a:p>
            <a:r>
              <a:rPr lang="ru-RU" dirty="0">
                <a:solidFill>
                  <a:schemeClr val="tx1"/>
                </a:solidFill>
              </a:rPr>
              <a:t>1.Создание естественной стимулирующей среды, в которой ребенок чувствует себя комфортно и защищено, проявляя творческую активность.</a:t>
            </a:r>
          </a:p>
          <a:p>
            <a:r>
              <a:rPr lang="ru-RU" dirty="0">
                <a:solidFill>
                  <a:schemeClr val="tx1"/>
                </a:solidFill>
              </a:rPr>
              <a:t>2.Развитие познавательных и психических процессов: восприятия (формы, цвета, целостного восприятия), памяти, внимания, мышления, воображения, пространственных представлений.</a:t>
            </a:r>
          </a:p>
          <a:p>
            <a:r>
              <a:rPr lang="ru-RU" dirty="0">
                <a:solidFill>
                  <a:schemeClr val="tx1"/>
                </a:solidFill>
              </a:rPr>
              <a:t>3.Развитие фантазии, наглядно-образного мышления, </a:t>
            </a:r>
            <a:r>
              <a:rPr lang="ru-RU" dirty="0" err="1">
                <a:solidFill>
                  <a:schemeClr val="tx1"/>
                </a:solidFill>
              </a:rPr>
              <a:t>словеснологического</a:t>
            </a:r>
            <a:r>
              <a:rPr lang="ru-RU" dirty="0">
                <a:solidFill>
                  <a:schemeClr val="tx1"/>
                </a:solidFill>
              </a:rPr>
              <a:t> мышления, побуждая детей к активным действиям и концентрации внимания.</a:t>
            </a:r>
          </a:p>
          <a:p>
            <a:r>
              <a:rPr lang="ru-RU" dirty="0">
                <a:solidFill>
                  <a:schemeClr val="tx1"/>
                </a:solidFill>
              </a:rPr>
              <a:t>4. Снижение психофизического напряжения.</a:t>
            </a:r>
          </a:p>
          <a:p>
            <a:r>
              <a:rPr lang="ru-RU" dirty="0">
                <a:solidFill>
                  <a:schemeClr val="tx1"/>
                </a:solidFill>
              </a:rPr>
              <a:t>5. Актуализация эмоций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5465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F8CD29-7F8D-439B-AA59-81F9E2893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Функции интерактивной песочницы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8C7842-2E0D-4DCD-B7D4-8720808FF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1998" y="1332064"/>
            <a:ext cx="5973681" cy="4923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3CD6F9E0-39D5-43FF-9A80-56D9A4A5E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621" y="2109832"/>
            <a:ext cx="5339660" cy="395540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Коммуникативную - установление эмоционального контакта, объединение учащихся в коллектив;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Релаксационную - снятие эмоционального напряжения, вызванного нагрузкой на нервную систему;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Воспитательную - психотренинг и психокоррекция проявлений личности в игровых моделях жизненных ситуаций; развитие самостоятельности и инициативности;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 Развивающую - развитие психических процессов и функций (памяти, внимания, восприятия и т.д.), двигательной сферы;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 Обучающую - обогащение информацией об окружающем мире.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437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C1BDDF9-11F1-4F50-91FE-C943192C3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541" y="0"/>
            <a:ext cx="10178322" cy="101780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Песочные истории: творчество и развитие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59480F-5CC3-68F2-C594-A1D6A3B98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081" y="1744153"/>
            <a:ext cx="2841822" cy="37890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AEF2A1-BEB0-ED28-0591-7C5D5A2A9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815" y="2776870"/>
            <a:ext cx="2617887" cy="34905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6694B3-2775-6B58-8E03-DA9F0BC7B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300" y="1759062"/>
            <a:ext cx="2617887" cy="34905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03B8B87-0E84-9FAE-E700-6B7B739974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0764" y="2843137"/>
            <a:ext cx="2603861" cy="347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79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479569E-B65F-4473-B31C-8D08995AC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363" y="482369"/>
            <a:ext cx="9039588" cy="333131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социализации детей с ОВЗ является одной из приоритетных в деятельности ДОУ. Она может быть решена при одновременной реализации таких условий, как: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готовность педагогов к созданию благоприятной, трансформируемой социокультурной развивающей среды;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гибкое сочетание разных форм и методов работы с детьми с учетом их особенностей, потребностей и возможностей;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тесное взаимодействие педагогов группы, специалистов и родителей.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 из главных задач, которую необходимо ставить перед собой, это включение детей с ОВЗ в систему социальных отношений по средствам детских видов деятельности (игровой, коммуникативной, трудовой, познавательно-исследовательской, продуктивной, музыкальной, чтения художественного слова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E3D07E-96E6-436E-9303-6E6365EAD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543" y="3748002"/>
            <a:ext cx="4369379" cy="2910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BF570E4-EC5D-33D2-4AB9-FCCDBFF4A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3176" y="215019"/>
            <a:ext cx="2621983" cy="3866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7F013E-E234-4480-9E83-6458DACE4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244" y="3813684"/>
            <a:ext cx="3843610" cy="2882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1644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B2D2B2-A1C2-4847-A043-CA1E52752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99" y="278872"/>
            <a:ext cx="10716936" cy="1803425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«Наилучшая для малыша та игрушка, которую он может заставить по-разному изменяться; для маленьких детей наилучшая игрушка — это куча песка»  </a:t>
            </a:r>
            <a:br>
              <a:rPr lang="ru-RU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К. Д. Ушинский. </a:t>
            </a:r>
          </a:p>
        </p:txBody>
      </p:sp>
      <p:pic>
        <p:nvPicPr>
          <p:cNvPr id="4" name="VID-20250402-WA0032">
            <a:hlinkClick r:id="" action="ppaction://media"/>
            <a:extLst>
              <a:ext uri="{FF2B5EF4-FFF2-40B4-BE49-F238E27FC236}">
                <a16:creationId xmlns:a16="http://schemas.microsoft.com/office/drawing/2014/main" id="{91FA73F5-D740-435B-B725-22353854FB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7300" y="2317687"/>
            <a:ext cx="6157864" cy="3485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3E534FE0-D9B6-4445-9D91-FF84733C9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943" y="1989770"/>
            <a:ext cx="5234358" cy="289004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игры с песком условно можно разделить по трем направлениям: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обучающие (облегчают процесс обучения);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познавательные (с их помощью познается 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многогранность нашего мира);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проективные (через них осуществляется диагностика, коррекция и развитие ребенка).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66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57C57E-31EA-4A57-A020-6B87FF509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131646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в песочнице — отличное средство для развития самостоятельности у детей старшего дошкольного возраста. </a:t>
            </a:r>
            <a:b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Песок является универсальным материалом, который стимулирует творческое мышление, развивает мелкую моторику и помогает детям учиться взаимодействовать друг с другом. </a:t>
            </a:r>
            <a:endParaRPr lang="ru-RU" sz="20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62B43B-D8E8-4B61-90B3-F4753BCBB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495" y="1837446"/>
            <a:ext cx="3136748" cy="1184372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>
                <a:solidFill>
                  <a:schemeClr val="tx1"/>
                </a:solidFill>
              </a:rPr>
              <a:t>1. «Построй город»</a:t>
            </a:r>
          </a:p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 развивать воображение и </a:t>
            </a:r>
          </a:p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пространственное мышление</a:t>
            </a:r>
            <a:r>
              <a:rPr lang="ru-RU" sz="1800" dirty="0">
                <a:solidFill>
                  <a:schemeClr val="tx1"/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9659C5-775F-449C-AFE2-FEBEEECCB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351" y="3197296"/>
            <a:ext cx="2651286" cy="353504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B7493C1-0AC9-45A7-B18F-8358572CA27B}"/>
              </a:ext>
            </a:extLst>
          </p:cNvPr>
          <p:cNvSpPr/>
          <p:nvPr/>
        </p:nvSpPr>
        <p:spPr>
          <a:xfrm>
            <a:off x="4422616" y="1837037"/>
            <a:ext cx="378902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«Секретики»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 развивать наблюдательность и умение следовать правилам.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12AF675-7C10-49D5-B5AF-B2A3F412F039}"/>
              </a:ext>
            </a:extLst>
          </p:cNvPr>
          <p:cNvSpPr/>
          <p:nvPr/>
        </p:nvSpPr>
        <p:spPr>
          <a:xfrm>
            <a:off x="8211644" y="1759649"/>
            <a:ext cx="28245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3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«Песочные часы»  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 развивать чувство времени и координацию движений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9CA4F31-F0A7-4706-9697-34E48F54A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121" y="3408905"/>
            <a:ext cx="4297824" cy="3223368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7E20BEE-4808-46C3-9DF8-212BC42B601F}"/>
              </a:ext>
            </a:extLst>
          </p:cNvPr>
          <p:cNvSpPr/>
          <p:nvPr/>
        </p:nvSpPr>
        <p:spPr>
          <a:xfrm>
            <a:off x="4273691" y="3634240"/>
            <a:ext cx="285361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chemeClr val="accent1">
                    <a:lumMod val="75000"/>
                  </a:schemeClr>
                </a:solidFill>
              </a:rPr>
              <a:t>Еще больше игр</a:t>
            </a:r>
          </a:p>
          <a:p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C68D28B-8DF0-43BD-AAD2-262933CB1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166" y="4650549"/>
            <a:ext cx="1981724" cy="1981724"/>
          </a:xfrm>
          <a:prstGeom prst="rect">
            <a:avLst/>
          </a:prstGeom>
        </p:spPr>
      </p:pic>
      <p:sp>
        <p:nvSpPr>
          <p:cNvPr id="20" name="Стрелка: вниз 19">
            <a:extLst>
              <a:ext uri="{FF2B5EF4-FFF2-40B4-BE49-F238E27FC236}">
                <a16:creationId xmlns:a16="http://schemas.microsoft.com/office/drawing/2014/main" id="{CEED59E6-B432-4831-A216-70716B528583}"/>
              </a:ext>
            </a:extLst>
          </p:cNvPr>
          <p:cNvSpPr/>
          <p:nvPr/>
        </p:nvSpPr>
        <p:spPr>
          <a:xfrm>
            <a:off x="5392921" y="4142394"/>
            <a:ext cx="478172" cy="4001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266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07E76C-5CDB-4244-B9C3-65F6B63FF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335" y="382385"/>
            <a:ext cx="11228665" cy="1492132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chemeClr val="accent1">
                    <a:lumMod val="75000"/>
                  </a:schemeClr>
                </a:solidFill>
              </a:rPr>
              <a:t>Игры на развитие тактильных ощущений</a:t>
            </a:r>
          </a:p>
        </p:txBody>
      </p:sp>
      <p:pic>
        <p:nvPicPr>
          <p:cNvPr id="16" name="Объект 15">
            <a:extLst>
              <a:ext uri="{FF2B5EF4-FFF2-40B4-BE49-F238E27FC236}">
                <a16:creationId xmlns:a16="http://schemas.microsoft.com/office/drawing/2014/main" id="{62A2CA9B-5D29-43A5-8480-6C16E2C3D8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335" y="2277611"/>
            <a:ext cx="2695575" cy="3594100"/>
          </a:xfr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4DCB6A4-9F9F-4ED6-BCCC-242496A76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419" y="2277611"/>
            <a:ext cx="2695576" cy="35941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176B71B-370B-4CEA-8A25-C5EA5F27E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504" y="2277611"/>
            <a:ext cx="2695577" cy="359410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E6EA77E-6E66-4321-905E-2BFDEE4847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3780" y="2277611"/>
            <a:ext cx="2776217" cy="37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89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25B21B-DA91-4B46-9B0F-C18A9B7B9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669" y="348829"/>
            <a:ext cx="11522279" cy="1492132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Игры на развитие творческих способностей, внимания, мышления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030AB31-333B-4803-A1B0-067A2F9BDD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052" y="1840961"/>
            <a:ext cx="3924307" cy="294323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995BE4-CB57-44EA-A573-C7D83C010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644" y="1794531"/>
            <a:ext cx="3924307" cy="294323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2FA751-0DE6-3FF3-7EA4-8975BABD0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205" y="4319454"/>
            <a:ext cx="3477606" cy="232564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C2F9D0-469B-39FD-BAF5-46506E388E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319454"/>
            <a:ext cx="3039974" cy="227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81129"/>
      </p:ext>
    </p:extLst>
  </p:cSld>
  <p:clrMapOvr>
    <a:masterClrMapping/>
  </p:clrMapOvr>
</p:sld>
</file>

<file path=ppt/theme/theme1.xml><?xml version="1.0" encoding="utf-8"?>
<a:theme xmlns:a="http://schemas.openxmlformats.org/drawingml/2006/main" name="Эмблема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102</TotalTime>
  <Words>695</Words>
  <Application>Microsoft Office PowerPoint</Application>
  <PresentationFormat>Широкоэкранный</PresentationFormat>
  <Paragraphs>63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Эмблема</vt:lpstr>
      <vt:lpstr>Интерактивная песочница как средство воспитательного воздействия:  развитие и социализация детей с ОВЗ</vt:lpstr>
      <vt:lpstr>Через игру – к уверенности и                                     новым возможностям.</vt:lpstr>
      <vt:lpstr>Функции интерактивной песочницы</vt:lpstr>
      <vt:lpstr>Презентация PowerPoint</vt:lpstr>
      <vt:lpstr>Презентация PowerPoint</vt:lpstr>
      <vt:lpstr>«Наилучшая для малыша та игрушка, которую он может заставить по-разному изменяться; для маленьких детей наилучшая игрушка — это куча песка»                                                                                           К. Д. Ушинский. </vt:lpstr>
      <vt:lpstr>Игры в песочнице — отличное средство для развития самостоятельности у детей старшего дошкольного возраста.  Песок является универсальным материалом, который стимулирует творческое мышление, развивает мелкую моторику и помогает детям учиться взаимодействовать друг с другом. </vt:lpstr>
      <vt:lpstr>Игры на развитие тактильных ощущений</vt:lpstr>
      <vt:lpstr>Игры на развитие творческих способностей, внимания, мышления</vt:lpstr>
      <vt:lpstr>Развиваем самостоятельность и инициативу!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Интерактивная песочница как средство воспитательного воздействия: развитие и социализация детей с ОВЗ</dc:title>
  <dc:creator>ОРСК</dc:creator>
  <cp:lastModifiedBy>ds12logoped@mail.ru</cp:lastModifiedBy>
  <cp:revision>4</cp:revision>
  <dcterms:created xsi:type="dcterms:W3CDTF">2025-04-03T11:42:32Z</dcterms:created>
  <dcterms:modified xsi:type="dcterms:W3CDTF">2025-04-07T07:09:14Z</dcterms:modified>
</cp:coreProperties>
</file>