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56" r:id="rId6"/>
    <p:sldId id="267" r:id="rId7"/>
    <p:sldId id="262" r:id="rId8"/>
    <p:sldId id="257" r:id="rId9"/>
    <p:sldId id="258" r:id="rId10"/>
    <p:sldId id="264" r:id="rId11"/>
    <p:sldId id="259" r:id="rId12"/>
    <p:sldId id="261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7F3"/>
    <a:srgbClr val="FFD72D"/>
    <a:srgbClr val="DE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4AAC3-F28E-4FCF-9677-24E03A668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EDD920-671D-4F68-B2D9-965F7B831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15BDD2-E9C3-439A-8F6B-B74A469C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0280-2B7B-49ED-801B-51C0CF5C6213}" type="datetimeFigureOut">
              <a:rPr lang="es-MX" smtClean="0"/>
              <a:t>26/01/2021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4E52D1-6C7D-45F8-BACC-58201EBE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1B03DF-C39A-4B3B-89F2-D86A02DE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DC4F-4A8F-45A3-A331-F40DACF9C1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27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3BF08-A213-4C5A-9650-B8222E43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598628-640B-4C32-BDC7-9FFEAB0C3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BC19F3-8E4F-4F61-AAC5-471C80DD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0280-2B7B-49ED-801B-51C0CF5C6213}" type="datetimeFigureOut">
              <a:rPr lang="es-MX" smtClean="0"/>
              <a:t>26/01/2021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CFC531-A891-4FC2-B973-B53A24BB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2D43C2-503C-4EB9-9237-68F9C402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DC4F-4A8F-45A3-A331-F40DACF9C1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69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82A3E7-D0ED-4F11-B076-D1376F2C2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4C308F-9863-4464-921B-6ACDA825E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B1C392-E58C-4AE0-83C7-99295BFE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0280-2B7B-49ED-801B-51C0CF5C6213}" type="datetimeFigureOut">
              <a:rPr lang="es-MX" smtClean="0"/>
              <a:t>26/01/2021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5AEA8-B367-4A1A-9F6E-99925AD6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6839ED-548B-4A0A-B4CD-DE035EA8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DC4F-4A8F-45A3-A331-F40DACF9C1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124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70D08-AA76-4EBA-8958-ACC45575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A2814E-4C4A-4C66-9934-753A4F64A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2B8F74-F6CC-4232-9788-56DB390E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0280-2B7B-49ED-801B-51C0CF5C6213}" type="datetimeFigureOut">
              <a:rPr lang="es-MX" smtClean="0"/>
              <a:t>26/01/2021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9C8741-87EC-41E0-A5DF-D85E9D46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142682-CEBC-420E-8013-358A36AE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DC4F-4A8F-45A3-A331-F40DACF9C1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74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0145F-D5EE-4E24-8D36-A1B18632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3C2D64-6A75-4F81-B6AB-CB81C60C2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811B47-AB24-474C-AC94-9786D2DE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0280-2B7B-49ED-801B-51C0CF5C6213}" type="datetimeFigureOut">
              <a:rPr lang="es-MX" smtClean="0"/>
              <a:t>26/01/2021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5F61AD-FB65-4ACF-B631-78584C97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C0512A-4F7C-499D-89A9-267C4310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DC4F-4A8F-45A3-A331-F40DACF9C1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246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655B5-C47C-4686-BDF4-89D7D80BA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C6605-CA59-4A51-A3CF-4281D937E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C32A26-6C4F-408D-8CED-71C9B8B1D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20C648-485D-4C34-88B2-2D998FE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0280-2B7B-49ED-801B-51C0CF5C6213}" type="datetimeFigureOut">
              <a:rPr lang="es-MX" smtClean="0"/>
              <a:t>26/01/2021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FC915D-45EA-4402-9245-C41D11A7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02BDBC-14EA-4BA0-A941-FE91AF36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DC4F-4A8F-45A3-A331-F40DACF9C1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52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7DB27-9ADD-4EBC-BB56-194FCF4C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579292-A993-485D-93AB-362E9F161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08FB0E-C4C6-476F-AFF7-E20F1F4E6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FBC9FB-8467-421D-A8DC-4AA8E57E5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0ABA40-547D-498F-8383-9A03EE521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038FEE-49A3-4B34-A923-F88CE0DC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0280-2B7B-49ED-801B-51C0CF5C6213}" type="datetimeFigureOut">
              <a:rPr lang="es-MX" smtClean="0"/>
              <a:t>26/01/2021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A32A2D-95D8-488A-B8E9-D2D33F10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87E6CE-71F8-4DA2-B8B2-E0140DC2F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DC4F-4A8F-45A3-A331-F40DACF9C1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028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00ACE-E469-4B5F-989A-1ABC9033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59653E-9360-4CAC-8189-E1C8FEFD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0280-2B7B-49ED-801B-51C0CF5C6213}" type="datetimeFigureOut">
              <a:rPr lang="es-MX" smtClean="0"/>
              <a:t>26/01/2021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217001-E370-4A80-8D85-0ABED004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9B25B8-4310-46DC-A9E7-2BAAF668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DC4F-4A8F-45A3-A331-F40DACF9C1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228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54AE68-2E8A-40C0-9A71-D8BA9CDC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0280-2B7B-49ED-801B-51C0CF5C6213}" type="datetimeFigureOut">
              <a:rPr lang="es-MX" smtClean="0"/>
              <a:t>26/01/2021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401270-30C7-4BB1-9FFA-E3D68912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C95753-377C-4787-AF59-A5ECD355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DC4F-4A8F-45A3-A331-F40DACF9C1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507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BFC75-D4C8-41D0-B2D3-26C4389E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D6C627-C9E7-4F06-862D-9A3F1D3A1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E372F2-D8A4-4A6B-81C9-2EBCEA0D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0F50BF-8B77-491B-973F-A0AA7E4AC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0280-2B7B-49ED-801B-51C0CF5C6213}" type="datetimeFigureOut">
              <a:rPr lang="es-MX" smtClean="0"/>
              <a:t>26/01/2021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BA4B38-0BBE-4F81-A97F-E49F84C5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6D1A2B-FD22-44FE-B8C2-605288DB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DC4F-4A8F-45A3-A331-F40DACF9C1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170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1ABF2-78A3-4A9B-B803-F52FEC2AB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F3B516-6761-4B1F-8C5B-144289E5F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6C1840-84EF-47F9-A062-A6D147F95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00F7EC-D26A-47D7-AFDB-E3CE84C5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0280-2B7B-49ED-801B-51C0CF5C6213}" type="datetimeFigureOut">
              <a:rPr lang="es-MX" smtClean="0"/>
              <a:t>26/01/2021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D68196-C299-41F6-8092-CD00BABE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0F2767-1242-488C-9E72-16FCC01A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DC4F-4A8F-45A3-A331-F40DACF9C1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226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BD153D-F41B-4AA8-87D1-74D93CD1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F81A4C-B9D6-4D49-8F3B-6582A2215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9B7CE0-76E3-41CC-AAFC-44B9F5B8D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F0280-2B7B-49ED-801B-51C0CF5C6213}" type="datetimeFigureOut">
              <a:rPr lang="es-MX" smtClean="0"/>
              <a:t>26/01/2021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E8F2FC-106C-47C7-80AD-87D225A7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FE6A65-13DE-478C-B5A9-B402AA0E3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EDC4F-4A8F-45A3-A331-F40DACF9C1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103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7BB05-A19E-4D26-A11B-1457E751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1357"/>
            <a:ext cx="12192000" cy="1441043"/>
          </a:xfrm>
          <a:solidFill>
            <a:srgbClr val="FFD72D"/>
          </a:solidFill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EVALUACIÓN DE LA APTITUD DEL HÁBITAT PARA LA REINTRODUCCIÓN DEL YAGUARETÉ EN LA CUENCA DEL IBERÁ</a:t>
            </a:r>
            <a:br>
              <a:rPr lang="es-MX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MX" sz="2200" dirty="0"/>
              <a:t>INFORME TÉCNICO PARA THE CONSERVATION LAND TRUST</a:t>
            </a:r>
            <a:endParaRPr lang="es-MX" sz="2200" b="1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BC84D5-F74D-4AC7-905B-DC3A310BA0E1}"/>
              </a:ext>
            </a:extLst>
          </p:cNvPr>
          <p:cNvSpPr txBox="1"/>
          <p:nvPr/>
        </p:nvSpPr>
        <p:spPr>
          <a:xfrm>
            <a:off x="10687878" y="6387547"/>
            <a:ext cx="300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(De </a:t>
            </a:r>
            <a:r>
              <a:rPr lang="es-MX" dirty="0" err="1">
                <a:solidFill>
                  <a:schemeClr val="bg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Angelo</a:t>
            </a:r>
            <a:r>
              <a:rPr lang="es-MX" dirty="0">
                <a:solidFill>
                  <a:schemeClr val="bg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, 2011)</a:t>
            </a:r>
          </a:p>
        </p:txBody>
      </p:sp>
    </p:spTree>
    <p:extLst>
      <p:ext uri="{BB962C8B-B14F-4D97-AF65-F5344CB8AC3E}">
        <p14:creationId xmlns:p14="http://schemas.microsoft.com/office/powerpoint/2010/main" val="248237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6CEF4-DD3C-4F34-8153-CC454BEB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383" y="2451653"/>
            <a:ext cx="7699513" cy="1518409"/>
          </a:xfrm>
          <a:ln w="57150">
            <a:solidFill>
              <a:srgbClr val="FFC000"/>
            </a:solidFill>
            <a:prstDash val="dash"/>
          </a:ln>
        </p:spPr>
        <p:txBody>
          <a:bodyPr>
            <a:normAutofit/>
          </a:bodyPr>
          <a:lstStyle/>
          <a:p>
            <a:pPr algn="ctr"/>
            <a:r>
              <a:rPr lang="es-MX" sz="7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Hábitat Físico</a:t>
            </a:r>
          </a:p>
        </p:txBody>
      </p:sp>
    </p:spTree>
    <p:extLst>
      <p:ext uri="{BB962C8B-B14F-4D97-AF65-F5344CB8AC3E}">
        <p14:creationId xmlns:p14="http://schemas.microsoft.com/office/powerpoint/2010/main" val="420476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9AC547-707B-4FB7-B0DF-8B9BAE33E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5" t="10442" r="17615" b="7056"/>
          <a:stretch/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3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FEEEBD-18F6-4DC6-A544-D3E537EBF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00" t="11673" r="19231" b="11161"/>
          <a:stretch/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6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0B7465C-3947-4074-999C-96A1B3B4D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38" t="12494" r="13808" b="9109"/>
          <a:stretch/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2716060-F151-4E01-AF58-BCE1CD2689A2}"/>
              </a:ext>
            </a:extLst>
          </p:cNvPr>
          <p:cNvSpPr txBox="1"/>
          <p:nvPr/>
        </p:nvSpPr>
        <p:spPr>
          <a:xfrm>
            <a:off x="2619528" y="101059"/>
            <a:ext cx="6952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>
                <a:highlight>
                  <a:srgbClr val="CDE7F3"/>
                </a:highlight>
                <a:latin typeface="DK Lemon Yellow Sun" panose="02000000000000000000" pitchFamily="50" charset="0"/>
              </a:rPr>
              <a:t>Aptitud del Hábitat.</a:t>
            </a:r>
          </a:p>
        </p:txBody>
      </p:sp>
    </p:spTree>
    <p:extLst>
      <p:ext uri="{BB962C8B-B14F-4D97-AF65-F5344CB8AC3E}">
        <p14:creationId xmlns:p14="http://schemas.microsoft.com/office/powerpoint/2010/main" val="163062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6CEF4-DD3C-4F34-8153-CC454BEB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7914"/>
            <a:ext cx="12192000" cy="1518409"/>
          </a:xfrm>
          <a:solidFill>
            <a:srgbClr val="DE3500"/>
          </a:solidFill>
          <a:ln w="57150">
            <a:noFill/>
            <a:prstDash val="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pPr algn="ctr"/>
            <a:r>
              <a:rPr lang="es-MX" sz="46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AMENAZAS PARA LA PERSISTENCIA DEL YAGUARETÉ EN IBERÁ</a:t>
            </a:r>
          </a:p>
        </p:txBody>
      </p:sp>
    </p:spTree>
    <p:extLst>
      <p:ext uri="{BB962C8B-B14F-4D97-AF65-F5344CB8AC3E}">
        <p14:creationId xmlns:p14="http://schemas.microsoft.com/office/powerpoint/2010/main" val="84632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EA9BBF-ED66-4A69-A211-FF73EF8FC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04" t="8920" r="17250" b="5790"/>
          <a:stretch/>
        </p:blipFill>
        <p:spPr>
          <a:xfrm>
            <a:off x="1759994" y="728870"/>
            <a:ext cx="8672011" cy="6129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19468D9-62F5-42C2-A94B-53D667CAF114}"/>
              </a:ext>
            </a:extLst>
          </p:cNvPr>
          <p:cNvSpPr txBox="1"/>
          <p:nvPr/>
        </p:nvSpPr>
        <p:spPr>
          <a:xfrm>
            <a:off x="4260573" y="94882"/>
            <a:ext cx="36708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>
                <a:highlight>
                  <a:srgbClr val="CDE7F3"/>
                </a:highlight>
                <a:latin typeface="DK Lemon Yellow Sun" panose="02000000000000000000" pitchFamily="50" charset="0"/>
              </a:rPr>
              <a:t>Contacto Humano.</a:t>
            </a:r>
          </a:p>
        </p:txBody>
      </p:sp>
    </p:spTree>
    <p:extLst>
      <p:ext uri="{BB962C8B-B14F-4D97-AF65-F5344CB8AC3E}">
        <p14:creationId xmlns:p14="http://schemas.microsoft.com/office/powerpoint/2010/main" val="3485808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547512-10F7-457C-963A-30DA86D06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3" t="14547" r="18654" b="7261"/>
          <a:stretch/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4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47F5B7A-94A2-40A0-8BFD-1452230C8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00" t="13315" r="19577" b="10340"/>
          <a:stretch/>
        </p:blipFill>
        <p:spPr>
          <a:xfrm>
            <a:off x="1143942" y="88207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C01A49-194D-4559-BC94-92C39CC5AAA4}"/>
              </a:ext>
            </a:extLst>
          </p:cNvPr>
          <p:cNvSpPr txBox="1"/>
          <p:nvPr/>
        </p:nvSpPr>
        <p:spPr>
          <a:xfrm>
            <a:off x="4260573" y="94882"/>
            <a:ext cx="36708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>
                <a:highlight>
                  <a:srgbClr val="CDE7F3"/>
                </a:highlight>
                <a:latin typeface="DK Lemon Yellow Sun" panose="02000000000000000000" pitchFamily="50" charset="0"/>
              </a:rPr>
              <a:t>Conflicto con ganado.</a:t>
            </a:r>
          </a:p>
        </p:txBody>
      </p:sp>
    </p:spTree>
    <p:extLst>
      <p:ext uri="{BB962C8B-B14F-4D97-AF65-F5344CB8AC3E}">
        <p14:creationId xmlns:p14="http://schemas.microsoft.com/office/powerpoint/2010/main" val="37238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7FC3FEA-7C8F-43D8-96F9-4890D303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7" t="15162" r="20500" b="11776"/>
          <a:stretch/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8B243F-0426-460C-9D5B-F007B74FF380}"/>
              </a:ext>
            </a:extLst>
          </p:cNvPr>
          <p:cNvSpPr txBox="1"/>
          <p:nvPr/>
        </p:nvSpPr>
        <p:spPr>
          <a:xfrm>
            <a:off x="4260574" y="83207"/>
            <a:ext cx="36708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>
                <a:highlight>
                  <a:srgbClr val="CDE7F3"/>
                </a:highlight>
                <a:latin typeface="DK Lemon Yellow Sun" panose="02000000000000000000" pitchFamily="50" charset="0"/>
              </a:rPr>
              <a:t>Resultado</a:t>
            </a:r>
          </a:p>
        </p:txBody>
      </p:sp>
    </p:spTree>
    <p:extLst>
      <p:ext uri="{BB962C8B-B14F-4D97-AF65-F5344CB8AC3E}">
        <p14:creationId xmlns:p14="http://schemas.microsoft.com/office/powerpoint/2010/main" val="3151548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C7E97C-9CF2-4C89-BBD3-30EF0A613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8" t="11058" r="17384" b="7466"/>
          <a:stretch/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3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aguareté: críticamente amenazado de extinción en Argentina | Bioguia">
            <a:extLst>
              <a:ext uri="{FF2B5EF4-FFF2-40B4-BE49-F238E27FC236}">
                <a16:creationId xmlns:a16="http://schemas.microsoft.com/office/drawing/2014/main" id="{5B2C6917-082F-497B-97FC-5610206B7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9363" r="9708" b="-186"/>
          <a:stretch/>
        </p:blipFill>
        <p:spPr bwMode="auto">
          <a:xfrm>
            <a:off x="5816878" y="1249017"/>
            <a:ext cx="5739017" cy="44394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790329A-F3FA-4717-B451-44056B4EC640}"/>
              </a:ext>
            </a:extLst>
          </p:cNvPr>
          <p:cNvSpPr/>
          <p:nvPr/>
        </p:nvSpPr>
        <p:spPr>
          <a:xfrm>
            <a:off x="490331" y="2067339"/>
            <a:ext cx="6400800" cy="2802835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MX" dirty="0">
                <a:latin typeface="Century Gothic" panose="020B0502020202020204" pitchFamily="34" charset="0"/>
              </a:rPr>
              <a:t>El yaguareté es un depredador tope que hace más de 50 años fue extinto en el </a:t>
            </a:r>
            <a:r>
              <a:rPr lang="es-MX" dirty="0" err="1">
                <a:latin typeface="Century Gothic" panose="020B0502020202020204" pitchFamily="34" charset="0"/>
              </a:rPr>
              <a:t>Iberá</a:t>
            </a:r>
            <a:r>
              <a:rPr lang="es-MX" dirty="0">
                <a:latin typeface="Century Gothic" panose="020B0502020202020204" pitchFamily="34" charset="0"/>
              </a:rPr>
              <a:t>, y con él se perdió también la función ecológica que los grandes depredadores tienen sobre los ecosistemas.</a:t>
            </a:r>
          </a:p>
        </p:txBody>
      </p:sp>
    </p:spTree>
    <p:extLst>
      <p:ext uri="{BB962C8B-B14F-4D97-AF65-F5344CB8AC3E}">
        <p14:creationId xmlns:p14="http://schemas.microsoft.com/office/powerpoint/2010/main" val="2328020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6CEF4-DD3C-4F34-8153-CC454BEB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7914"/>
            <a:ext cx="12192000" cy="1518409"/>
          </a:xfrm>
          <a:solidFill>
            <a:srgbClr val="DE3500"/>
          </a:solidFill>
          <a:ln w="57150">
            <a:noFill/>
            <a:prstDash val="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pPr algn="ctr"/>
            <a:r>
              <a:rPr lang="es-MX" sz="42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DETERMINACIÓN DE LAS ÁREAS NÚCLEO Y OTRAS ÁREAS DE INTERÉS.</a:t>
            </a:r>
          </a:p>
        </p:txBody>
      </p:sp>
    </p:spTree>
    <p:extLst>
      <p:ext uri="{BB962C8B-B14F-4D97-AF65-F5344CB8AC3E}">
        <p14:creationId xmlns:p14="http://schemas.microsoft.com/office/powerpoint/2010/main" val="3728488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D09D2E-8619-4F88-87BA-869EDBFF5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6" t="23781" r="19231" b="18755"/>
          <a:stretch/>
        </p:blipFill>
        <p:spPr>
          <a:xfrm>
            <a:off x="3356239" y="114161"/>
            <a:ext cx="4859293" cy="273335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F51913F-9893-4B4D-A184-261F67AFE6CA}"/>
              </a:ext>
            </a:extLst>
          </p:cNvPr>
          <p:cNvSpPr/>
          <p:nvPr/>
        </p:nvSpPr>
        <p:spPr>
          <a:xfrm>
            <a:off x="331304" y="3545696"/>
            <a:ext cx="5367131" cy="2749087"/>
          </a:xfrm>
          <a:prstGeom prst="roundRect">
            <a:avLst/>
          </a:prstGeom>
          <a:solidFill>
            <a:srgbClr val="CDE7F3"/>
          </a:solidFill>
          <a:ln>
            <a:solidFill>
              <a:srgbClr val="CD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MX" sz="1500">
                <a:solidFill>
                  <a:schemeClr val="tx1"/>
                </a:solidFill>
                <a:latin typeface="Century Gothic" panose="020B0502020202020204" pitchFamily="34" charset="0"/>
              </a:rPr>
              <a:t>Al transformar tanto las aptitudes del hábitat como las amenazas a capas de información geográfica y superponerlas, encontramos que la cuenca del Iberá cuenta con unas 250.000 hectáreas cubiertas por áreas de buenas cualidades del hábitat para el yaguareté y con grados de amenaza relativamente bajos (áreas núcleo)</a:t>
            </a:r>
          </a:p>
        </p:txBody>
      </p:sp>
    </p:spTree>
    <p:extLst>
      <p:ext uri="{BB962C8B-B14F-4D97-AF65-F5344CB8AC3E}">
        <p14:creationId xmlns:p14="http://schemas.microsoft.com/office/powerpoint/2010/main" val="3168407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3496CE-DCD6-4D38-A585-06CDAB9EA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12083" r="17962" b="7467"/>
          <a:stretch/>
        </p:blipFill>
        <p:spPr>
          <a:xfrm>
            <a:off x="1143942" y="882078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14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F0D3EF6-2BB5-420D-B300-305EE2E46C44}"/>
              </a:ext>
            </a:extLst>
          </p:cNvPr>
          <p:cNvSpPr txBox="1"/>
          <p:nvPr/>
        </p:nvSpPr>
        <p:spPr>
          <a:xfrm>
            <a:off x="4260573" y="94882"/>
            <a:ext cx="36708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>
                <a:highlight>
                  <a:srgbClr val="CDE7F3"/>
                </a:highlight>
                <a:latin typeface="DK Lemon Yellow Sun" panose="02000000000000000000" pitchFamily="50" charset="0"/>
              </a:rPr>
              <a:t>Zonificación de Áreas de Núcleo</a:t>
            </a:r>
          </a:p>
        </p:txBody>
      </p:sp>
    </p:spTree>
    <p:extLst>
      <p:ext uri="{BB962C8B-B14F-4D97-AF65-F5344CB8AC3E}">
        <p14:creationId xmlns:p14="http://schemas.microsoft.com/office/powerpoint/2010/main" val="3168181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6CEF4-DD3C-4F34-8153-CC454BEB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7914"/>
            <a:ext cx="12192000" cy="1518409"/>
          </a:xfrm>
          <a:solidFill>
            <a:srgbClr val="DE3500"/>
          </a:solidFill>
          <a:ln w="57150">
            <a:noFill/>
            <a:prstDash val="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pPr algn="ctr"/>
            <a:r>
              <a:rPr lang="es-MX" sz="3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TAMAÑO POBLACIONAL POTENCIAL DE UNA POBLACIÓN DE JAGUARE REINTRODUCIDA EN EL IBERÁ</a:t>
            </a:r>
          </a:p>
        </p:txBody>
      </p:sp>
    </p:spTree>
    <p:extLst>
      <p:ext uri="{BB962C8B-B14F-4D97-AF65-F5344CB8AC3E}">
        <p14:creationId xmlns:p14="http://schemas.microsoft.com/office/powerpoint/2010/main" val="2074938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1E0146A-79B6-4F77-AED9-A663AAF8B1A0}"/>
              </a:ext>
            </a:extLst>
          </p:cNvPr>
          <p:cNvSpPr/>
          <p:nvPr/>
        </p:nvSpPr>
        <p:spPr>
          <a:xfrm>
            <a:off x="1060174" y="569843"/>
            <a:ext cx="10071652" cy="2637183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MX" dirty="0">
                <a:latin typeface="Century Gothic" panose="020B0502020202020204" pitchFamily="34" charset="0"/>
              </a:rPr>
              <a:t>Para calcular la cantidad de individuos que podrían vivir en estas zonas es necesario contar con un valor de densidad. La densidad de jaguares que se podría  encontrar en el </a:t>
            </a:r>
            <a:r>
              <a:rPr lang="es-MX" dirty="0" err="1">
                <a:latin typeface="Century Gothic" panose="020B0502020202020204" pitchFamily="34" charset="0"/>
              </a:rPr>
              <a:t>Iberá</a:t>
            </a:r>
            <a:r>
              <a:rPr lang="es-MX" dirty="0">
                <a:latin typeface="Century Gothic" panose="020B0502020202020204" pitchFamily="34" charset="0"/>
              </a:rPr>
              <a:t> es difícil de estimar al no contar con información previa. Sin embargo, es posible tener una primera aproximación a partir de las densidades conocidas para la especie en otras regiones similares al </a:t>
            </a:r>
            <a:r>
              <a:rPr lang="es-MX" dirty="0" err="1">
                <a:latin typeface="Century Gothic" panose="020B0502020202020204" pitchFamily="34" charset="0"/>
              </a:rPr>
              <a:t>Iberá</a:t>
            </a:r>
            <a:r>
              <a:rPr lang="es-MX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4E21201-44F5-446F-8058-BD15AABC216C}"/>
              </a:ext>
            </a:extLst>
          </p:cNvPr>
          <p:cNvSpPr/>
          <p:nvPr/>
        </p:nvSpPr>
        <p:spPr>
          <a:xfrm>
            <a:off x="914400" y="3723860"/>
            <a:ext cx="10641496" cy="238539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MX" dirty="0">
                <a:latin typeface="Century Gothic" panose="020B0502020202020204" pitchFamily="34" charset="0"/>
              </a:rPr>
              <a:t>Utilizando el valor promedio de densidad de estas regiones (3,13 </a:t>
            </a:r>
            <a:r>
              <a:rPr lang="es-MX" dirty="0" err="1">
                <a:latin typeface="Century Gothic" panose="020B0502020202020204" pitchFamily="34" charset="0"/>
              </a:rPr>
              <a:t>ind</a:t>
            </a:r>
            <a:r>
              <a:rPr lang="es-MX" dirty="0">
                <a:latin typeface="Century Gothic" panose="020B0502020202020204" pitchFamily="34" charset="0"/>
              </a:rPr>
              <a:t>/km2 ) fue posible estimar que la población núcleo de yaguareté podría llegar a tener alrededor de 70 animales viviendo en las áreas núcleo de estas tres regiones mencionadas, sumado a unos 20 individuos o más en las áreas aledañas en la región central del </a:t>
            </a:r>
            <a:r>
              <a:rPr lang="es-MX" dirty="0" err="1">
                <a:latin typeface="Century Gothic" panose="020B0502020202020204" pitchFamily="34" charset="0"/>
              </a:rPr>
              <a:t>Iberá</a:t>
            </a:r>
            <a:r>
              <a:rPr lang="es-MX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13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8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697913C-EDC4-472B-9510-378C6916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804064" cy="5571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Objetivo</a:t>
            </a:r>
            <a:r>
              <a:rPr lang="en-US" sz="36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3" name="Freeform: Shape 10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4AD964D-FA2C-4957-8BBF-9511EA76C715}"/>
              </a:ext>
            </a:extLst>
          </p:cNvPr>
          <p:cNvSpPr/>
          <p:nvPr/>
        </p:nvSpPr>
        <p:spPr>
          <a:xfrm>
            <a:off x="6090998" y="643467"/>
            <a:ext cx="5457533" cy="55710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recopilar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información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disponible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plantear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un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modelo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de base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espacialmente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explícito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sobre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disponibilidad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presas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aptitud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del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hábitat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amenazas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, para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detectar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las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áreas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núcleo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que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podrían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tener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potencial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para la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reintroducción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establecimiento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una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población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fuente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yaguareté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Iberá</a:t>
            </a:r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16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2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A5E7EF-95E0-4C90-868E-D63A3F74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MX" sz="3600">
                <a:latin typeface="Century Gothic" panose="020B0502020202020204" pitchFamily="34" charset="0"/>
              </a:rPr>
              <a:t>Objetivos Particulares.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47A69-E081-4316-BA6D-2D46F623E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6891188" cy="4393982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MX" sz="2000"/>
              <a:t>Estimar la disponibilidad y distribución de las presas potenciales del yaguareté en la cuenca del Iberá.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sz="2000"/>
              <a:t>Clasificación y mapeo de hábitats en la cuenca del Iberá en función de su aptitud potencial para el yaguareté.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sz="2000"/>
              <a:t>Mapear las amenazas que puedan pesar sobre una población reintroducida de yaguareté.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sz="2000"/>
              <a:t>Identificación de “áreas núcleo” con potencial de albergar “poblaciones fuente” de yaguareté, junto con otras que sirvan como corredores y posibles matrices agresivas o “sumideros”. 5. Estimación razonada del número de yaguaretés que podrían vivir en el Iberá.</a:t>
            </a:r>
          </a:p>
          <a:p>
            <a:pPr marL="514350" indent="-514350">
              <a:buFont typeface="+mj-lt"/>
              <a:buAutoNum type="arabicPeriod"/>
            </a:pPr>
            <a:endParaRPr lang="es-MX" sz="2000"/>
          </a:p>
        </p:txBody>
      </p:sp>
      <p:pic>
        <p:nvPicPr>
          <p:cNvPr id="2050" name="Picture 2" descr="Situación crítica del yaguareté: en Argentina quedan menos de 250 y  salvarlo parece una utopía - Infobae">
            <a:extLst>
              <a:ext uri="{FF2B5EF4-FFF2-40B4-BE49-F238E27FC236}">
                <a16:creationId xmlns:a16="http://schemas.microsoft.com/office/drawing/2014/main" id="{E6ADAD74-6534-4203-A55C-2BDAA8031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6" r="17345" b="1"/>
          <a:stretch/>
        </p:blipFill>
        <p:spPr bwMode="auto">
          <a:xfrm>
            <a:off x="7777393" y="1976277"/>
            <a:ext cx="4414606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5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EB821D-2A0D-457B-93D3-97BF8E99A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1" t="13110" r="18539" b="10135"/>
          <a:stretch/>
        </p:blipFill>
        <p:spPr>
          <a:xfrm>
            <a:off x="1014913" y="247968"/>
            <a:ext cx="9759408" cy="6362063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6CEF4-DD3C-4F34-8153-CC454BEB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7914"/>
            <a:ext cx="12192000" cy="1518409"/>
          </a:xfrm>
          <a:solidFill>
            <a:srgbClr val="DE3500"/>
          </a:solidFill>
          <a:ln w="57150">
            <a:noFill/>
            <a:prstDash val="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/>
            <a:r>
              <a:rPr lang="es-MX" sz="7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CONDICIONES DEL HÁBIAT</a:t>
            </a:r>
          </a:p>
        </p:txBody>
      </p:sp>
    </p:spTree>
    <p:extLst>
      <p:ext uri="{BB962C8B-B14F-4D97-AF65-F5344CB8AC3E}">
        <p14:creationId xmlns:p14="http://schemas.microsoft.com/office/powerpoint/2010/main" val="49213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6CEF4-DD3C-4F34-8153-CC454BEB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1" y="2517914"/>
            <a:ext cx="7699513" cy="1518409"/>
          </a:xfrm>
          <a:ln w="57150">
            <a:solidFill>
              <a:srgbClr val="FFC000"/>
            </a:solidFill>
            <a:prstDash val="dash"/>
          </a:ln>
        </p:spPr>
        <p:txBody>
          <a:bodyPr>
            <a:normAutofit/>
          </a:bodyPr>
          <a:lstStyle/>
          <a:p>
            <a:pPr algn="ctr"/>
            <a:r>
              <a:rPr lang="es-MX" sz="7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Disponibilidad de Presas.</a:t>
            </a:r>
          </a:p>
        </p:txBody>
      </p:sp>
    </p:spTree>
    <p:extLst>
      <p:ext uri="{BB962C8B-B14F-4D97-AF65-F5344CB8AC3E}">
        <p14:creationId xmlns:p14="http://schemas.microsoft.com/office/powerpoint/2010/main" val="5592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E0BD10-5ABC-47E7-9E75-0E398B027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23" t="17831" r="23154" b="9109"/>
          <a:stretch/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0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6124EDA-B772-4F57-A1FD-46DB98D6F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3" t="18446" r="21885" b="10134"/>
          <a:stretch/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11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402</Words>
  <Application>Microsoft Office PowerPoint</Application>
  <PresentationFormat>Panorámica</PresentationFormat>
  <Paragraphs>24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DK Lemon Yellow Sun</vt:lpstr>
      <vt:lpstr>Please write me a song</vt:lpstr>
      <vt:lpstr>Tema de Office</vt:lpstr>
      <vt:lpstr>EVALUACIÓN DE LA APTITUD DEL HÁBITAT PARA LA REINTRODUCCIÓN DEL YAGUARETÉ EN LA CUENCA DEL IBERÁ INFORME TÉCNICO PARA THE CONSERVATION LAND TRUST</vt:lpstr>
      <vt:lpstr>Presentación de PowerPoint</vt:lpstr>
      <vt:lpstr>Objetivo.</vt:lpstr>
      <vt:lpstr>Objetivos Particulares.</vt:lpstr>
      <vt:lpstr>Presentación de PowerPoint</vt:lpstr>
      <vt:lpstr>CONDICIONES DEL HÁBIAT</vt:lpstr>
      <vt:lpstr>Disponibilidad de Presas.</vt:lpstr>
      <vt:lpstr>Presentación de PowerPoint</vt:lpstr>
      <vt:lpstr>Presentación de PowerPoint</vt:lpstr>
      <vt:lpstr>Hábitat Físico</vt:lpstr>
      <vt:lpstr>Presentación de PowerPoint</vt:lpstr>
      <vt:lpstr>Presentación de PowerPoint</vt:lpstr>
      <vt:lpstr>Presentación de PowerPoint</vt:lpstr>
      <vt:lpstr>AMENAZAS PARA LA PERSISTENCIA DEL YAGUARETÉ EN IBERÁ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DETERMINACIÓN DE LAS ÁREAS NÚCLEO Y OTRAS ÁREAS DE INTERÉS.</vt:lpstr>
      <vt:lpstr>Presentación de PowerPoint</vt:lpstr>
      <vt:lpstr>Presentación de PowerPoint</vt:lpstr>
      <vt:lpstr>TAMAÑO POBLACIONAL POTENCIAL DE UNA POBLACIÓN DE JAGUARE REINTRODUCIDA EN EL IBERÁ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Coss Alcantar</dc:creator>
  <cp:lastModifiedBy>Andrea Coss Alcantar</cp:lastModifiedBy>
  <cp:revision>9</cp:revision>
  <dcterms:created xsi:type="dcterms:W3CDTF">2021-01-26T17:06:22Z</dcterms:created>
  <dcterms:modified xsi:type="dcterms:W3CDTF">2021-01-26T18:17:02Z</dcterms:modified>
</cp:coreProperties>
</file>