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5" r:id="rId12"/>
    <p:sldId id="264" r:id="rId13"/>
    <p:sldId id="266" r:id="rId14"/>
    <p:sldId id="269" r:id="rId1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285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263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56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268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7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0540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212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152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87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1941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71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038D78C-B68A-4390-BC9F-8FD588848792}" type="datetimeFigureOut">
              <a:rPr lang="es-MX" smtClean="0"/>
              <a:t>26/01/2021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4F6AAAB-5D22-4275-9FFC-08E39C0BCCFF}" type="slidenum">
              <a:rPr lang="es-MX" smtClean="0"/>
              <a:t>‹Nº›</a:t>
            </a:fld>
            <a:endParaRPr lang="es-MX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23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87820" y="4577633"/>
            <a:ext cx="8677077" cy="2377440"/>
          </a:xfrm>
        </p:spPr>
        <p:txBody>
          <a:bodyPr>
            <a:noAutofit/>
          </a:bodyPr>
          <a:lstStyle/>
          <a:p>
            <a:r>
              <a:rPr lang="es-MX" sz="2800" dirty="0"/>
              <a:t>DISEÑO DE UN SISTEMA DE CÓMPUTO PARA DETERMINAR</a:t>
            </a:r>
            <a:br>
              <a:rPr lang="es-MX" sz="2800" dirty="0"/>
            </a:br>
            <a:r>
              <a:rPr lang="es-MX" sz="2800" dirty="0"/>
              <a:t>APTITUD ECOTURÍSTICA DE ÁREAS FORESTALES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body" sz="half" idx="2"/>
          </p:nvPr>
        </p:nvSpPr>
        <p:spPr>
          <a:xfrm>
            <a:off x="8466545" y="5543925"/>
            <a:ext cx="2834640" cy="444856"/>
          </a:xfrm>
        </p:spPr>
        <p:txBody>
          <a:bodyPr>
            <a:noAutofit/>
          </a:bodyPr>
          <a:lstStyle/>
          <a:p>
            <a:r>
              <a:rPr lang="es-MX" sz="1100" dirty="0"/>
              <a:t>Gregorio </a:t>
            </a:r>
            <a:r>
              <a:rPr lang="es-MX" sz="1100" dirty="0" smtClean="0"/>
              <a:t>Ángeles-Pérez</a:t>
            </a:r>
          </a:p>
          <a:p>
            <a:r>
              <a:rPr lang="es-MX" sz="1100" dirty="0"/>
              <a:t>Héctor M. de los </a:t>
            </a:r>
            <a:r>
              <a:rPr lang="es-MX" sz="1100" dirty="0" smtClean="0"/>
              <a:t>Santos-Posadas</a:t>
            </a:r>
          </a:p>
          <a:p>
            <a:r>
              <a:rPr lang="es-MX" sz="1100" dirty="0"/>
              <a:t>J. René </a:t>
            </a:r>
            <a:r>
              <a:rPr lang="es-MX" sz="1100" dirty="0" smtClean="0"/>
              <a:t>Valdez-</a:t>
            </a:r>
            <a:r>
              <a:rPr lang="es-MX" sz="1100" dirty="0" err="1" smtClean="0"/>
              <a:t>Lazalde</a:t>
            </a:r>
            <a:endParaRPr lang="es-MX" sz="1100" dirty="0" smtClean="0"/>
          </a:p>
          <a:p>
            <a:r>
              <a:rPr lang="es-MX" sz="1100" dirty="0"/>
              <a:t>Manuel de J. </a:t>
            </a:r>
            <a:r>
              <a:rPr lang="es-MX" sz="1100" dirty="0" smtClean="0"/>
              <a:t>González-Guillén</a:t>
            </a:r>
          </a:p>
          <a:p>
            <a:r>
              <a:rPr lang="es-MX" sz="1100" dirty="0" smtClean="0"/>
              <a:t>Marcelino </a:t>
            </a:r>
            <a:r>
              <a:rPr lang="es-MX" sz="1100" dirty="0"/>
              <a:t>A. Pérez </a:t>
            </a:r>
            <a:r>
              <a:rPr lang="es-MX" sz="1100" dirty="0" smtClean="0"/>
              <a:t>Vivar</a:t>
            </a:r>
            <a:endParaRPr lang="es-MX" sz="1100" dirty="0"/>
          </a:p>
        </p:txBody>
      </p:sp>
      <p:pic>
        <p:nvPicPr>
          <p:cNvPr id="10" name="Marcador de posición de imagen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1" r="26291"/>
          <a:stretch>
            <a:fillRect/>
          </a:stretch>
        </p:blipFill>
        <p:spPr/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90" y="535213"/>
            <a:ext cx="3501571" cy="3501571"/>
          </a:xfrm>
          <a:prstGeom prst="rect">
            <a:avLst/>
          </a:prstGeom>
        </p:spPr>
      </p:pic>
      <p:sp>
        <p:nvSpPr>
          <p:cNvPr id="12" name="Subtítulo 2"/>
          <p:cNvSpPr txBox="1">
            <a:spLocks/>
          </p:cNvSpPr>
          <p:nvPr/>
        </p:nvSpPr>
        <p:spPr>
          <a:xfrm>
            <a:off x="9354312" y="6525983"/>
            <a:ext cx="2834640" cy="33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mtClean="0"/>
              <a:t>Presenta, Gómez Díaz Braulio Manuel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12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Mapas de aptitud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68" t="33438" r="12653" b="11472"/>
          <a:stretch/>
        </p:blipFill>
        <p:spPr>
          <a:xfrm>
            <a:off x="402262" y="1806496"/>
            <a:ext cx="10963804" cy="44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/>
              <a:t>En el presente trabajo se han combinado herramientas </a:t>
            </a:r>
            <a:r>
              <a:rPr lang="es-MX" dirty="0" smtClean="0"/>
              <a:t>de EMC </a:t>
            </a:r>
            <a:r>
              <a:rPr lang="es-MX" dirty="0"/>
              <a:t>y SIG para conformar un modelo metodológico </a:t>
            </a:r>
            <a:r>
              <a:rPr lang="es-MX" dirty="0" smtClean="0"/>
              <a:t>que permita </a:t>
            </a:r>
            <a:r>
              <a:rPr lang="es-MX" dirty="0"/>
              <a:t>el análisis de información de unidades </a:t>
            </a:r>
            <a:r>
              <a:rPr lang="es-MX" dirty="0" smtClean="0"/>
              <a:t>espaciales, para </a:t>
            </a:r>
            <a:r>
              <a:rPr lang="es-MX" dirty="0"/>
              <a:t>la asignación de valores de aptitud de acuerdo con </a:t>
            </a:r>
            <a:r>
              <a:rPr lang="es-MX" dirty="0" smtClean="0"/>
              <a:t>sus cualidades</a:t>
            </a:r>
            <a:r>
              <a:rPr lang="es-MX" dirty="0"/>
              <a:t>, con el fin de alojar algún tipo de actividad ecoturística. Este modelo fue codificado en un sistema de información que permite la automatización de procesos </a:t>
            </a:r>
            <a:r>
              <a:rPr lang="es-MX" dirty="0" smtClean="0"/>
              <a:t>para la </a:t>
            </a:r>
            <a:r>
              <a:rPr lang="es-MX" dirty="0"/>
              <a:t>generación de mapas de aptitud con valores entre 0 y </a:t>
            </a:r>
            <a:r>
              <a:rPr lang="es-MX" dirty="0" smtClean="0"/>
              <a:t>1, constituyendo </a:t>
            </a:r>
            <a:r>
              <a:rPr lang="es-MX" dirty="0"/>
              <a:t>una herramienta de apoyo en los procesos </a:t>
            </a:r>
            <a:r>
              <a:rPr lang="es-MX" dirty="0" smtClean="0"/>
              <a:t>de planificación </a:t>
            </a:r>
            <a:r>
              <a:rPr lang="es-MX" dirty="0"/>
              <a:t>de ecoturismo.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528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procesos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0" y="1823222"/>
            <a:ext cx="65171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Valores estandarizados de mapas temáticos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2346442"/>
            <a:ext cx="75369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Valores de ponderación para jerarquía de criterios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5625" t="34755" r="20625" b="7195"/>
          <a:stretch/>
        </p:blipFill>
        <p:spPr>
          <a:xfrm>
            <a:off x="2247900" y="2869662"/>
            <a:ext cx="7772400" cy="3771900"/>
          </a:xfrm>
          <a:prstGeom prst="rect">
            <a:avLst/>
          </a:prstGeom>
        </p:spPr>
      </p:pic>
      <p:sp>
        <p:nvSpPr>
          <p:cNvPr id="7" name="Conector 6">
            <a:hlinkClick r:id="rId3" action="ppaction://hlinksldjump"/>
          </p:cNvPr>
          <p:cNvSpPr/>
          <p:nvPr/>
        </p:nvSpPr>
        <p:spPr>
          <a:xfrm>
            <a:off x="10041128" y="337830"/>
            <a:ext cx="1727200" cy="155652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Ambos métodos bajo comparación pareada</a:t>
            </a:r>
            <a:endParaRPr lang="es-MX" sz="1400" dirty="0"/>
          </a:p>
        </p:txBody>
      </p:sp>
      <p:sp>
        <p:nvSpPr>
          <p:cNvPr id="8" name="Flecha derecha 7">
            <a:hlinkClick r:id="rId4" action="ppaction://hlinksldjump"/>
          </p:cNvPr>
          <p:cNvSpPr/>
          <p:nvPr/>
        </p:nvSpPr>
        <p:spPr>
          <a:xfrm flipH="1">
            <a:off x="10649655" y="5235120"/>
            <a:ext cx="909370" cy="586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78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917" t="31432" r="7917" b="24200"/>
          <a:stretch/>
        </p:blipFill>
        <p:spPr>
          <a:xfrm>
            <a:off x="584199" y="1943100"/>
            <a:ext cx="11352793" cy="33909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3229" t="43550" r="47917" b="38468"/>
          <a:stretch/>
        </p:blipFill>
        <p:spPr>
          <a:xfrm>
            <a:off x="6845300" y="5334000"/>
            <a:ext cx="4737100" cy="11684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97311" y="5579070"/>
            <a:ext cx="6441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Índice de consistencia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Flecha derecha 7">
            <a:hlinkClick r:id="rId4" action="ppaction://hlinksldjump"/>
          </p:cNvPr>
          <p:cNvSpPr/>
          <p:nvPr/>
        </p:nvSpPr>
        <p:spPr>
          <a:xfrm flipH="1">
            <a:off x="10673030" y="481475"/>
            <a:ext cx="909370" cy="586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25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6651"/>
          <a:stretch/>
        </p:blipFill>
        <p:spPr>
          <a:xfrm>
            <a:off x="0" y="656823"/>
            <a:ext cx="12192000" cy="5415690"/>
          </a:xfrm>
          <a:prstGeom prst="rect">
            <a:avLst/>
          </a:prstGeom>
        </p:spPr>
      </p:pic>
      <p:sp>
        <p:nvSpPr>
          <p:cNvPr id="3" name="Flecha derecha 2">
            <a:hlinkClick r:id="rId3" action="ppaction://hlinksldjump"/>
          </p:cNvPr>
          <p:cNvSpPr/>
          <p:nvPr/>
        </p:nvSpPr>
        <p:spPr>
          <a:xfrm flipH="1">
            <a:off x="459368" y="5910146"/>
            <a:ext cx="909370" cy="586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58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Turismo</a:t>
            </a:r>
            <a:endParaRPr lang="es-MX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1024128" y="1990067"/>
            <a:ext cx="4754880" cy="822960"/>
          </a:xfrm>
        </p:spPr>
        <p:txBody>
          <a:bodyPr/>
          <a:lstStyle/>
          <a:p>
            <a:r>
              <a:rPr lang="es-MX" dirty="0" smtClean="0"/>
              <a:t>Actividades recreativas</a:t>
            </a:r>
            <a:endParaRPr lang="es-MX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6434255" y="1990067"/>
            <a:ext cx="4754880" cy="822960"/>
          </a:xfrm>
        </p:spPr>
        <p:txBody>
          <a:bodyPr/>
          <a:lstStyle/>
          <a:p>
            <a:r>
              <a:rPr lang="es-MX" dirty="0" smtClean="0"/>
              <a:t>Impactan sectores</a:t>
            </a:r>
            <a:endParaRPr lang="es-MX" dirty="0"/>
          </a:p>
        </p:txBody>
      </p:sp>
      <p:sp>
        <p:nvSpPr>
          <p:cNvPr id="10" name="Elipse 9"/>
          <p:cNvSpPr/>
          <p:nvPr/>
        </p:nvSpPr>
        <p:spPr>
          <a:xfrm>
            <a:off x="6478861" y="2747638"/>
            <a:ext cx="2029522" cy="1832833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/>
          <p:cNvSpPr/>
          <p:nvPr/>
        </p:nvSpPr>
        <p:spPr>
          <a:xfrm>
            <a:off x="9247364" y="2747638"/>
            <a:ext cx="2029522" cy="183283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/>
          <p:cNvSpPr/>
          <p:nvPr/>
        </p:nvSpPr>
        <p:spPr>
          <a:xfrm>
            <a:off x="7863113" y="4491331"/>
            <a:ext cx="2029522" cy="183283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4543865" y="2405575"/>
            <a:ext cx="15755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128" y="2820487"/>
            <a:ext cx="5012531" cy="33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gual que 4"/>
          <p:cNvSpPr/>
          <p:nvPr/>
        </p:nvSpPr>
        <p:spPr>
          <a:xfrm>
            <a:off x="1238421" y="3921756"/>
            <a:ext cx="9291483" cy="224411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Ecoturismo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2084832"/>
            <a:ext cx="9720073" cy="4023360"/>
          </a:xfrm>
        </p:spPr>
        <p:txBody>
          <a:bodyPr/>
          <a:lstStyle/>
          <a:p>
            <a:pPr algn="just"/>
            <a:r>
              <a:rPr lang="es-MX" dirty="0" smtClean="0"/>
              <a:t>En esta relación, la naturaleza brinda servicios de recreación a la sociedad, generando beneficios a las comunidades locales, las cuales se ven motivadas por la conservación de la naturaleza, estableciéndose un círculo virtuoso que perdura en el tiempo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726" y="3584448"/>
            <a:ext cx="4714875" cy="29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Planificación ambiental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8220" y="3802542"/>
            <a:ext cx="4476786" cy="471714"/>
          </a:xfrm>
        </p:spPr>
        <p:txBody>
          <a:bodyPr/>
          <a:lstStyle/>
          <a:p>
            <a:r>
              <a:rPr lang="es-MX" dirty="0" smtClean="0"/>
              <a:t>Usos apropiados por área específica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1726298" y="2768852"/>
            <a:ext cx="230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Aptitud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5648008" y="3715847"/>
            <a:ext cx="5693108" cy="2840687"/>
            <a:chOff x="5720578" y="3551853"/>
            <a:chExt cx="5693108" cy="2840687"/>
          </a:xfrm>
          <a:blipFill>
            <a:blip r:embed="rId2"/>
            <a:stretch>
              <a:fillRect/>
            </a:stretch>
          </a:blipFill>
        </p:grpSpPr>
        <p:sp>
          <p:nvSpPr>
            <p:cNvPr id="6" name="Paralelogramo 5"/>
            <p:cNvSpPr/>
            <p:nvPr/>
          </p:nvSpPr>
          <p:spPr>
            <a:xfrm>
              <a:off x="6094434" y="3551853"/>
              <a:ext cx="5319252" cy="1255678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Paralelogramo 6"/>
            <p:cNvSpPr/>
            <p:nvPr/>
          </p:nvSpPr>
          <p:spPr>
            <a:xfrm>
              <a:off x="5720578" y="5136862"/>
              <a:ext cx="5319252" cy="1255678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387019" y="566179"/>
            <a:ext cx="5688869" cy="2830512"/>
            <a:chOff x="6387019" y="566179"/>
            <a:chExt cx="5688869" cy="2830512"/>
          </a:xfrm>
          <a:blipFill>
            <a:blip r:embed="rId3"/>
            <a:stretch>
              <a:fillRect/>
            </a:stretch>
          </a:blipFill>
        </p:grpSpPr>
        <p:sp>
          <p:nvSpPr>
            <p:cNvPr id="5" name="Paralelogramo 4"/>
            <p:cNvSpPr/>
            <p:nvPr/>
          </p:nvSpPr>
          <p:spPr>
            <a:xfrm>
              <a:off x="6387019" y="2141013"/>
              <a:ext cx="5319252" cy="1255678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9" name="Paralelogramo 8"/>
            <p:cNvSpPr/>
            <p:nvPr/>
          </p:nvSpPr>
          <p:spPr>
            <a:xfrm>
              <a:off x="6756636" y="566179"/>
              <a:ext cx="5319252" cy="1255678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26434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ágono 8"/>
          <p:cNvSpPr/>
          <p:nvPr/>
        </p:nvSpPr>
        <p:spPr>
          <a:xfrm rot="20457357">
            <a:off x="-859939" y="4369899"/>
            <a:ext cx="12980365" cy="38615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Pentágono 6"/>
          <p:cNvSpPr/>
          <p:nvPr/>
        </p:nvSpPr>
        <p:spPr>
          <a:xfrm rot="20457357">
            <a:off x="-859939" y="2833511"/>
            <a:ext cx="12980365" cy="38615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Pentágono 7"/>
          <p:cNvSpPr/>
          <p:nvPr/>
        </p:nvSpPr>
        <p:spPr>
          <a:xfrm rot="20457357" flipH="1">
            <a:off x="182234" y="3151772"/>
            <a:ext cx="13256018" cy="43747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Evaluación de la aptitud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8" y="2034540"/>
            <a:ext cx="5330952" cy="502920"/>
          </a:xfrm>
        </p:spPr>
        <p:txBody>
          <a:bodyPr>
            <a:normAutofit/>
          </a:bodyPr>
          <a:lstStyle/>
          <a:p>
            <a:r>
              <a:rPr lang="es-MX" dirty="0" smtClean="0"/>
              <a:t>Por lo general, como resultado se obtiene…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136" y="2537460"/>
            <a:ext cx="5020056" cy="367940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948474" y="6216866"/>
            <a:ext cx="38713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MAPA DE APTITUD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583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MÉTODO DE EVALUACIÓN DE APTITUD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1584568" y="1945132"/>
            <a:ext cx="1439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EMC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275664" y="1945132"/>
            <a:ext cx="1217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04132" y="2868462"/>
            <a:ext cx="4200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Proceso Jerárquico Analítico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3438" t="34950" r="11250" b="16968"/>
          <a:stretch/>
        </p:blipFill>
        <p:spPr>
          <a:xfrm>
            <a:off x="2514600" y="3444748"/>
            <a:ext cx="9182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4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Modelo conceptual</a:t>
            </a:r>
            <a:endParaRPr lang="es-MX" dirty="0"/>
          </a:p>
        </p:txBody>
      </p:sp>
      <p:grpSp>
        <p:nvGrpSpPr>
          <p:cNvPr id="6" name="Grupo 5"/>
          <p:cNvGrpSpPr/>
          <p:nvPr/>
        </p:nvGrpSpPr>
        <p:grpSpPr>
          <a:xfrm>
            <a:off x="306039" y="2178855"/>
            <a:ext cx="6413500" cy="2667000"/>
            <a:chOff x="863600" y="2628900"/>
            <a:chExt cx="6413500" cy="2667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28230" t="40423" r="28646" b="18532"/>
            <a:stretch/>
          </p:blipFill>
          <p:spPr>
            <a:xfrm>
              <a:off x="2019300" y="2628900"/>
              <a:ext cx="5257800" cy="2667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l="18438" t="40814" r="72083" b="47654"/>
            <a:stretch/>
          </p:blipFill>
          <p:spPr>
            <a:xfrm>
              <a:off x="863600" y="2654300"/>
              <a:ext cx="1155700" cy="749300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3751" t="34468" r="28475" b="7181"/>
          <a:stretch/>
        </p:blipFill>
        <p:spPr>
          <a:xfrm>
            <a:off x="7157150" y="479502"/>
            <a:ext cx="4605454" cy="37914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3689" t="30521" r="66250" b="40990"/>
          <a:stretch/>
        </p:blipFill>
        <p:spPr>
          <a:xfrm>
            <a:off x="5930516" y="233729"/>
            <a:ext cx="1226634" cy="18511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28537" t="38415" r="34055" b="38073"/>
          <a:stretch/>
        </p:blipFill>
        <p:spPr>
          <a:xfrm>
            <a:off x="6307634" y="4939878"/>
            <a:ext cx="4959672" cy="1661309"/>
          </a:xfrm>
          <a:prstGeom prst="rect">
            <a:avLst/>
          </a:prstGeom>
        </p:spPr>
      </p:pic>
      <p:sp>
        <p:nvSpPr>
          <p:cNvPr id="10" name="Rectángulo 9">
            <a:hlinkClick r:id="rId5" action="ppaction://hlinksldjump"/>
          </p:cNvPr>
          <p:cNvSpPr/>
          <p:nvPr/>
        </p:nvSpPr>
        <p:spPr>
          <a:xfrm>
            <a:off x="1906859" y="4148254"/>
            <a:ext cx="2765502" cy="47950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hlinkClick r:id="rId6" action="ppaction://hlinksldjump"/>
          </p:cNvPr>
          <p:cNvSpPr/>
          <p:nvPr/>
        </p:nvSpPr>
        <p:spPr>
          <a:xfrm>
            <a:off x="7404719" y="585216"/>
            <a:ext cx="2185330" cy="3737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hlinkClick r:id="rId7" action="ppaction://hlinksldjump"/>
          </p:cNvPr>
          <p:cNvSpPr/>
          <p:nvPr/>
        </p:nvSpPr>
        <p:spPr>
          <a:xfrm>
            <a:off x="7420399" y="1883395"/>
            <a:ext cx="2185330" cy="3737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32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335" t="26231" r="29299" b="20224"/>
          <a:stretch/>
        </p:blipFill>
        <p:spPr>
          <a:xfrm>
            <a:off x="1895707" y="546410"/>
            <a:ext cx="9182888" cy="57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Visual </a:t>
            </a:r>
            <a:r>
              <a:rPr lang="es-MX" dirty="0" err="1" smtClean="0"/>
              <a:t>basic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396" t="24515" r="24726" b="-199"/>
          <a:stretch/>
        </p:blipFill>
        <p:spPr>
          <a:xfrm>
            <a:off x="2538798" y="1628078"/>
            <a:ext cx="6690732" cy="49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374</TotalTime>
  <Words>240</Words>
  <Application>Microsoft Office PowerPoint</Application>
  <PresentationFormat>Panorámica</PresentationFormat>
  <Paragraphs>32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Tw Cen MT</vt:lpstr>
      <vt:lpstr>Tw Cen MT Condensed</vt:lpstr>
      <vt:lpstr>Wingdings 3</vt:lpstr>
      <vt:lpstr>Integral</vt:lpstr>
      <vt:lpstr>DISEÑO DE UN SISTEMA DE CÓMPUTO PARA DETERMINAR APTITUD ECOTURÍSTICA DE ÁREAS FORESTALES</vt:lpstr>
      <vt:lpstr>Turismo</vt:lpstr>
      <vt:lpstr>Ecoturismo</vt:lpstr>
      <vt:lpstr>Planificación ambiental</vt:lpstr>
      <vt:lpstr>Evaluación de la aptitud</vt:lpstr>
      <vt:lpstr>MÉTODO DE EVALUACIÓN DE APTITUD</vt:lpstr>
      <vt:lpstr>Modelo conceptual</vt:lpstr>
      <vt:lpstr>Presentación de PowerPoint</vt:lpstr>
      <vt:lpstr>Visual basic</vt:lpstr>
      <vt:lpstr>Mapas de aptitud</vt:lpstr>
      <vt:lpstr>conclusión</vt:lpstr>
      <vt:lpstr>procesos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del potencial de uso de las tierras de la Unidad Básica de Producción Cooperativa “La Julia” para la explotación agrícola sostenible.</dc:title>
  <dc:creator>Braulio Gómez</dc:creator>
  <cp:lastModifiedBy>Braulio Gómez</cp:lastModifiedBy>
  <cp:revision>16</cp:revision>
  <dcterms:created xsi:type="dcterms:W3CDTF">2021-01-26T01:40:09Z</dcterms:created>
  <dcterms:modified xsi:type="dcterms:W3CDTF">2021-01-26T15:45:11Z</dcterms:modified>
</cp:coreProperties>
</file>