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0" r:id="rId3"/>
    <p:sldId id="257" r:id="rId4"/>
    <p:sldId id="258" r:id="rId5"/>
    <p:sldId id="259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8289D0-9C33-4F2F-834C-F28C5E0F07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9213" y="1060174"/>
            <a:ext cx="9271483" cy="3717207"/>
          </a:xfrm>
        </p:spPr>
        <p:txBody>
          <a:bodyPr>
            <a:noAutofit/>
          </a:bodyPr>
          <a:lstStyle/>
          <a:p>
            <a:r>
              <a:rPr lang="es-MX" sz="4400" dirty="0"/>
              <a:t>Aptitud del paisaje para turismo de naturaleza y cambios de uso de suelo y vegetación. Estudio comparativo de 1994 y 2016 en Valle de Bravo, Estado de México. 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2843994-41CC-4565-B98E-4C2AED64FDD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MX" dirty="0"/>
              <a:t>Vianney Lovera Pons,1 Pablo Torres Lima,2 Iván Ernesto Roldán Aragón3 y Jesús Sánchez Robles.</a:t>
            </a:r>
          </a:p>
        </p:txBody>
      </p:sp>
    </p:spTree>
    <p:extLst>
      <p:ext uri="{BB962C8B-B14F-4D97-AF65-F5344CB8AC3E}">
        <p14:creationId xmlns:p14="http://schemas.microsoft.com/office/powerpoint/2010/main" val="25067111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E6B3DB-9BC7-4121-9E37-DABB5ACBBA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156" y="0"/>
            <a:ext cx="8911687" cy="1280890"/>
          </a:xfrm>
        </p:spPr>
        <p:txBody>
          <a:bodyPr/>
          <a:lstStyle/>
          <a:p>
            <a:r>
              <a:rPr lang="es-MX" dirty="0"/>
              <a:t>Cartografía y Dinámica de Cambio de Usos del Suelo y Vegetación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35E8116-A4B0-4AE5-9E78-787508A744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1809" y="1280890"/>
            <a:ext cx="9886121" cy="2045028"/>
          </a:xfrm>
        </p:spPr>
        <p:txBody>
          <a:bodyPr/>
          <a:lstStyle/>
          <a:p>
            <a:r>
              <a:rPr lang="es-MX" dirty="0"/>
              <a:t>Conforme a los procesos de urbanización intensivos entre los años noventa y 2010, se utilizaron </a:t>
            </a:r>
            <a:r>
              <a:rPr lang="es-MX" dirty="0" err="1"/>
              <a:t>sub-escenas</a:t>
            </a:r>
            <a:r>
              <a:rPr lang="es-MX" dirty="0"/>
              <a:t> de dos imágenes satelitales Landsat de la zona de Valle de Bravo, de julio de 1994 (Pat-</a:t>
            </a:r>
            <a:r>
              <a:rPr lang="es-MX" dirty="0" err="1"/>
              <a:t>Row</a:t>
            </a:r>
            <a:r>
              <a:rPr lang="es-MX" dirty="0"/>
              <a:t> 27-47) y junio de 2016 (</a:t>
            </a:r>
            <a:r>
              <a:rPr lang="es-MX" dirty="0" err="1"/>
              <a:t>EarthExplorer</a:t>
            </a:r>
            <a:r>
              <a:rPr lang="es-MX" dirty="0"/>
              <a:t>, 2016), capturadas por los satélites Landsat 5 y Landsat 8, respectivamente, con una resolución espacial de 30 m. La leyenda de trabajo se constituyó por 12 clases, conforme a la clasificación de </a:t>
            </a:r>
            <a:r>
              <a:rPr lang="es-MX" dirty="0" err="1"/>
              <a:t>USyV</a:t>
            </a:r>
            <a:r>
              <a:rPr lang="es-MX" dirty="0"/>
              <a:t> utilizada por INEGI (2014).</a:t>
            </a:r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96350D99-8B55-48A5-98F1-075AAAFA068C}"/>
              </a:ext>
            </a:extLst>
          </p:cNvPr>
          <p:cNvSpPr/>
          <p:nvPr/>
        </p:nvSpPr>
        <p:spPr>
          <a:xfrm>
            <a:off x="3445566" y="3004425"/>
            <a:ext cx="2544417" cy="17235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Diseño y aplicación de cuestionarios</a:t>
            </a:r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49257FE5-8FA4-4DD2-A4D0-4EF816C8A883}"/>
              </a:ext>
            </a:extLst>
          </p:cNvPr>
          <p:cNvSpPr/>
          <p:nvPr/>
        </p:nvSpPr>
        <p:spPr>
          <a:xfrm>
            <a:off x="6978798" y="3004425"/>
            <a:ext cx="2544417" cy="17235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Análisis Multicriterio para el Turismo de Naturaleza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1E15041-8E25-4CB4-8F70-1FB551667E8E}"/>
              </a:ext>
            </a:extLst>
          </p:cNvPr>
          <p:cNvSpPr txBox="1"/>
          <p:nvPr/>
        </p:nvSpPr>
        <p:spPr>
          <a:xfrm>
            <a:off x="1510749" y="4727960"/>
            <a:ext cx="999386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La ponderación de los criterios (factores) se obtuvo a través de la comparación pareada de los mismos (</a:t>
            </a:r>
            <a:r>
              <a:rPr lang="es-MX" dirty="0" err="1"/>
              <a:t>Saaty</a:t>
            </a:r>
            <a:r>
              <a:rPr lang="es-MX" dirty="0"/>
              <a:t>, 1980), para ello se consultó la opinión de tres expertos en el tema de turismo en el Municipio, quienes fueron: 1) el Director de turismo; 2) el Director del Área Natural Protegida: Cuencas de los Ríos Valle de Bravo, Malacatepec, </a:t>
            </a:r>
            <a:r>
              <a:rPr lang="es-MX" dirty="0" err="1"/>
              <a:t>Tilostoc</a:t>
            </a:r>
            <a:r>
              <a:rPr lang="es-MX" dirty="0"/>
              <a:t> y Temascaltepec; y 3) Empresa turística de parapente y alas delta. Por último, se integró el nivel de aptitud de cada pixel y el peso correspondiente de cada criterio a partir de una suma lineal ponderada (Eastman, 2012).</a:t>
            </a:r>
          </a:p>
        </p:txBody>
      </p:sp>
    </p:spTree>
    <p:extLst>
      <p:ext uri="{BB962C8B-B14F-4D97-AF65-F5344CB8AC3E}">
        <p14:creationId xmlns:p14="http://schemas.microsoft.com/office/powerpoint/2010/main" val="18461111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9F39DE-68AE-448C-9CC9-0F05DC842E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31C4087-ECB2-4501-82D4-4BEC15567F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DEB2357-C8C6-41D7-84EB-18A9141124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782" t="26076" r="26907" b="908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8459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292A0D-5CBF-4950-A2FD-27553C4A2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E0E3448-E8AB-4DAF-81E5-F7A9078146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94A8A11-E709-4422-B986-806B940CCF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108" t="15442" r="25326" b="22305"/>
          <a:stretch/>
        </p:blipFill>
        <p:spPr>
          <a:xfrm>
            <a:off x="0" y="0"/>
            <a:ext cx="12211479" cy="3670852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A50ADA4E-A2E5-489F-B625-C04555CBCFC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217" t="31102" r="25218" b="16312"/>
          <a:stretch/>
        </p:blipFill>
        <p:spPr>
          <a:xfrm>
            <a:off x="0" y="3670852"/>
            <a:ext cx="12211479" cy="3187148"/>
          </a:xfrm>
          <a:prstGeom prst="rect">
            <a:avLst/>
          </a:prstGeom>
        </p:spPr>
      </p:pic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A9398C13-E9B3-4287-8E51-BBF8598AC135}"/>
              </a:ext>
            </a:extLst>
          </p:cNvPr>
          <p:cNvCxnSpPr/>
          <p:nvPr/>
        </p:nvCxnSpPr>
        <p:spPr>
          <a:xfrm>
            <a:off x="0" y="4053385"/>
            <a:ext cx="12192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78B96EBC-BDF7-4FF5-B579-9428D2AE32AB}"/>
              </a:ext>
            </a:extLst>
          </p:cNvPr>
          <p:cNvCxnSpPr/>
          <p:nvPr/>
        </p:nvCxnSpPr>
        <p:spPr>
          <a:xfrm>
            <a:off x="0" y="4339988"/>
            <a:ext cx="12192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2BD08D7E-8010-4D64-9C1A-BC3973C89C75}"/>
              </a:ext>
            </a:extLst>
          </p:cNvPr>
          <p:cNvCxnSpPr/>
          <p:nvPr/>
        </p:nvCxnSpPr>
        <p:spPr>
          <a:xfrm>
            <a:off x="0" y="3670852"/>
            <a:ext cx="12192000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E4A81655-4B55-4F5B-AB9B-9BA022B32DC0}"/>
              </a:ext>
            </a:extLst>
          </p:cNvPr>
          <p:cNvCxnSpPr/>
          <p:nvPr/>
        </p:nvCxnSpPr>
        <p:spPr>
          <a:xfrm>
            <a:off x="0" y="4053385"/>
            <a:ext cx="12192000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77190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CF782A-BEBC-4C45-8795-00BF56A85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044BB0D-8C12-4F5B-A40A-406C5C333A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32111AB-0984-4B03-A10F-BD6F713645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73" y="0"/>
            <a:ext cx="4212701" cy="3273836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8CFB99ED-1EED-48BB-B2BA-B666BEF97C0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651" t="34968" r="29795" b="17271"/>
          <a:stretch/>
        </p:blipFill>
        <p:spPr>
          <a:xfrm>
            <a:off x="4256869" y="-28109"/>
            <a:ext cx="4212702" cy="3273836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D1052649-85DD-4A80-AE8D-32C5A41BE59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9565" t="20276" b="9081"/>
          <a:stretch/>
        </p:blipFill>
        <p:spPr>
          <a:xfrm>
            <a:off x="8469571" y="0"/>
            <a:ext cx="3688156" cy="3273836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3FB1E154-CEFA-4E62-A5ED-4F977B2D531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4515" t="33026" r="27239" b="11181"/>
          <a:stretch/>
        </p:blipFill>
        <p:spPr>
          <a:xfrm>
            <a:off x="6128641" y="2816087"/>
            <a:ext cx="6029086" cy="4041913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26B358CE-2890-4240-B437-19F21D1E73D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4022" t="18423" r="26072" b="22610"/>
          <a:stretch/>
        </p:blipFill>
        <p:spPr>
          <a:xfrm>
            <a:off x="34273" y="2816087"/>
            <a:ext cx="6084473" cy="4041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913733"/>
      </p:ext>
    </p:extLst>
  </p:cSld>
  <p:clrMapOvr>
    <a:masterClrMapping/>
  </p:clrMapOvr>
</p:sld>
</file>

<file path=ppt/theme/theme1.xml><?xml version="1.0" encoding="utf-8"?>
<a:theme xmlns:a="http://schemas.openxmlformats.org/drawingml/2006/main" name="Espiral">
  <a:themeElements>
    <a:clrScheme name="Wisp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84</TotalTime>
  <Words>279</Words>
  <Application>Microsoft Office PowerPoint</Application>
  <PresentationFormat>Panorámica</PresentationFormat>
  <Paragraphs>7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9" baseType="lpstr">
      <vt:lpstr>Arial</vt:lpstr>
      <vt:lpstr>Century Gothic</vt:lpstr>
      <vt:lpstr>Wingdings 3</vt:lpstr>
      <vt:lpstr>Espiral</vt:lpstr>
      <vt:lpstr>Aptitud del paisaje para turismo de naturaleza y cambios de uso de suelo y vegetación. Estudio comparativo de 1994 y 2016 en Valle de Bravo, Estado de México. </vt:lpstr>
      <vt:lpstr>Cartografía y Dinámica de Cambio de Usos del Suelo y Vegetación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Aptitud del paisaje para turismo de naturaleza y cambios de uso de suelo y vegetación. Estudio comparativo de 1994 y 2016 en Valle de Bravo, Estado de México.</dc:title>
  <dc:creator>CESAR AVILA TRIGUEROS</dc:creator>
  <cp:lastModifiedBy>CESAR AVILA TRIGUEROS</cp:lastModifiedBy>
  <cp:revision>8</cp:revision>
  <dcterms:created xsi:type="dcterms:W3CDTF">2021-01-26T15:58:26Z</dcterms:created>
  <dcterms:modified xsi:type="dcterms:W3CDTF">2021-01-26T17:22:29Z</dcterms:modified>
</cp:coreProperties>
</file>