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2" r:id="rId7"/>
    <p:sldId id="263" r:id="rId8"/>
    <p:sldId id="266" r:id="rId9"/>
    <p:sldId id="292" r:id="rId10"/>
    <p:sldId id="293" r:id="rId11"/>
    <p:sldId id="269" r:id="rId12"/>
    <p:sldId id="278" r:id="rId13"/>
    <p:sldId id="280" r:id="rId14"/>
    <p:sldId id="282" r:id="rId15"/>
    <p:sldId id="289" r:id="rId16"/>
    <p:sldId id="29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6E2D678-534C-4F60-9B4F-BD204818E0F5}" type="datetimeFigureOut">
              <a:rPr lang="es-MX" smtClean="0"/>
              <a:t>25/01/2021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46ADF30-3E7A-45E1-8C55-F709500F53E4}" type="slidenum">
              <a:rPr lang="es-MX" smtClean="0"/>
              <a:t>‹Nº›</a:t>
            </a:fld>
            <a:endParaRPr lang="es-MX"/>
          </a:p>
        </p:txBody>
      </p:sp>
    </p:spTree>
    <p:extLst>
      <p:ext uri="{BB962C8B-B14F-4D97-AF65-F5344CB8AC3E}">
        <p14:creationId xmlns:p14="http://schemas.microsoft.com/office/powerpoint/2010/main" val="3349375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6E2D678-534C-4F60-9B4F-BD204818E0F5}" type="datetimeFigureOut">
              <a:rPr lang="es-MX" smtClean="0"/>
              <a:t>25/01/2021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46ADF30-3E7A-45E1-8C55-F709500F53E4}" type="slidenum">
              <a:rPr lang="es-MX" smtClean="0"/>
              <a:t>‹Nº›</a:t>
            </a:fld>
            <a:endParaRPr lang="es-MX"/>
          </a:p>
        </p:txBody>
      </p:sp>
    </p:spTree>
    <p:extLst>
      <p:ext uri="{BB962C8B-B14F-4D97-AF65-F5344CB8AC3E}">
        <p14:creationId xmlns:p14="http://schemas.microsoft.com/office/powerpoint/2010/main" val="3149984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6E2D678-534C-4F60-9B4F-BD204818E0F5}" type="datetimeFigureOut">
              <a:rPr lang="es-MX" smtClean="0"/>
              <a:t>25/01/2021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46ADF30-3E7A-45E1-8C55-F709500F53E4}" type="slidenum">
              <a:rPr lang="es-MX" smtClean="0"/>
              <a:t>‹Nº›</a:t>
            </a:fld>
            <a:endParaRPr lang="es-MX"/>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163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6E2D678-534C-4F60-9B4F-BD204818E0F5}" type="datetimeFigureOut">
              <a:rPr lang="es-MX" smtClean="0"/>
              <a:t>25/01/2021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46ADF30-3E7A-45E1-8C55-F709500F53E4}" type="slidenum">
              <a:rPr lang="es-MX" smtClean="0"/>
              <a:t>‹Nº›</a:t>
            </a:fld>
            <a:endParaRPr lang="es-MX"/>
          </a:p>
        </p:txBody>
      </p:sp>
    </p:spTree>
    <p:extLst>
      <p:ext uri="{BB962C8B-B14F-4D97-AF65-F5344CB8AC3E}">
        <p14:creationId xmlns:p14="http://schemas.microsoft.com/office/powerpoint/2010/main" val="1234216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6E2D678-534C-4F60-9B4F-BD204818E0F5}" type="datetimeFigureOut">
              <a:rPr lang="es-MX" smtClean="0"/>
              <a:t>25/01/2021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46ADF30-3E7A-45E1-8C55-F709500F53E4}"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4622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6E2D678-534C-4F60-9B4F-BD204818E0F5}" type="datetimeFigureOut">
              <a:rPr lang="es-MX" smtClean="0"/>
              <a:t>25/01/2021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46ADF30-3E7A-45E1-8C55-F709500F53E4}" type="slidenum">
              <a:rPr lang="es-MX" smtClean="0"/>
              <a:t>‹Nº›</a:t>
            </a:fld>
            <a:endParaRPr lang="es-MX"/>
          </a:p>
        </p:txBody>
      </p:sp>
    </p:spTree>
    <p:extLst>
      <p:ext uri="{BB962C8B-B14F-4D97-AF65-F5344CB8AC3E}">
        <p14:creationId xmlns:p14="http://schemas.microsoft.com/office/powerpoint/2010/main" val="1012648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6E2D678-534C-4F60-9B4F-BD204818E0F5}" type="datetimeFigureOut">
              <a:rPr lang="es-MX" smtClean="0"/>
              <a:t>25/01/2021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46ADF30-3E7A-45E1-8C55-F709500F53E4}" type="slidenum">
              <a:rPr lang="es-MX" smtClean="0"/>
              <a:t>‹Nº›</a:t>
            </a:fld>
            <a:endParaRPr lang="es-MX"/>
          </a:p>
        </p:txBody>
      </p:sp>
    </p:spTree>
    <p:extLst>
      <p:ext uri="{BB962C8B-B14F-4D97-AF65-F5344CB8AC3E}">
        <p14:creationId xmlns:p14="http://schemas.microsoft.com/office/powerpoint/2010/main" val="3762392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6E2D678-534C-4F60-9B4F-BD204818E0F5}" type="datetimeFigureOut">
              <a:rPr lang="es-MX" smtClean="0"/>
              <a:t>25/01/2021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46ADF30-3E7A-45E1-8C55-F709500F53E4}" type="slidenum">
              <a:rPr lang="es-MX" smtClean="0"/>
              <a:t>‹Nº›</a:t>
            </a:fld>
            <a:endParaRPr lang="es-MX"/>
          </a:p>
        </p:txBody>
      </p:sp>
    </p:spTree>
    <p:extLst>
      <p:ext uri="{BB962C8B-B14F-4D97-AF65-F5344CB8AC3E}">
        <p14:creationId xmlns:p14="http://schemas.microsoft.com/office/powerpoint/2010/main" val="3558587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6E2D678-534C-4F60-9B4F-BD204818E0F5}" type="datetimeFigureOut">
              <a:rPr lang="es-MX" smtClean="0"/>
              <a:t>25/01/2021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46ADF30-3E7A-45E1-8C55-F709500F53E4}" type="slidenum">
              <a:rPr lang="es-MX" smtClean="0"/>
              <a:t>‹Nº›</a:t>
            </a:fld>
            <a:endParaRPr lang="es-MX"/>
          </a:p>
        </p:txBody>
      </p:sp>
    </p:spTree>
    <p:extLst>
      <p:ext uri="{BB962C8B-B14F-4D97-AF65-F5344CB8AC3E}">
        <p14:creationId xmlns:p14="http://schemas.microsoft.com/office/powerpoint/2010/main" val="2479795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6E2D678-534C-4F60-9B4F-BD204818E0F5}" type="datetimeFigureOut">
              <a:rPr lang="es-MX" smtClean="0"/>
              <a:t>25/01/2021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46ADF30-3E7A-45E1-8C55-F709500F53E4}" type="slidenum">
              <a:rPr lang="es-MX" smtClean="0"/>
              <a:t>‹Nº›</a:t>
            </a:fld>
            <a:endParaRPr lang="es-MX"/>
          </a:p>
        </p:txBody>
      </p:sp>
    </p:spTree>
    <p:extLst>
      <p:ext uri="{BB962C8B-B14F-4D97-AF65-F5344CB8AC3E}">
        <p14:creationId xmlns:p14="http://schemas.microsoft.com/office/powerpoint/2010/main" val="4148866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6E2D678-534C-4F60-9B4F-BD204818E0F5}" type="datetimeFigureOut">
              <a:rPr lang="es-MX" smtClean="0"/>
              <a:t>25/01/2021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46ADF30-3E7A-45E1-8C55-F709500F53E4}" type="slidenum">
              <a:rPr lang="es-MX" smtClean="0"/>
              <a:t>‹Nº›</a:t>
            </a:fld>
            <a:endParaRPr lang="es-MX"/>
          </a:p>
        </p:txBody>
      </p:sp>
    </p:spTree>
    <p:extLst>
      <p:ext uri="{BB962C8B-B14F-4D97-AF65-F5344CB8AC3E}">
        <p14:creationId xmlns:p14="http://schemas.microsoft.com/office/powerpoint/2010/main" val="4172687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6E2D678-534C-4F60-9B4F-BD204818E0F5}" type="datetimeFigureOut">
              <a:rPr lang="es-MX" smtClean="0"/>
              <a:t>25/01/2021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246ADF30-3E7A-45E1-8C55-F709500F53E4}" type="slidenum">
              <a:rPr lang="es-MX" smtClean="0"/>
              <a:t>‹Nº›</a:t>
            </a:fld>
            <a:endParaRPr lang="es-MX"/>
          </a:p>
        </p:txBody>
      </p:sp>
    </p:spTree>
    <p:extLst>
      <p:ext uri="{BB962C8B-B14F-4D97-AF65-F5344CB8AC3E}">
        <p14:creationId xmlns:p14="http://schemas.microsoft.com/office/powerpoint/2010/main" val="1946789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6E2D678-534C-4F60-9B4F-BD204818E0F5}" type="datetimeFigureOut">
              <a:rPr lang="es-MX" smtClean="0"/>
              <a:t>25/01/2021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246ADF30-3E7A-45E1-8C55-F709500F53E4}" type="slidenum">
              <a:rPr lang="es-MX" smtClean="0"/>
              <a:t>‹Nº›</a:t>
            </a:fld>
            <a:endParaRPr lang="es-MX"/>
          </a:p>
        </p:txBody>
      </p:sp>
    </p:spTree>
    <p:extLst>
      <p:ext uri="{BB962C8B-B14F-4D97-AF65-F5344CB8AC3E}">
        <p14:creationId xmlns:p14="http://schemas.microsoft.com/office/powerpoint/2010/main" val="3802881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E2D678-534C-4F60-9B4F-BD204818E0F5}" type="datetimeFigureOut">
              <a:rPr lang="es-MX" smtClean="0"/>
              <a:t>25/01/2021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246ADF30-3E7A-45E1-8C55-F709500F53E4}" type="slidenum">
              <a:rPr lang="es-MX" smtClean="0"/>
              <a:t>‹Nº›</a:t>
            </a:fld>
            <a:endParaRPr lang="es-MX"/>
          </a:p>
        </p:txBody>
      </p:sp>
    </p:spTree>
    <p:extLst>
      <p:ext uri="{BB962C8B-B14F-4D97-AF65-F5344CB8AC3E}">
        <p14:creationId xmlns:p14="http://schemas.microsoft.com/office/powerpoint/2010/main" val="1722465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6E2D678-534C-4F60-9B4F-BD204818E0F5}" type="datetimeFigureOut">
              <a:rPr lang="es-MX" smtClean="0"/>
              <a:t>25/01/2021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46ADF30-3E7A-45E1-8C55-F709500F53E4}" type="slidenum">
              <a:rPr lang="es-MX" smtClean="0"/>
              <a:t>‹Nº›</a:t>
            </a:fld>
            <a:endParaRPr lang="es-MX"/>
          </a:p>
        </p:txBody>
      </p:sp>
    </p:spTree>
    <p:extLst>
      <p:ext uri="{BB962C8B-B14F-4D97-AF65-F5344CB8AC3E}">
        <p14:creationId xmlns:p14="http://schemas.microsoft.com/office/powerpoint/2010/main" val="1225005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6E2D678-534C-4F60-9B4F-BD204818E0F5}" type="datetimeFigureOut">
              <a:rPr lang="es-MX" smtClean="0"/>
              <a:t>25/01/2021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46ADF30-3E7A-45E1-8C55-F709500F53E4}" type="slidenum">
              <a:rPr lang="es-MX" smtClean="0"/>
              <a:t>‹Nº›</a:t>
            </a:fld>
            <a:endParaRPr lang="es-MX"/>
          </a:p>
        </p:txBody>
      </p:sp>
    </p:spTree>
    <p:extLst>
      <p:ext uri="{BB962C8B-B14F-4D97-AF65-F5344CB8AC3E}">
        <p14:creationId xmlns:p14="http://schemas.microsoft.com/office/powerpoint/2010/main" val="3318925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6E2D678-534C-4F60-9B4F-BD204818E0F5}" type="datetimeFigureOut">
              <a:rPr lang="es-MX" smtClean="0"/>
              <a:t>25/01/2021</a:t>
            </a:fld>
            <a:endParaRPr lang="es-MX"/>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46ADF30-3E7A-45E1-8C55-F709500F53E4}" type="slidenum">
              <a:rPr lang="es-MX" smtClean="0"/>
              <a:t>‹Nº›</a:t>
            </a:fld>
            <a:endParaRPr lang="es-MX"/>
          </a:p>
        </p:txBody>
      </p:sp>
    </p:spTree>
    <p:extLst>
      <p:ext uri="{BB962C8B-B14F-4D97-AF65-F5344CB8AC3E}">
        <p14:creationId xmlns:p14="http://schemas.microsoft.com/office/powerpoint/2010/main" val="266200470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79C0F76-5650-483E-AE39-95EA26870A23}"/>
              </a:ext>
            </a:extLst>
          </p:cNvPr>
          <p:cNvSpPr>
            <a:spLocks noGrp="1"/>
          </p:cNvSpPr>
          <p:nvPr>
            <p:ph type="subTitle" idx="1"/>
          </p:nvPr>
        </p:nvSpPr>
        <p:spPr>
          <a:xfrm>
            <a:off x="1431235" y="4595951"/>
            <a:ext cx="9144000" cy="1655762"/>
          </a:xfrm>
        </p:spPr>
        <p:txBody>
          <a:bodyPr/>
          <a:lstStyle/>
          <a:p>
            <a:endParaRPr lang="es-MX"/>
          </a:p>
        </p:txBody>
      </p:sp>
      <p:sp>
        <p:nvSpPr>
          <p:cNvPr id="5" name="Título 4">
            <a:extLst>
              <a:ext uri="{FF2B5EF4-FFF2-40B4-BE49-F238E27FC236}">
                <a16:creationId xmlns:a16="http://schemas.microsoft.com/office/drawing/2014/main" id="{29F97609-997E-406D-B28F-234051215AE0}"/>
              </a:ext>
            </a:extLst>
          </p:cNvPr>
          <p:cNvSpPr>
            <a:spLocks noGrp="1"/>
          </p:cNvSpPr>
          <p:nvPr>
            <p:ph type="ctrTitle"/>
          </p:nvPr>
        </p:nvSpPr>
        <p:spPr/>
        <p:txBody>
          <a:bodyPr/>
          <a:lstStyle/>
          <a:p>
            <a:endParaRPr lang="es-MX"/>
          </a:p>
        </p:txBody>
      </p:sp>
      <p:pic>
        <p:nvPicPr>
          <p:cNvPr id="7" name="Imagen 6">
            <a:extLst>
              <a:ext uri="{FF2B5EF4-FFF2-40B4-BE49-F238E27FC236}">
                <a16:creationId xmlns:a16="http://schemas.microsoft.com/office/drawing/2014/main" id="{81B57571-8A14-4D51-8CE9-A71710AEA1D6}"/>
              </a:ext>
            </a:extLst>
          </p:cNvPr>
          <p:cNvPicPr>
            <a:picLocks noChangeAspect="1"/>
          </p:cNvPicPr>
          <p:nvPr/>
        </p:nvPicPr>
        <p:blipFill rotWithShape="1">
          <a:blip r:embed="rId2">
            <a:duotone>
              <a:prstClr val="black"/>
              <a:schemeClr val="accent1">
                <a:tint val="45000"/>
                <a:satMod val="400000"/>
              </a:schemeClr>
            </a:duotone>
          </a:blip>
          <a:srcRect l="26848" t="27042" r="27609" b="44731"/>
          <a:stretch/>
        </p:blipFill>
        <p:spPr>
          <a:xfrm>
            <a:off x="581371" y="1683025"/>
            <a:ext cx="11029258" cy="3843131"/>
          </a:xfrm>
          <a:prstGeom prst="rect">
            <a:avLst/>
          </a:prstGeom>
        </p:spPr>
      </p:pic>
    </p:spTree>
    <p:extLst>
      <p:ext uri="{BB962C8B-B14F-4D97-AF65-F5344CB8AC3E}">
        <p14:creationId xmlns:p14="http://schemas.microsoft.com/office/powerpoint/2010/main" val="1276055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539097E-DEB1-4F46-A2BD-0598765CAA4C}"/>
              </a:ext>
            </a:extLst>
          </p:cNvPr>
          <p:cNvSpPr>
            <a:spLocks noGrp="1"/>
          </p:cNvSpPr>
          <p:nvPr>
            <p:ph idx="1"/>
          </p:nvPr>
        </p:nvSpPr>
        <p:spPr>
          <a:xfrm>
            <a:off x="406189" y="252276"/>
            <a:ext cx="9095620" cy="2093359"/>
          </a:xfrm>
        </p:spPr>
        <p:txBody>
          <a:bodyPr/>
          <a:lstStyle/>
          <a:p>
            <a:pPr marL="0" indent="0">
              <a:buNone/>
            </a:pPr>
            <a:r>
              <a:rPr lang="es-ES" dirty="0"/>
              <a:t>En la segunda fase, se procede a la combinación de los factores y la restricción, por medio de “juicios de valor” de expertos. El interés radica en conocer cuál es el peso -referido a la importancia o preferencia que esté siendo examinada por los expertos- de cada uno de los criterios en el modelo de aptitud territorial para el Turismo de Naturaleza y Rural. Es por ello que se deberán consensuar los intereses de los diferentes actores</a:t>
            </a:r>
          </a:p>
          <a:p>
            <a:pPr marL="0" indent="0">
              <a:buNone/>
            </a:pPr>
            <a:endParaRPr lang="es-MX" dirty="0"/>
          </a:p>
        </p:txBody>
      </p:sp>
      <p:pic>
        <p:nvPicPr>
          <p:cNvPr id="4" name="Imagen 3">
            <a:extLst>
              <a:ext uri="{FF2B5EF4-FFF2-40B4-BE49-F238E27FC236}">
                <a16:creationId xmlns:a16="http://schemas.microsoft.com/office/drawing/2014/main" id="{A473E5FF-F89A-4F0D-A653-CBBCD374E089}"/>
              </a:ext>
            </a:extLst>
          </p:cNvPr>
          <p:cNvPicPr>
            <a:picLocks noChangeAspect="1"/>
          </p:cNvPicPr>
          <p:nvPr/>
        </p:nvPicPr>
        <p:blipFill rotWithShape="1">
          <a:blip r:embed="rId2"/>
          <a:srcRect l="36232" t="61456" r="40274" b="22111"/>
          <a:stretch/>
        </p:blipFill>
        <p:spPr>
          <a:xfrm>
            <a:off x="662608" y="2180466"/>
            <a:ext cx="9754453" cy="3836021"/>
          </a:xfrm>
          <a:prstGeom prst="rect">
            <a:avLst/>
          </a:prstGeom>
        </p:spPr>
      </p:pic>
    </p:spTree>
    <p:extLst>
      <p:ext uri="{BB962C8B-B14F-4D97-AF65-F5344CB8AC3E}">
        <p14:creationId xmlns:p14="http://schemas.microsoft.com/office/powerpoint/2010/main" val="3366296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2412743-E783-43A3-A106-0614B97B9451}"/>
              </a:ext>
            </a:extLst>
          </p:cNvPr>
          <p:cNvSpPr>
            <a:spLocks noGrp="1"/>
          </p:cNvSpPr>
          <p:nvPr>
            <p:ph idx="1"/>
          </p:nvPr>
        </p:nvSpPr>
        <p:spPr>
          <a:xfrm>
            <a:off x="2620963" y="431981"/>
            <a:ext cx="6241774" cy="6539947"/>
          </a:xfrm>
        </p:spPr>
        <p:txBody>
          <a:bodyPr>
            <a:normAutofit/>
          </a:bodyPr>
          <a:lstStyle/>
          <a:p>
            <a:pPr marL="0" indent="0" algn="ctr">
              <a:buNone/>
            </a:pPr>
            <a:r>
              <a:rPr lang="es-ES" dirty="0"/>
              <a:t>En la tercera fase, se examinan cuantitativamente los valores logrados en aptitud territorial</a:t>
            </a:r>
            <a:endParaRPr lang="es-MX" dirty="0"/>
          </a:p>
          <a:p>
            <a:pPr algn="ctr"/>
            <a:endParaRPr lang="es-MX" dirty="0"/>
          </a:p>
        </p:txBody>
      </p:sp>
      <p:pic>
        <p:nvPicPr>
          <p:cNvPr id="4" name="Imagen 3">
            <a:extLst>
              <a:ext uri="{FF2B5EF4-FFF2-40B4-BE49-F238E27FC236}">
                <a16:creationId xmlns:a16="http://schemas.microsoft.com/office/drawing/2014/main" id="{A329864D-6B9C-495A-8388-5D1289DCC3AB}"/>
              </a:ext>
            </a:extLst>
          </p:cNvPr>
          <p:cNvPicPr>
            <a:picLocks noChangeAspect="1"/>
          </p:cNvPicPr>
          <p:nvPr/>
        </p:nvPicPr>
        <p:blipFill rotWithShape="1">
          <a:blip r:embed="rId2"/>
          <a:srcRect l="35067" t="74497" r="37929" b="12127"/>
          <a:stretch/>
        </p:blipFill>
        <p:spPr>
          <a:xfrm>
            <a:off x="1191645" y="1992571"/>
            <a:ext cx="8379392" cy="2333770"/>
          </a:xfrm>
          <a:prstGeom prst="rect">
            <a:avLst/>
          </a:prstGeom>
        </p:spPr>
      </p:pic>
    </p:spTree>
    <p:extLst>
      <p:ext uri="{BB962C8B-B14F-4D97-AF65-F5344CB8AC3E}">
        <p14:creationId xmlns:p14="http://schemas.microsoft.com/office/powerpoint/2010/main" val="318250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72926F-5E47-467E-AFBD-5374EB1736B7}"/>
              </a:ext>
            </a:extLst>
          </p:cNvPr>
          <p:cNvSpPr>
            <a:spLocks noGrp="1"/>
          </p:cNvSpPr>
          <p:nvPr>
            <p:ph type="title"/>
          </p:nvPr>
        </p:nvSpPr>
        <p:spPr/>
        <p:txBody>
          <a:bodyPr/>
          <a:lstStyle/>
          <a:p>
            <a:r>
              <a:rPr lang="es-MX" dirty="0"/>
              <a:t>RESULTADOS</a:t>
            </a:r>
          </a:p>
        </p:txBody>
      </p:sp>
      <p:pic>
        <p:nvPicPr>
          <p:cNvPr id="5" name="Imagen 4">
            <a:extLst>
              <a:ext uri="{FF2B5EF4-FFF2-40B4-BE49-F238E27FC236}">
                <a16:creationId xmlns:a16="http://schemas.microsoft.com/office/drawing/2014/main" id="{6BAC844B-84AF-47EF-8EC7-5822BDD7C525}"/>
              </a:ext>
            </a:extLst>
          </p:cNvPr>
          <p:cNvPicPr>
            <a:picLocks noChangeAspect="1"/>
          </p:cNvPicPr>
          <p:nvPr/>
        </p:nvPicPr>
        <p:blipFill rotWithShape="1">
          <a:blip r:embed="rId2"/>
          <a:srcRect l="23152" t="19309" r="23913" b="5302"/>
          <a:stretch/>
        </p:blipFill>
        <p:spPr>
          <a:xfrm rot="16200000">
            <a:off x="5897218" y="845170"/>
            <a:ext cx="6453809" cy="5167658"/>
          </a:xfrm>
          <a:prstGeom prst="rect">
            <a:avLst/>
          </a:prstGeom>
        </p:spPr>
      </p:pic>
      <p:sp>
        <p:nvSpPr>
          <p:cNvPr id="6" name="Marcador de contenido 2">
            <a:extLst>
              <a:ext uri="{FF2B5EF4-FFF2-40B4-BE49-F238E27FC236}">
                <a16:creationId xmlns:a16="http://schemas.microsoft.com/office/drawing/2014/main" id="{3C4E0B57-6AAC-4ED5-8A9D-3EFA8746EAC3}"/>
              </a:ext>
            </a:extLst>
          </p:cNvPr>
          <p:cNvSpPr txBox="1">
            <a:spLocks/>
          </p:cNvSpPr>
          <p:nvPr/>
        </p:nvSpPr>
        <p:spPr>
          <a:xfrm>
            <a:off x="677334" y="1802296"/>
            <a:ext cx="5167659" cy="444610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s-ES" dirty="0"/>
              <a:t>La distribución de hectáreas según zona MAB y Aptitud Territorial se pueden observar en el Cuadro 2 y Figura 6. De ellos se desprende la siguiente interpretación que apunta a caracterizar espacialmente las potencialidades de un desarrollo turístico, asociado a productos de naturaleza y de turismo rural, en cada una de las zonas definidas al interior de la Reserva de la Biosfera La Campana – Lago Peñuelas: Zonas Núcleo, de Amortiguación y de Transición. </a:t>
            </a:r>
            <a:endParaRPr lang="es-MX" dirty="0"/>
          </a:p>
        </p:txBody>
      </p:sp>
    </p:spTree>
    <p:extLst>
      <p:ext uri="{BB962C8B-B14F-4D97-AF65-F5344CB8AC3E}">
        <p14:creationId xmlns:p14="http://schemas.microsoft.com/office/powerpoint/2010/main" val="1339589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1DCC3D4-16F3-4BFC-9199-2CEBB6EE756C}"/>
              </a:ext>
            </a:extLst>
          </p:cNvPr>
          <p:cNvSpPr>
            <a:spLocks noGrp="1"/>
          </p:cNvSpPr>
          <p:nvPr>
            <p:ph idx="1"/>
          </p:nvPr>
        </p:nvSpPr>
        <p:spPr>
          <a:xfrm>
            <a:off x="278296" y="159026"/>
            <a:ext cx="11075504" cy="6017937"/>
          </a:xfrm>
        </p:spPr>
        <p:txBody>
          <a:bodyPr>
            <a:normAutofit/>
          </a:bodyPr>
          <a:lstStyle/>
          <a:p>
            <a:pPr marL="0" indent="0">
              <a:buNone/>
            </a:pPr>
            <a:r>
              <a:rPr lang="es-ES" dirty="0"/>
              <a:t>En relación a la aptitud territorial buena destacan tres hechos fundamentales. </a:t>
            </a:r>
          </a:p>
          <a:p>
            <a:r>
              <a:rPr lang="es-ES" dirty="0"/>
              <a:t>El primero, es que se concentra en amplios espacios rurales rezagados al dinamismo socioeconómico nacional. </a:t>
            </a:r>
          </a:p>
          <a:p>
            <a:r>
              <a:rPr lang="es-ES" dirty="0"/>
              <a:t>En segundo lugar, se visualiza que los accesos viales a la demanda de turismo interno (principalmente Santiago) e internacional (que arriban al aeropuerto internacional y/o al terminal de cruceros de Valparaíso) otorgan buena aptitud territorial a los ejes de las rutas 5 norte, ruta 60 CH- Camino Internacional, ruta F-10-G La dormida y Ruta 68, Santiago-Valparaíso. </a:t>
            </a:r>
          </a:p>
          <a:p>
            <a:r>
              <a:rPr lang="es-ES" dirty="0"/>
              <a:t>En tercer lugar, es importante destacar que la Reserva Nacional Lago Peñuelas y su entorno inmediato, al que se le agregan algunos espacios ocupados por viñas en el Valle de Casablanca, consolidarían un continuo territorial significativo, asociado a una serie de obras de ingeniería del siglo XIX, realizadas para embalses y tranques de almacenamiento del agua, cuya puesta en valor turística patrimonial y paisajística sin lugar a dudas potenciaría cualquier inversión en materia de planta turística.</a:t>
            </a:r>
          </a:p>
          <a:p>
            <a:pPr marL="0" indent="0">
              <a:buNone/>
            </a:pPr>
            <a:endParaRPr lang="es-MX" dirty="0"/>
          </a:p>
        </p:txBody>
      </p:sp>
      <p:pic>
        <p:nvPicPr>
          <p:cNvPr id="4" name="Imagen 3">
            <a:extLst>
              <a:ext uri="{FF2B5EF4-FFF2-40B4-BE49-F238E27FC236}">
                <a16:creationId xmlns:a16="http://schemas.microsoft.com/office/drawing/2014/main" id="{D9262FE5-ED4B-41C1-BBE4-2D0242771B35}"/>
              </a:ext>
            </a:extLst>
          </p:cNvPr>
          <p:cNvPicPr>
            <a:picLocks noChangeAspect="1"/>
          </p:cNvPicPr>
          <p:nvPr/>
        </p:nvPicPr>
        <p:blipFill rotWithShape="1">
          <a:blip r:embed="rId2"/>
          <a:srcRect l="33043" t="43089" r="34239" b="32359"/>
          <a:stretch/>
        </p:blipFill>
        <p:spPr>
          <a:xfrm>
            <a:off x="2266123" y="4333791"/>
            <a:ext cx="5605670" cy="2365183"/>
          </a:xfrm>
          <a:prstGeom prst="rect">
            <a:avLst/>
          </a:prstGeom>
        </p:spPr>
      </p:pic>
    </p:spTree>
    <p:extLst>
      <p:ext uri="{BB962C8B-B14F-4D97-AF65-F5344CB8AC3E}">
        <p14:creationId xmlns:p14="http://schemas.microsoft.com/office/powerpoint/2010/main" val="347750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E60610C-7323-4747-8C22-7DFF6913006E}"/>
              </a:ext>
            </a:extLst>
          </p:cNvPr>
          <p:cNvSpPr>
            <a:spLocks noGrp="1"/>
          </p:cNvSpPr>
          <p:nvPr>
            <p:ph idx="1"/>
          </p:nvPr>
        </p:nvSpPr>
        <p:spPr>
          <a:xfrm>
            <a:off x="225287" y="212035"/>
            <a:ext cx="11383617" cy="3028122"/>
          </a:xfrm>
        </p:spPr>
        <p:txBody>
          <a:bodyPr>
            <a:normAutofit lnSpcReduction="10000"/>
          </a:bodyPr>
          <a:lstStyle/>
          <a:p>
            <a:pPr marL="0" indent="0">
              <a:buNone/>
            </a:pPr>
            <a:r>
              <a:rPr lang="es-ES" dirty="0"/>
              <a:t>En relación a la distribución de hectáreas según zona MAB y aptitud territorial destaca el alto número de hectáreas que quedan calificadas con aptitudes buena (136.893,1) y regular (159.701,4), quedando tan solo 10.078,5 hectáreas con aptitud baja, de un total general de 306.673,0 para toda la zona. </a:t>
            </a:r>
          </a:p>
          <a:p>
            <a:pPr marL="0" indent="0">
              <a:buNone/>
            </a:pPr>
            <a:r>
              <a:rPr lang="es-ES" dirty="0"/>
              <a:t>En particular, destaca el alto número de hectáreas que de la zona núcleo quedan calificadas con regular aptitud, 11.040 de un total de 16.034, y que corresponden al Parque Nacional La Campana y Reserva Forestal Lago Peñuelas. </a:t>
            </a:r>
          </a:p>
          <a:p>
            <a:pPr marL="0" indent="0">
              <a:buNone/>
            </a:pPr>
            <a:r>
              <a:rPr lang="es-ES" dirty="0"/>
              <a:t> Es importante destacar que tanto en porcentaje como en superficie, las mayores potencialidades de desarrollo turístico se da en las zonas de amortiguación y transición, zonas que debieran permitir estándares menos restrictivos que la zona núcleo para emprendimientos Turísticos asociados a productos de naturaleza o de turismo rural.</a:t>
            </a:r>
          </a:p>
          <a:p>
            <a:pPr marL="0" indent="0">
              <a:buNone/>
            </a:pPr>
            <a:endParaRPr lang="es-ES" dirty="0"/>
          </a:p>
        </p:txBody>
      </p:sp>
      <p:pic>
        <p:nvPicPr>
          <p:cNvPr id="4" name="Imagen 3">
            <a:extLst>
              <a:ext uri="{FF2B5EF4-FFF2-40B4-BE49-F238E27FC236}">
                <a16:creationId xmlns:a16="http://schemas.microsoft.com/office/drawing/2014/main" id="{91F3DDA3-2878-4F27-8F40-7503866DC84D}"/>
              </a:ext>
            </a:extLst>
          </p:cNvPr>
          <p:cNvPicPr>
            <a:picLocks noChangeAspect="1"/>
          </p:cNvPicPr>
          <p:nvPr/>
        </p:nvPicPr>
        <p:blipFill rotWithShape="1">
          <a:blip r:embed="rId2"/>
          <a:srcRect l="28043" t="39415" r="29783" b="19598"/>
          <a:stretch/>
        </p:blipFill>
        <p:spPr>
          <a:xfrm>
            <a:off x="6712226" y="3429000"/>
            <a:ext cx="5141844" cy="2809461"/>
          </a:xfrm>
          <a:prstGeom prst="rect">
            <a:avLst/>
          </a:prstGeom>
        </p:spPr>
      </p:pic>
      <p:sp>
        <p:nvSpPr>
          <p:cNvPr id="5" name="Marcador de contenido 2">
            <a:extLst>
              <a:ext uri="{FF2B5EF4-FFF2-40B4-BE49-F238E27FC236}">
                <a16:creationId xmlns:a16="http://schemas.microsoft.com/office/drawing/2014/main" id="{4B393B1C-88A3-4526-AB0A-74D36DF64023}"/>
              </a:ext>
            </a:extLst>
          </p:cNvPr>
          <p:cNvSpPr txBox="1">
            <a:spLocks/>
          </p:cNvSpPr>
          <p:nvPr/>
        </p:nvSpPr>
        <p:spPr>
          <a:xfrm>
            <a:off x="583096" y="3240157"/>
            <a:ext cx="5864087" cy="593697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es-ES" dirty="0"/>
          </a:p>
          <a:p>
            <a:pPr marL="0" indent="0">
              <a:buFont typeface="Wingdings 3" charset="2"/>
              <a:buNone/>
            </a:pPr>
            <a:r>
              <a:rPr lang="es-ES" dirty="0"/>
              <a:t>Los espacios cercanos y accesibles por la demanda, a través de vías interregionales, al entorno inmediato de las áreas núcleo (Parque Nacional y Reserva Nacional) resultan con mayor aptitud para el turismo de naturaleza y rural y estos espacios comparten las características del ecosistema protegido y contiene localidades y actividades rurales tradicionales y nuevas, fundamentos de un turismo compatible con los requerimientos de las Reservas de Biosfera. </a:t>
            </a:r>
            <a:endParaRPr lang="es-MX" dirty="0"/>
          </a:p>
          <a:p>
            <a:pPr marL="0" indent="0">
              <a:buFont typeface="Wingdings 3" charset="2"/>
              <a:buNone/>
            </a:pPr>
            <a:endParaRPr lang="es-ES" dirty="0"/>
          </a:p>
        </p:txBody>
      </p:sp>
    </p:spTree>
    <p:extLst>
      <p:ext uri="{BB962C8B-B14F-4D97-AF65-F5344CB8AC3E}">
        <p14:creationId xmlns:p14="http://schemas.microsoft.com/office/powerpoint/2010/main" val="2527852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37AF90-5094-4975-A61B-9EFA49813C4E}"/>
              </a:ext>
            </a:extLst>
          </p:cNvPr>
          <p:cNvSpPr>
            <a:spLocks noGrp="1"/>
          </p:cNvSpPr>
          <p:nvPr>
            <p:ph type="title"/>
          </p:nvPr>
        </p:nvSpPr>
        <p:spPr/>
        <p:txBody>
          <a:bodyPr/>
          <a:lstStyle/>
          <a:p>
            <a:r>
              <a:rPr lang="es-MX" dirty="0">
                <a:solidFill>
                  <a:srgbClr val="FF0000"/>
                </a:solidFill>
              </a:rPr>
              <a:t>Escenarios prospectivos</a:t>
            </a:r>
          </a:p>
        </p:txBody>
      </p:sp>
      <p:sp>
        <p:nvSpPr>
          <p:cNvPr id="3" name="Marcador de contenido 2">
            <a:extLst>
              <a:ext uri="{FF2B5EF4-FFF2-40B4-BE49-F238E27FC236}">
                <a16:creationId xmlns:a16="http://schemas.microsoft.com/office/drawing/2014/main" id="{922182B3-EF28-46DF-B986-6E5A29ECB223}"/>
              </a:ext>
            </a:extLst>
          </p:cNvPr>
          <p:cNvSpPr>
            <a:spLocks noGrp="1"/>
          </p:cNvSpPr>
          <p:nvPr>
            <p:ph idx="1"/>
          </p:nvPr>
        </p:nvSpPr>
        <p:spPr>
          <a:xfrm>
            <a:off x="477078" y="1722783"/>
            <a:ext cx="8796924" cy="4318579"/>
          </a:xfrm>
        </p:spPr>
        <p:txBody>
          <a:bodyPr>
            <a:normAutofit/>
          </a:bodyPr>
          <a:lstStyle/>
          <a:p>
            <a:pPr marL="0" indent="0">
              <a:buNone/>
            </a:pPr>
            <a:r>
              <a:rPr lang="es-ES" dirty="0"/>
              <a:t>El turismo nacional e internacional pondrá en valor una serie de ciudades pequeñas e intermedias y localidades urbanas y rurales tradicionales obsolescentes presentes en cada una de las once comunas que conforman el área de estudio. Seguirá la tendencia de un proceso de “urbanizaciones” dispersas y difusas, que irán ampliando el desarrollo de “conurbaciones y áreas metropolitanas”, haciendo más compleja la comprensión de la dualidad “urbano/rural”, y la de los espacios “integrados/marginados” (Álvarez &amp; Negrete, 2008: 34).</a:t>
            </a:r>
          </a:p>
          <a:p>
            <a:pPr marL="0" indent="0">
              <a:buNone/>
            </a:pPr>
            <a:r>
              <a:rPr lang="es-ES" dirty="0"/>
              <a:t>La formulación de políticas públicas y diseño de nuevos planes de ordenamiento de los territorios urbanos y rurales, orientarán el desarrollo en función de las capacidades de uso de los territorios y de las aspiraciones locales y facilitará </a:t>
            </a:r>
            <a:r>
              <a:rPr lang="es-ES" dirty="0" err="1"/>
              <a:t>co-construir</a:t>
            </a:r>
            <a:r>
              <a:rPr lang="es-ES" dirty="0"/>
              <a:t> instrumentos normativos que aseguren a las poblaciones un desarrollo más sostenible. </a:t>
            </a:r>
          </a:p>
          <a:p>
            <a:pPr marL="0" indent="0">
              <a:buNone/>
            </a:pPr>
            <a:endParaRPr lang="es-ES" dirty="0"/>
          </a:p>
          <a:p>
            <a:pPr marL="0" indent="0">
              <a:buNone/>
            </a:pPr>
            <a:r>
              <a:rPr lang="es-ES" dirty="0"/>
              <a:t> </a:t>
            </a:r>
            <a:endParaRPr lang="es-MX" dirty="0"/>
          </a:p>
        </p:txBody>
      </p:sp>
    </p:spTree>
    <p:extLst>
      <p:ext uri="{BB962C8B-B14F-4D97-AF65-F5344CB8AC3E}">
        <p14:creationId xmlns:p14="http://schemas.microsoft.com/office/powerpoint/2010/main" val="612253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8360E60-D794-4509-A549-D59DD0CC39E1}"/>
              </a:ext>
            </a:extLst>
          </p:cNvPr>
          <p:cNvSpPr>
            <a:spLocks noGrp="1"/>
          </p:cNvSpPr>
          <p:nvPr>
            <p:ph idx="1"/>
          </p:nvPr>
        </p:nvSpPr>
        <p:spPr>
          <a:xfrm>
            <a:off x="583096" y="410817"/>
            <a:ext cx="8690906" cy="5630545"/>
          </a:xfrm>
        </p:spPr>
        <p:txBody>
          <a:bodyPr>
            <a:normAutofit/>
          </a:bodyPr>
          <a:lstStyle/>
          <a:p>
            <a:pPr marL="0" indent="0">
              <a:buNone/>
            </a:pPr>
            <a:r>
              <a:rPr lang="es-ES" dirty="0"/>
              <a:t>El dominio de las redes de infraestructura vial y férrea, continuará acortando las distancias y facilitando la movilidad de la población. Este aspecto incidirá aun más en la difusión y dispersión de las urbanizaciones, y en el crecimiento del turismo nacional e internacional en el área de estudio</a:t>
            </a:r>
            <a:endParaRPr lang="es-MX" dirty="0"/>
          </a:p>
          <a:p>
            <a:pPr marL="0" indent="0">
              <a:buNone/>
            </a:pPr>
            <a:r>
              <a:rPr lang="es-ES" dirty="0"/>
              <a:t>La sustentabilidad de la gestión de los espacios naturales requiere de una mirada territorial multiescalar que favorezca una multifuncionalidad y que integre los intereses de los distintos actores y agentes del desarrollo. </a:t>
            </a:r>
          </a:p>
          <a:p>
            <a:pPr marL="0" indent="0">
              <a:buNone/>
            </a:pPr>
            <a:r>
              <a:rPr lang="es-ES" dirty="0"/>
              <a:t>La estrategia de Reservas de la Biosfera MAB, de UNESCO aplicada a La Campana - Lago Peñuelas debiera facilitar que el territorio de la macro región central de Chile se comporte como un continuo integrando las escalas urbano /conurbano /área metropolitana /rural /silvoagropecuario, que se establece entre crecimiento económico, urbanización y metropolización.</a:t>
            </a:r>
            <a:endParaRPr lang="es-MX" dirty="0"/>
          </a:p>
        </p:txBody>
      </p:sp>
    </p:spTree>
    <p:extLst>
      <p:ext uri="{BB962C8B-B14F-4D97-AF65-F5344CB8AC3E}">
        <p14:creationId xmlns:p14="http://schemas.microsoft.com/office/powerpoint/2010/main" val="880877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3F0080-8357-446C-985E-FAE6908A7F83}"/>
              </a:ext>
            </a:extLst>
          </p:cNvPr>
          <p:cNvSpPr>
            <a:spLocks noGrp="1"/>
          </p:cNvSpPr>
          <p:nvPr>
            <p:ph type="title"/>
          </p:nvPr>
        </p:nvSpPr>
        <p:spPr>
          <a:xfrm rot="19897188">
            <a:off x="-193812" y="455609"/>
            <a:ext cx="2898913" cy="708301"/>
          </a:xfrm>
        </p:spPr>
        <p:style>
          <a:lnRef idx="1">
            <a:schemeClr val="accent1"/>
          </a:lnRef>
          <a:fillRef idx="2">
            <a:schemeClr val="accent1"/>
          </a:fillRef>
          <a:effectRef idx="1">
            <a:schemeClr val="accent1"/>
          </a:effectRef>
          <a:fontRef idx="minor">
            <a:schemeClr val="dk1"/>
          </a:fontRef>
        </p:style>
        <p:txBody>
          <a:bodyPr/>
          <a:lstStyle/>
          <a:p>
            <a:pPr algn="ctr"/>
            <a:r>
              <a:rPr lang="es-ES" dirty="0">
                <a:solidFill>
                  <a:srgbClr val="FF0000"/>
                </a:solidFill>
              </a:rPr>
              <a:t>Resumen</a:t>
            </a:r>
            <a:endParaRPr lang="es-MX" dirty="0">
              <a:solidFill>
                <a:srgbClr val="FF0000"/>
              </a:solidFill>
            </a:endParaRPr>
          </a:p>
        </p:txBody>
      </p:sp>
      <p:sp>
        <p:nvSpPr>
          <p:cNvPr id="6" name="Rectángulo 5">
            <a:extLst>
              <a:ext uri="{FF2B5EF4-FFF2-40B4-BE49-F238E27FC236}">
                <a16:creationId xmlns:a16="http://schemas.microsoft.com/office/drawing/2014/main" id="{EBEA8305-86FA-4351-B00E-2B29314849A4}"/>
              </a:ext>
            </a:extLst>
          </p:cNvPr>
          <p:cNvSpPr/>
          <p:nvPr/>
        </p:nvSpPr>
        <p:spPr>
          <a:xfrm>
            <a:off x="555241" y="2134825"/>
            <a:ext cx="2534477" cy="30003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La evaluación de la aptitud territorial en espacios naturales es un factor clave para el diseño de una estrategia que asegure la sustentabilidad del desarrollo</a:t>
            </a:r>
            <a:endParaRPr lang="es-MX" dirty="0"/>
          </a:p>
        </p:txBody>
      </p:sp>
      <p:sp>
        <p:nvSpPr>
          <p:cNvPr id="7" name="Rectángulo 6">
            <a:extLst>
              <a:ext uri="{FF2B5EF4-FFF2-40B4-BE49-F238E27FC236}">
                <a16:creationId xmlns:a16="http://schemas.microsoft.com/office/drawing/2014/main" id="{9A103922-2EAD-492E-8AF9-1DB3B6F6E82C}"/>
              </a:ext>
            </a:extLst>
          </p:cNvPr>
          <p:cNvSpPr/>
          <p:nvPr/>
        </p:nvSpPr>
        <p:spPr>
          <a:xfrm>
            <a:off x="4039581" y="428402"/>
            <a:ext cx="3409120" cy="2160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La aplicación del paradigma decisional multicriterio ha abierto una interesante vía metodológica al tratamiento de la problemática del Ordenamiento Territorial.</a:t>
            </a:r>
          </a:p>
          <a:p>
            <a:pPr algn="ctr"/>
            <a:endParaRPr lang="es-MX" dirty="0"/>
          </a:p>
        </p:txBody>
      </p:sp>
      <p:sp>
        <p:nvSpPr>
          <p:cNvPr id="8" name="Rectángulo 7">
            <a:extLst>
              <a:ext uri="{FF2B5EF4-FFF2-40B4-BE49-F238E27FC236}">
                <a16:creationId xmlns:a16="http://schemas.microsoft.com/office/drawing/2014/main" id="{FC230E8A-9F0E-465F-9FE2-263FE149D97F}"/>
              </a:ext>
            </a:extLst>
          </p:cNvPr>
          <p:cNvSpPr/>
          <p:nvPr/>
        </p:nvSpPr>
        <p:spPr>
          <a:xfrm>
            <a:off x="8398565" y="1406490"/>
            <a:ext cx="3485320" cy="2365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s-ES" dirty="0"/>
              <a:t>El modelo de análisis territorial con SIG aplicado ha permitido cuantificar el territorio en grados de aptitud para el Turismo y ayudar a posicionar a la Reserva de Biósfera (MAB).</a:t>
            </a:r>
          </a:p>
        </p:txBody>
      </p:sp>
      <p:sp>
        <p:nvSpPr>
          <p:cNvPr id="9" name="Rectángulo 8">
            <a:extLst>
              <a:ext uri="{FF2B5EF4-FFF2-40B4-BE49-F238E27FC236}">
                <a16:creationId xmlns:a16="http://schemas.microsoft.com/office/drawing/2014/main" id="{46C4D879-9218-4880-88D7-54D0DF7B6B9D}"/>
              </a:ext>
            </a:extLst>
          </p:cNvPr>
          <p:cNvSpPr/>
          <p:nvPr/>
        </p:nvSpPr>
        <p:spPr>
          <a:xfrm>
            <a:off x="4289943" y="4002156"/>
            <a:ext cx="3332919" cy="2690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s-ES" dirty="0"/>
              <a:t> Orientará el desarrollo en función de las capacidades de uso de los territorios y de las aspiraciones locales y facilitará </a:t>
            </a:r>
            <a:r>
              <a:rPr lang="es-ES" dirty="0" err="1"/>
              <a:t>co-construir</a:t>
            </a:r>
            <a:r>
              <a:rPr lang="es-ES" dirty="0"/>
              <a:t> instrumentos normativos que aseguren a las poblaciones, un desarrollo más sostenible. </a:t>
            </a:r>
            <a:endParaRPr lang="es-MX" dirty="0"/>
          </a:p>
        </p:txBody>
      </p:sp>
      <p:cxnSp>
        <p:nvCxnSpPr>
          <p:cNvPr id="11" name="Conector recto de flecha 10">
            <a:extLst>
              <a:ext uri="{FF2B5EF4-FFF2-40B4-BE49-F238E27FC236}">
                <a16:creationId xmlns:a16="http://schemas.microsoft.com/office/drawing/2014/main" id="{F1524906-9834-4387-8592-044581EFA920}"/>
              </a:ext>
            </a:extLst>
          </p:cNvPr>
          <p:cNvCxnSpPr/>
          <p:nvPr/>
        </p:nvCxnSpPr>
        <p:spPr>
          <a:xfrm flipV="1">
            <a:off x="3432313" y="2134825"/>
            <a:ext cx="318052" cy="45442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Conector recto de flecha 11">
            <a:extLst>
              <a:ext uri="{FF2B5EF4-FFF2-40B4-BE49-F238E27FC236}">
                <a16:creationId xmlns:a16="http://schemas.microsoft.com/office/drawing/2014/main" id="{820B27D8-A510-4DBA-B481-65A706E2773E}"/>
              </a:ext>
            </a:extLst>
          </p:cNvPr>
          <p:cNvCxnSpPr>
            <a:cxnSpLocks/>
          </p:cNvCxnSpPr>
          <p:nvPr/>
        </p:nvCxnSpPr>
        <p:spPr>
          <a:xfrm>
            <a:off x="7789945" y="1508824"/>
            <a:ext cx="373394" cy="51875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4" name="Conector recto de flecha 13">
            <a:extLst>
              <a:ext uri="{FF2B5EF4-FFF2-40B4-BE49-F238E27FC236}">
                <a16:creationId xmlns:a16="http://schemas.microsoft.com/office/drawing/2014/main" id="{B4D6ACF8-5F1E-4666-8555-47439B94A140}"/>
              </a:ext>
            </a:extLst>
          </p:cNvPr>
          <p:cNvCxnSpPr>
            <a:cxnSpLocks/>
          </p:cNvCxnSpPr>
          <p:nvPr/>
        </p:nvCxnSpPr>
        <p:spPr>
          <a:xfrm flipH="1">
            <a:off x="7976642" y="4002156"/>
            <a:ext cx="780184" cy="68911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40688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8430C2-08E5-4247-AD37-DEDF6C8A0EE5}"/>
              </a:ext>
            </a:extLst>
          </p:cNvPr>
          <p:cNvSpPr>
            <a:spLocks noGrp="1"/>
          </p:cNvSpPr>
          <p:nvPr>
            <p:ph type="title"/>
          </p:nvPr>
        </p:nvSpPr>
        <p:spPr>
          <a:xfrm rot="956199">
            <a:off x="8761159" y="472896"/>
            <a:ext cx="3523606" cy="687484"/>
          </a:xfrm>
        </p:spPr>
        <p:style>
          <a:lnRef idx="1">
            <a:schemeClr val="accent1"/>
          </a:lnRef>
          <a:fillRef idx="2">
            <a:schemeClr val="accent1"/>
          </a:fillRef>
          <a:effectRef idx="1">
            <a:schemeClr val="accent1"/>
          </a:effectRef>
          <a:fontRef idx="minor">
            <a:schemeClr val="dk1"/>
          </a:fontRef>
        </p:style>
        <p:txBody>
          <a:bodyPr/>
          <a:lstStyle/>
          <a:p>
            <a:pPr algn="ctr"/>
            <a:r>
              <a:rPr lang="es-MX" dirty="0">
                <a:solidFill>
                  <a:srgbClr val="FF0000"/>
                </a:solidFill>
              </a:rPr>
              <a:t>INTRODUCCIÓN</a:t>
            </a:r>
          </a:p>
        </p:txBody>
      </p:sp>
      <p:sp>
        <p:nvSpPr>
          <p:cNvPr id="3" name="Marcador de contenido 2">
            <a:extLst>
              <a:ext uri="{FF2B5EF4-FFF2-40B4-BE49-F238E27FC236}">
                <a16:creationId xmlns:a16="http://schemas.microsoft.com/office/drawing/2014/main" id="{181111F2-B546-42F8-AD65-EC6589A06322}"/>
              </a:ext>
            </a:extLst>
          </p:cNvPr>
          <p:cNvSpPr>
            <a:spLocks noGrp="1"/>
          </p:cNvSpPr>
          <p:nvPr>
            <p:ph idx="1"/>
          </p:nvPr>
        </p:nvSpPr>
        <p:spPr>
          <a:xfrm>
            <a:off x="431894" y="3843591"/>
            <a:ext cx="4679595" cy="1827609"/>
          </a:xfrm>
        </p:spPr>
        <p:txBody>
          <a:bodyPr>
            <a:normAutofit/>
          </a:bodyPr>
          <a:lstStyle/>
          <a:p>
            <a:pPr marL="0" indent="0" algn="just">
              <a:buNone/>
            </a:pPr>
            <a:r>
              <a:rPr lang="es-ES" dirty="0"/>
              <a:t>Presenta el desafío de conciliar conservación y desarrollo en espacios naturales que configuran una serie de territorios frágiles y que están siendo presionados de manera creciente por el turismo </a:t>
            </a:r>
            <a:endParaRPr lang="es-MX" dirty="0"/>
          </a:p>
        </p:txBody>
      </p:sp>
      <p:sp>
        <p:nvSpPr>
          <p:cNvPr id="4" name="Rectángulo: esquinas redondeadas 3">
            <a:extLst>
              <a:ext uri="{FF2B5EF4-FFF2-40B4-BE49-F238E27FC236}">
                <a16:creationId xmlns:a16="http://schemas.microsoft.com/office/drawing/2014/main" id="{B0542CF4-E8A4-4224-AEB2-1EC51AF41314}"/>
              </a:ext>
            </a:extLst>
          </p:cNvPr>
          <p:cNvSpPr/>
          <p:nvPr/>
        </p:nvSpPr>
        <p:spPr>
          <a:xfrm>
            <a:off x="376465" y="982383"/>
            <a:ext cx="3706781" cy="1827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a:p>
            <a:pPr algn="ctr"/>
            <a:r>
              <a:rPr lang="es-ES" dirty="0"/>
              <a:t>El establecimiento de los usos más apropiados es uno de los fines que persigue la planificación y el ordenamiento territorial. </a:t>
            </a:r>
          </a:p>
          <a:p>
            <a:pPr algn="ctr"/>
            <a:endParaRPr lang="es-MX" dirty="0"/>
          </a:p>
        </p:txBody>
      </p:sp>
      <p:sp>
        <p:nvSpPr>
          <p:cNvPr id="5" name="Abrir llave 4">
            <a:extLst>
              <a:ext uri="{FF2B5EF4-FFF2-40B4-BE49-F238E27FC236}">
                <a16:creationId xmlns:a16="http://schemas.microsoft.com/office/drawing/2014/main" id="{CADC4057-4479-4740-A335-B6E393FB8CB6}"/>
              </a:ext>
            </a:extLst>
          </p:cNvPr>
          <p:cNvSpPr/>
          <p:nvPr/>
        </p:nvSpPr>
        <p:spPr>
          <a:xfrm>
            <a:off x="4251820" y="816638"/>
            <a:ext cx="503583" cy="209159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7" name="CuadroTexto 6">
            <a:extLst>
              <a:ext uri="{FF2B5EF4-FFF2-40B4-BE49-F238E27FC236}">
                <a16:creationId xmlns:a16="http://schemas.microsoft.com/office/drawing/2014/main" id="{D011A322-EBD4-431B-8D29-BFF7705EC674}"/>
              </a:ext>
            </a:extLst>
          </p:cNvPr>
          <p:cNvSpPr txBox="1"/>
          <p:nvPr/>
        </p:nvSpPr>
        <p:spPr>
          <a:xfrm>
            <a:off x="4923977" y="910189"/>
            <a:ext cx="3895868" cy="1754326"/>
          </a:xfrm>
          <a:prstGeom prst="rect">
            <a:avLst/>
          </a:prstGeom>
          <a:noFill/>
        </p:spPr>
        <p:txBody>
          <a:bodyPr wrap="square">
            <a:spAutoFit/>
          </a:bodyPr>
          <a:lstStyle/>
          <a:p>
            <a:r>
              <a:rPr lang="es-ES" dirty="0"/>
              <a:t>Una correcta ordenación de las diversas actividades/servicios </a:t>
            </a:r>
          </a:p>
          <a:p>
            <a:pPr marL="285750" indent="-285750">
              <a:buFont typeface="Arial" panose="020B0604020202020204" pitchFamily="34" charset="0"/>
              <a:buChar char="•"/>
            </a:pPr>
            <a:r>
              <a:rPr lang="es-ES" dirty="0"/>
              <a:t>La capacidad del medio construido y/o natural.</a:t>
            </a:r>
          </a:p>
          <a:p>
            <a:pPr marL="285750" indent="-285750">
              <a:buFont typeface="Arial" panose="020B0604020202020204" pitchFamily="34" charset="0"/>
              <a:buChar char="•"/>
            </a:pPr>
            <a:r>
              <a:rPr lang="es-ES" dirty="0"/>
              <a:t>El impacto que puedan llegar a causar las mismas.</a:t>
            </a:r>
          </a:p>
        </p:txBody>
      </p:sp>
      <p:sp>
        <p:nvSpPr>
          <p:cNvPr id="10" name="Rectángulo: esquinas redondeadas 9">
            <a:extLst>
              <a:ext uri="{FF2B5EF4-FFF2-40B4-BE49-F238E27FC236}">
                <a16:creationId xmlns:a16="http://schemas.microsoft.com/office/drawing/2014/main" id="{20B340F1-58C7-4586-8DEE-7DDCC13DB309}"/>
              </a:ext>
            </a:extLst>
          </p:cNvPr>
          <p:cNvSpPr/>
          <p:nvPr/>
        </p:nvSpPr>
        <p:spPr>
          <a:xfrm>
            <a:off x="6255026" y="3686309"/>
            <a:ext cx="4120285" cy="2142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La capacidad de acogida (tema de la gestión territorial), especialmente en el caso chileno a partir de la nueva ley de turismo (2010) que pone  en valor turístico las áreas del SNASPE.</a:t>
            </a:r>
            <a:endParaRPr lang="es-ES" dirty="0"/>
          </a:p>
        </p:txBody>
      </p:sp>
      <p:sp>
        <p:nvSpPr>
          <p:cNvPr id="12" name="Cerrar llave 11">
            <a:extLst>
              <a:ext uri="{FF2B5EF4-FFF2-40B4-BE49-F238E27FC236}">
                <a16:creationId xmlns:a16="http://schemas.microsoft.com/office/drawing/2014/main" id="{74D1F49E-66D8-4CE5-877E-542B4415A91A}"/>
              </a:ext>
            </a:extLst>
          </p:cNvPr>
          <p:cNvSpPr/>
          <p:nvPr/>
        </p:nvSpPr>
        <p:spPr>
          <a:xfrm>
            <a:off x="5433281" y="3714640"/>
            <a:ext cx="490332" cy="192220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Tree>
    <p:extLst>
      <p:ext uri="{BB962C8B-B14F-4D97-AF65-F5344CB8AC3E}">
        <p14:creationId xmlns:p14="http://schemas.microsoft.com/office/powerpoint/2010/main" val="4024403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1569079-972B-4D90-9342-73D2CCCB99CC}"/>
              </a:ext>
            </a:extLst>
          </p:cNvPr>
          <p:cNvSpPr>
            <a:spLocks noGrp="1"/>
          </p:cNvSpPr>
          <p:nvPr>
            <p:ph idx="1"/>
          </p:nvPr>
        </p:nvSpPr>
        <p:spPr>
          <a:xfrm>
            <a:off x="940902" y="1901686"/>
            <a:ext cx="3087757" cy="3233532"/>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pPr marL="0" indent="0">
              <a:buNone/>
            </a:pPr>
            <a:r>
              <a:rPr lang="es-ES" dirty="0">
                <a:solidFill>
                  <a:sysClr val="windowText" lastClr="000000"/>
                </a:solidFill>
              </a:rPr>
              <a:t>Barredo (1996) (nivel teórico- metodológico) lo define como “un conjunto de técnicas orientadas a asistir a los procesos de toma de decisión, investigando un número de alternativas a la luz de múltiples criterios y objetivos en conflicto”</a:t>
            </a:r>
          </a:p>
        </p:txBody>
      </p:sp>
      <p:sp>
        <p:nvSpPr>
          <p:cNvPr id="5" name="Rectángulo: esquinas redondeadas 4">
            <a:extLst>
              <a:ext uri="{FF2B5EF4-FFF2-40B4-BE49-F238E27FC236}">
                <a16:creationId xmlns:a16="http://schemas.microsoft.com/office/drawing/2014/main" id="{FFA7BDF9-06E8-472E-BFFF-8B27B8E6A4B3}"/>
              </a:ext>
            </a:extLst>
          </p:cNvPr>
          <p:cNvSpPr/>
          <p:nvPr/>
        </p:nvSpPr>
        <p:spPr>
          <a:xfrm>
            <a:off x="583095" y="309173"/>
            <a:ext cx="10192717" cy="1245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Esta necesidad de evaluar el territorio supone en primer lugar la selección de un método. Uno que goza de mayor reconocimiento en el mundo académico y gubernamental es la evaluación multicriterio (EMC).</a:t>
            </a:r>
          </a:p>
          <a:p>
            <a:pPr algn="ctr"/>
            <a:endParaRPr lang="es-MX" dirty="0"/>
          </a:p>
        </p:txBody>
      </p:sp>
      <p:sp>
        <p:nvSpPr>
          <p:cNvPr id="6" name="Marcador de contenido 2">
            <a:extLst>
              <a:ext uri="{FF2B5EF4-FFF2-40B4-BE49-F238E27FC236}">
                <a16:creationId xmlns:a16="http://schemas.microsoft.com/office/drawing/2014/main" id="{47F38B35-077A-4E31-BC5B-024001E948DE}"/>
              </a:ext>
            </a:extLst>
          </p:cNvPr>
          <p:cNvSpPr txBox="1">
            <a:spLocks/>
          </p:cNvSpPr>
          <p:nvPr/>
        </p:nvSpPr>
        <p:spPr>
          <a:xfrm>
            <a:off x="5001178" y="1802295"/>
            <a:ext cx="5774634" cy="343231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s-ES" dirty="0">
                <a:solidFill>
                  <a:sysClr val="windowText" lastClr="000000"/>
                </a:solidFill>
              </a:rPr>
              <a:t>Individualizando una serie de pasos concatenados: </a:t>
            </a:r>
          </a:p>
          <a:p>
            <a:pPr>
              <a:buFont typeface="+mj-lt"/>
              <a:buAutoNum type="alphaLcParenR"/>
            </a:pPr>
            <a:r>
              <a:rPr lang="es-ES" dirty="0">
                <a:solidFill>
                  <a:sysClr val="windowText" lastClr="000000"/>
                </a:solidFill>
              </a:rPr>
              <a:t>Plantear objetivos</a:t>
            </a:r>
          </a:p>
          <a:p>
            <a:pPr>
              <a:buFont typeface="+mj-lt"/>
              <a:buAutoNum type="alphaLcParenR"/>
            </a:pPr>
            <a:r>
              <a:rPr lang="es-ES" dirty="0">
                <a:solidFill>
                  <a:sysClr val="windowText" lastClr="000000"/>
                </a:solidFill>
              </a:rPr>
              <a:t>Existencia de un decidor o grupo de decidores</a:t>
            </a:r>
          </a:p>
          <a:p>
            <a:pPr>
              <a:buFont typeface="+mj-lt"/>
              <a:buAutoNum type="alphaLcParenR"/>
            </a:pPr>
            <a:r>
              <a:rPr lang="es-ES" dirty="0">
                <a:solidFill>
                  <a:sysClr val="windowText" lastClr="000000"/>
                </a:solidFill>
              </a:rPr>
              <a:t>Estimar los objetivos por medio de la utilización de una serie de criterios y variables</a:t>
            </a:r>
          </a:p>
          <a:p>
            <a:pPr>
              <a:buFont typeface="+mj-lt"/>
              <a:buAutoNum type="alphaLcParenR"/>
            </a:pPr>
            <a:r>
              <a:rPr lang="es-ES" dirty="0">
                <a:solidFill>
                  <a:sysClr val="windowText" lastClr="000000"/>
                </a:solidFill>
              </a:rPr>
              <a:t>Diferenciar dentro de los criterios los factores y las restricciones</a:t>
            </a:r>
          </a:p>
          <a:p>
            <a:pPr>
              <a:buFont typeface="+mj-lt"/>
              <a:buAutoNum type="alphaLcParenR"/>
            </a:pPr>
            <a:r>
              <a:rPr lang="es-ES" dirty="0">
                <a:solidFill>
                  <a:sysClr val="windowText" lastClr="000000"/>
                </a:solidFill>
              </a:rPr>
              <a:t>(e) Establecer una regla que oriente la evaluación del proceso.</a:t>
            </a:r>
            <a:endParaRPr lang="es-MX" dirty="0">
              <a:solidFill>
                <a:sysClr val="windowText" lastClr="000000"/>
              </a:solidFill>
            </a:endParaRPr>
          </a:p>
        </p:txBody>
      </p:sp>
      <p:sp>
        <p:nvSpPr>
          <p:cNvPr id="8" name="CuadroTexto 7">
            <a:extLst>
              <a:ext uri="{FF2B5EF4-FFF2-40B4-BE49-F238E27FC236}">
                <a16:creationId xmlns:a16="http://schemas.microsoft.com/office/drawing/2014/main" id="{60D3D384-DD93-4546-982B-2F93B1D7CBE3}"/>
              </a:ext>
            </a:extLst>
          </p:cNvPr>
          <p:cNvSpPr txBox="1"/>
          <p:nvPr/>
        </p:nvSpPr>
        <p:spPr>
          <a:xfrm>
            <a:off x="1099928" y="5645376"/>
            <a:ext cx="9448802" cy="923330"/>
          </a:xfrm>
          <a:prstGeom prst="rect">
            <a:avLst/>
          </a:prstGeom>
          <a:noFill/>
        </p:spPr>
        <p:txBody>
          <a:bodyPr wrap="square">
            <a:spAutoFit/>
          </a:bodyPr>
          <a:lstStyle/>
          <a:p>
            <a:pPr marL="0" indent="0" algn="ctr">
              <a:buNone/>
            </a:pPr>
            <a:r>
              <a:rPr lang="es-ES" dirty="0"/>
              <a:t>Como ejemplares contribuciones latinoamericanas los trabajos de Luque (2003); Aceves, López &amp; Martín (2006); </a:t>
            </a:r>
            <a:r>
              <a:rPr lang="es-ES" dirty="0" err="1"/>
              <a:t>Buzai</a:t>
            </a:r>
            <a:r>
              <a:rPr lang="es-ES" dirty="0"/>
              <a:t> &amp; </a:t>
            </a:r>
            <a:r>
              <a:rPr lang="es-ES" dirty="0" err="1"/>
              <a:t>Baxendale</a:t>
            </a:r>
            <a:r>
              <a:rPr lang="es-ES" dirty="0"/>
              <a:t> (2006); Mena, Gajardo &amp; Ormazábal (2006); Bustillos et al. (2007); Fitz &amp; </a:t>
            </a:r>
            <a:r>
              <a:rPr lang="es-ES" dirty="0" err="1"/>
              <a:t>Hasenack</a:t>
            </a:r>
            <a:r>
              <a:rPr lang="es-ES" dirty="0"/>
              <a:t> (2007); Linares et al. (2009).</a:t>
            </a:r>
            <a:endParaRPr lang="es-MX" dirty="0"/>
          </a:p>
        </p:txBody>
      </p:sp>
    </p:spTree>
    <p:extLst>
      <p:ext uri="{BB962C8B-B14F-4D97-AF65-F5344CB8AC3E}">
        <p14:creationId xmlns:p14="http://schemas.microsoft.com/office/powerpoint/2010/main" val="3439031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E5C2C59-74D2-4EB2-B48A-80CD9EC7C044}"/>
              </a:ext>
            </a:extLst>
          </p:cNvPr>
          <p:cNvSpPr>
            <a:spLocks noGrp="1"/>
          </p:cNvSpPr>
          <p:nvPr>
            <p:ph idx="1"/>
          </p:nvPr>
        </p:nvSpPr>
        <p:spPr>
          <a:xfrm>
            <a:off x="318053" y="1768962"/>
            <a:ext cx="10840277" cy="4874843"/>
          </a:xfrm>
        </p:spPr>
        <p:txBody>
          <a:bodyPr>
            <a:normAutofit/>
          </a:bodyPr>
          <a:lstStyle/>
          <a:p>
            <a:pPr marL="0" indent="0">
              <a:buNone/>
            </a:pPr>
            <a:r>
              <a:rPr lang="es-ES" dirty="0"/>
              <a:t>Determinar los lugares más idóneos para la localización de actividades/servicios para el turismo rural y de la naturaleza, específicamente aquellos que presenten una aptitud mayor para la ubicación de actividades/servicios de ocio y recreación destinados a satisfacer necesidades de la población que visita por razones de turismo a la Reserva de la Biosfera (MAB) La Campana-Lago Peñuelas. </a:t>
            </a:r>
          </a:p>
          <a:p>
            <a:pPr marL="0" indent="0">
              <a:buNone/>
            </a:pPr>
            <a:r>
              <a:rPr lang="es-ES" dirty="0"/>
              <a:t>Se utilizarán cinco criterios para conocer los distintos grados de aptitud territorial: </a:t>
            </a:r>
          </a:p>
          <a:p>
            <a:pPr>
              <a:buFont typeface="+mj-lt"/>
              <a:buAutoNum type="arabicPeriod"/>
            </a:pPr>
            <a:r>
              <a:rPr lang="es-ES" dirty="0"/>
              <a:t>Accesibilidad espacial</a:t>
            </a:r>
          </a:p>
          <a:p>
            <a:pPr>
              <a:buFont typeface="+mj-lt"/>
              <a:buAutoNum type="arabicPeriod"/>
            </a:pPr>
            <a:r>
              <a:rPr lang="es-ES" dirty="0"/>
              <a:t>Distancia a localidades pobladas</a:t>
            </a:r>
          </a:p>
          <a:p>
            <a:pPr>
              <a:buFont typeface="+mj-lt"/>
              <a:buAutoNum type="arabicPeriod"/>
            </a:pPr>
            <a:r>
              <a:rPr lang="es-ES" dirty="0"/>
              <a:t>Distancia a Sitios Prioritarios para la conservación</a:t>
            </a:r>
          </a:p>
          <a:p>
            <a:pPr>
              <a:buFont typeface="+mj-lt"/>
              <a:buAutoNum type="arabicPeriod"/>
            </a:pPr>
            <a:r>
              <a:rPr lang="es-ES" dirty="0"/>
              <a:t>Distancia a atractivos turísticos</a:t>
            </a:r>
          </a:p>
          <a:p>
            <a:pPr>
              <a:buFont typeface="+mj-lt"/>
              <a:buAutoNum type="arabicPeriod"/>
            </a:pPr>
            <a:r>
              <a:rPr lang="es-ES" dirty="0"/>
              <a:t>Distancia a cursos de agua.</a:t>
            </a:r>
          </a:p>
        </p:txBody>
      </p:sp>
      <p:sp>
        <p:nvSpPr>
          <p:cNvPr id="4" name="Título 1">
            <a:extLst>
              <a:ext uri="{FF2B5EF4-FFF2-40B4-BE49-F238E27FC236}">
                <a16:creationId xmlns:a16="http://schemas.microsoft.com/office/drawing/2014/main" id="{59BE4289-BB3A-4A5B-A62C-9765A0A302EE}"/>
              </a:ext>
            </a:extLst>
          </p:cNvPr>
          <p:cNvSpPr>
            <a:spLocks noGrp="1"/>
          </p:cNvSpPr>
          <p:nvPr>
            <p:ph type="title"/>
          </p:nvPr>
        </p:nvSpPr>
        <p:spPr>
          <a:xfrm rot="20278004">
            <a:off x="35496" y="414659"/>
            <a:ext cx="2635709" cy="702365"/>
          </a:xfrm>
        </p:spPr>
        <p:style>
          <a:lnRef idx="1">
            <a:schemeClr val="accent1"/>
          </a:lnRef>
          <a:fillRef idx="2">
            <a:schemeClr val="accent1"/>
          </a:fillRef>
          <a:effectRef idx="1">
            <a:schemeClr val="accent1"/>
          </a:effectRef>
          <a:fontRef idx="minor">
            <a:schemeClr val="dk1"/>
          </a:fontRef>
        </p:style>
        <p:txBody>
          <a:bodyPr/>
          <a:lstStyle/>
          <a:p>
            <a:pPr algn="ctr"/>
            <a:r>
              <a:rPr lang="es-MX" dirty="0">
                <a:solidFill>
                  <a:srgbClr val="FF0000"/>
                </a:solidFill>
              </a:rPr>
              <a:t>OBJETIVO</a:t>
            </a:r>
          </a:p>
        </p:txBody>
      </p:sp>
      <p:sp>
        <p:nvSpPr>
          <p:cNvPr id="6" name="CuadroTexto 5">
            <a:extLst>
              <a:ext uri="{FF2B5EF4-FFF2-40B4-BE49-F238E27FC236}">
                <a16:creationId xmlns:a16="http://schemas.microsoft.com/office/drawing/2014/main" id="{C2989C40-D935-4B4F-B85C-A2AF6953F66C}"/>
              </a:ext>
            </a:extLst>
          </p:cNvPr>
          <p:cNvSpPr txBox="1"/>
          <p:nvPr/>
        </p:nvSpPr>
        <p:spPr>
          <a:xfrm>
            <a:off x="4532282" y="304177"/>
            <a:ext cx="6102626"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S" dirty="0"/>
              <a:t>El grupo decidor estará compuesto por profesionales del Servicio Nacional de Turismo (SERNATUR) y empresarios turísticos. </a:t>
            </a:r>
            <a:endParaRPr lang="es-MX" dirty="0"/>
          </a:p>
        </p:txBody>
      </p:sp>
    </p:spTree>
    <p:extLst>
      <p:ext uri="{BB962C8B-B14F-4D97-AF65-F5344CB8AC3E}">
        <p14:creationId xmlns:p14="http://schemas.microsoft.com/office/powerpoint/2010/main" val="3308264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65A380-1946-4A1C-897E-9445F069A85A}"/>
              </a:ext>
            </a:extLst>
          </p:cNvPr>
          <p:cNvSpPr>
            <a:spLocks noGrp="1"/>
          </p:cNvSpPr>
          <p:nvPr>
            <p:ph type="title"/>
          </p:nvPr>
        </p:nvSpPr>
        <p:spPr/>
        <p:txBody>
          <a:bodyPr/>
          <a:lstStyle/>
          <a:p>
            <a:r>
              <a:rPr lang="es-MX" dirty="0">
                <a:solidFill>
                  <a:srgbClr val="FF0000"/>
                </a:solidFill>
              </a:rPr>
              <a:t>Área de estudio</a:t>
            </a:r>
          </a:p>
        </p:txBody>
      </p:sp>
      <p:sp>
        <p:nvSpPr>
          <p:cNvPr id="3" name="Marcador de contenido 2">
            <a:extLst>
              <a:ext uri="{FF2B5EF4-FFF2-40B4-BE49-F238E27FC236}">
                <a16:creationId xmlns:a16="http://schemas.microsoft.com/office/drawing/2014/main" id="{6BE459A9-0AD6-431C-B697-B85229769E7D}"/>
              </a:ext>
            </a:extLst>
          </p:cNvPr>
          <p:cNvSpPr>
            <a:spLocks noGrp="1"/>
          </p:cNvSpPr>
          <p:nvPr>
            <p:ph idx="1"/>
          </p:nvPr>
        </p:nvSpPr>
        <p:spPr>
          <a:xfrm>
            <a:off x="459720" y="1801212"/>
            <a:ext cx="4769309" cy="3511341"/>
          </a:xfrm>
        </p:spPr>
        <p:txBody>
          <a:bodyPr>
            <a:normAutofit lnSpcReduction="10000"/>
          </a:bodyPr>
          <a:lstStyle/>
          <a:p>
            <a:pPr marL="0" indent="0">
              <a:buNone/>
            </a:pPr>
            <a:r>
              <a:rPr lang="es-ES" dirty="0"/>
              <a:t>se investigó y trabajó la Reserva de la Biosfera La Campana-Lago Peñuelas, que fue definida bajo los lineamientos de la estrategia de Sevilla y su marco regulatorio (UNESCO, 1996), dispositivo que pretenden conciliar desarrollo económico con conservación de la biodiversidad y, más ampliamente, de los patrimonios naturales y culturales. </a:t>
            </a:r>
          </a:p>
          <a:p>
            <a:pPr marL="0" indent="0">
              <a:buNone/>
            </a:pPr>
            <a:r>
              <a:rPr lang="es-ES" dirty="0"/>
              <a:t>Se realizó un diagnóstico de las dinámicas, usos y prácticas sociales que tienen las áreas naturales protegidas como sustento del desarrollo.</a:t>
            </a:r>
          </a:p>
          <a:p>
            <a:endParaRPr lang="es-ES" dirty="0"/>
          </a:p>
        </p:txBody>
      </p:sp>
      <p:pic>
        <p:nvPicPr>
          <p:cNvPr id="4" name="Imagen 3">
            <a:extLst>
              <a:ext uri="{FF2B5EF4-FFF2-40B4-BE49-F238E27FC236}">
                <a16:creationId xmlns:a16="http://schemas.microsoft.com/office/drawing/2014/main" id="{41A064C6-0DE4-4F83-858D-5FB2AACC3E3E}"/>
              </a:ext>
            </a:extLst>
          </p:cNvPr>
          <p:cNvPicPr>
            <a:picLocks noChangeAspect="1"/>
          </p:cNvPicPr>
          <p:nvPr/>
        </p:nvPicPr>
        <p:blipFill rotWithShape="1">
          <a:blip r:embed="rId2"/>
          <a:srcRect l="28261" t="13895" r="29674" b="5303"/>
          <a:stretch/>
        </p:blipFill>
        <p:spPr>
          <a:xfrm>
            <a:off x="5618921" y="255766"/>
            <a:ext cx="6113359" cy="6602234"/>
          </a:xfrm>
          <a:prstGeom prst="rect">
            <a:avLst/>
          </a:prstGeom>
        </p:spPr>
      </p:pic>
    </p:spTree>
    <p:extLst>
      <p:ext uri="{BB962C8B-B14F-4D97-AF65-F5344CB8AC3E}">
        <p14:creationId xmlns:p14="http://schemas.microsoft.com/office/powerpoint/2010/main" val="4268866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B4223C8-F887-4003-AB62-9B296AA270F8}"/>
              </a:ext>
            </a:extLst>
          </p:cNvPr>
          <p:cNvSpPr>
            <a:spLocks noGrp="1"/>
          </p:cNvSpPr>
          <p:nvPr>
            <p:ph idx="1"/>
          </p:nvPr>
        </p:nvSpPr>
        <p:spPr>
          <a:xfrm>
            <a:off x="490330" y="738808"/>
            <a:ext cx="3909391" cy="5380383"/>
          </a:xfrm>
          <a:solidFill>
            <a:schemeClr val="accent2"/>
          </a:solidFill>
          <a:ln>
            <a:noFill/>
          </a:ln>
        </p:spPr>
        <p:style>
          <a:lnRef idx="0">
            <a:scrgbClr r="0" g="0" b="0"/>
          </a:lnRef>
          <a:fillRef idx="0">
            <a:scrgbClr r="0" g="0" b="0"/>
          </a:fillRef>
          <a:effectRef idx="0">
            <a:scrgbClr r="0" g="0" b="0"/>
          </a:effectRef>
          <a:fontRef idx="minor">
            <a:schemeClr val="lt1"/>
          </a:fontRef>
        </p:style>
        <p:txBody>
          <a:bodyPr>
            <a:normAutofit/>
          </a:bodyPr>
          <a:lstStyle/>
          <a:p>
            <a:pPr marL="0" indent="0">
              <a:buNone/>
            </a:pPr>
            <a:r>
              <a:rPr lang="es-ES" dirty="0"/>
              <a:t>Tres son las principales funciones de las reservas de la biosfera:</a:t>
            </a:r>
          </a:p>
          <a:p>
            <a:pPr>
              <a:buFont typeface="+mj-lt"/>
              <a:buAutoNum type="arabicPeriod"/>
            </a:pPr>
            <a:r>
              <a:rPr lang="es-ES" dirty="0"/>
              <a:t>Función de conservación, que asume la protección de recursos genéticos, especies, ecosistemas y paisajes.</a:t>
            </a:r>
          </a:p>
          <a:p>
            <a:pPr>
              <a:buFont typeface="+mj-lt"/>
              <a:buAutoNum type="arabicPeriod"/>
            </a:pPr>
            <a:r>
              <a:rPr lang="es-ES" dirty="0"/>
              <a:t>Función de apoyo logístico, que respalda actividades de investigación, educación, capacitación y observación permanente y,</a:t>
            </a:r>
          </a:p>
          <a:p>
            <a:pPr>
              <a:buFont typeface="+mj-lt"/>
              <a:buAutoNum type="arabicPeriod"/>
            </a:pPr>
            <a:r>
              <a:rPr lang="es-ES" dirty="0"/>
              <a:t>Función de desarrollo, que promueve desarrollo económico y humano sostenible.</a:t>
            </a:r>
          </a:p>
        </p:txBody>
      </p:sp>
      <p:sp>
        <p:nvSpPr>
          <p:cNvPr id="4" name="Marcador de contenido 2">
            <a:extLst>
              <a:ext uri="{FF2B5EF4-FFF2-40B4-BE49-F238E27FC236}">
                <a16:creationId xmlns:a16="http://schemas.microsoft.com/office/drawing/2014/main" id="{B884A792-E7F1-4C64-8D8F-7BA78F9882CB}"/>
              </a:ext>
            </a:extLst>
          </p:cNvPr>
          <p:cNvSpPr txBox="1">
            <a:spLocks/>
          </p:cNvSpPr>
          <p:nvPr/>
        </p:nvSpPr>
        <p:spPr>
          <a:xfrm>
            <a:off x="4982816" y="738808"/>
            <a:ext cx="6533323" cy="4611756"/>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ES" dirty="0">
                <a:solidFill>
                  <a:schemeClr val="tx1"/>
                </a:solidFill>
              </a:rPr>
              <a:t>se organizan territorialmente en tres zonas (ver Figura 1).</a:t>
            </a:r>
            <a:endParaRPr lang="es-MX" dirty="0">
              <a:solidFill>
                <a:schemeClr val="tx1"/>
              </a:solidFill>
            </a:endParaRPr>
          </a:p>
          <a:p>
            <a:pPr marL="0" indent="0">
              <a:buNone/>
            </a:pPr>
            <a:endParaRPr lang="es-ES" dirty="0">
              <a:solidFill>
                <a:schemeClr val="tx1"/>
              </a:solidFill>
            </a:endParaRPr>
          </a:p>
          <a:p>
            <a:pPr>
              <a:buFont typeface="+mj-lt"/>
              <a:buAutoNum type="arabicPeriod"/>
            </a:pPr>
            <a:r>
              <a:rPr lang="es-ES" dirty="0">
                <a:solidFill>
                  <a:schemeClr val="tx1"/>
                </a:solidFill>
              </a:rPr>
              <a:t>Zona núcleo: Permite conservar la diversidad biológica, vigilar los ecosistemas menos alterados, realizar investigaciones, y otras actividades de bajo impacto.</a:t>
            </a:r>
          </a:p>
          <a:p>
            <a:pPr>
              <a:buFont typeface="+mj-lt"/>
              <a:buAutoNum type="arabicPeriod"/>
            </a:pPr>
            <a:r>
              <a:rPr lang="es-ES" dirty="0">
                <a:solidFill>
                  <a:schemeClr val="tx1"/>
                </a:solidFill>
              </a:rPr>
              <a:t> Zona de amortiguación: Se utiliza para actividades cooperativas compatibles con prácticas ecológicas racionales, tales como: educación ambiental, recreación, turismo ecológico, investigación aplicada y básica.</a:t>
            </a:r>
          </a:p>
          <a:p>
            <a:pPr>
              <a:buFont typeface="+mj-lt"/>
              <a:buAutoNum type="arabicPeriod"/>
            </a:pPr>
            <a:r>
              <a:rPr lang="es-ES" dirty="0">
                <a:solidFill>
                  <a:schemeClr val="tx1"/>
                </a:solidFill>
              </a:rPr>
              <a:t>Zona transición: Puede comprender variadas actividades agrícolas, de asentamientos humanos y otros usos, donde, comunidades locales, organismos de gestión, científico, organizaciones no gubernamentales, sector económico, otros interesados, trabajan conjuntamente en la administración y desarrollo sostenible de los recursos de la zona</a:t>
            </a:r>
          </a:p>
          <a:p>
            <a:pPr marL="0" indent="0">
              <a:buFont typeface="Wingdings 3" charset="2"/>
              <a:buNone/>
            </a:pPr>
            <a:r>
              <a:rPr lang="es-ES" dirty="0">
                <a:solidFill>
                  <a:schemeClr val="tx1"/>
                </a:solidFill>
              </a:rPr>
              <a:t>. </a:t>
            </a:r>
            <a:endParaRPr lang="es-MX" dirty="0">
              <a:solidFill>
                <a:schemeClr val="tx1"/>
              </a:solidFill>
            </a:endParaRPr>
          </a:p>
        </p:txBody>
      </p:sp>
    </p:spTree>
    <p:extLst>
      <p:ext uri="{BB962C8B-B14F-4D97-AF65-F5344CB8AC3E}">
        <p14:creationId xmlns:p14="http://schemas.microsoft.com/office/powerpoint/2010/main" val="1382025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9CB716-BF41-49D9-A81E-50BEB79D3F54}"/>
              </a:ext>
            </a:extLst>
          </p:cNvPr>
          <p:cNvSpPr>
            <a:spLocks noGrp="1"/>
          </p:cNvSpPr>
          <p:nvPr>
            <p:ph type="title"/>
          </p:nvPr>
        </p:nvSpPr>
        <p:spPr>
          <a:xfrm>
            <a:off x="306272" y="313056"/>
            <a:ext cx="11276128" cy="1475988"/>
          </a:xfrm>
        </p:spPr>
        <p:style>
          <a:lnRef idx="1">
            <a:schemeClr val="accent2"/>
          </a:lnRef>
          <a:fillRef idx="2">
            <a:schemeClr val="accent2"/>
          </a:fillRef>
          <a:effectRef idx="1">
            <a:schemeClr val="accent2"/>
          </a:effectRef>
          <a:fontRef idx="minor">
            <a:schemeClr val="dk1"/>
          </a:fontRef>
        </p:style>
        <p:txBody>
          <a:bodyPr/>
          <a:lstStyle/>
          <a:p>
            <a:pPr algn="ctr"/>
            <a:r>
              <a:rPr lang="es-ES" dirty="0">
                <a:solidFill>
                  <a:srgbClr val="FF0000"/>
                </a:solidFill>
              </a:rPr>
              <a:t>Breve descripción de los criterios que integran el modelo de análisis territorial</a:t>
            </a:r>
            <a:endParaRPr lang="es-MX" dirty="0">
              <a:solidFill>
                <a:srgbClr val="FF0000"/>
              </a:solidFill>
            </a:endParaRPr>
          </a:p>
        </p:txBody>
      </p:sp>
      <p:sp>
        <p:nvSpPr>
          <p:cNvPr id="5" name="CuadroTexto 4">
            <a:extLst>
              <a:ext uri="{FF2B5EF4-FFF2-40B4-BE49-F238E27FC236}">
                <a16:creationId xmlns:a16="http://schemas.microsoft.com/office/drawing/2014/main" id="{1DDD4852-1B6F-445D-AF86-4B662BA14D70}"/>
              </a:ext>
            </a:extLst>
          </p:cNvPr>
          <p:cNvSpPr txBox="1"/>
          <p:nvPr/>
        </p:nvSpPr>
        <p:spPr>
          <a:xfrm>
            <a:off x="306271" y="2060710"/>
            <a:ext cx="3868163" cy="3693319"/>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r>
              <a:rPr lang="es-ES" dirty="0"/>
              <a:t>Paradigma decisional multicriterio en el campo de la evaluación prospectiva de la oferta turística Tiene cinco conceptos que adquieren un rol protagónico en toda EMC son: </a:t>
            </a:r>
          </a:p>
          <a:p>
            <a:endParaRPr lang="es-ES" dirty="0"/>
          </a:p>
          <a:p>
            <a:pPr>
              <a:buFont typeface="+mj-lt"/>
              <a:buAutoNum type="arabicPeriod"/>
            </a:pPr>
            <a:r>
              <a:rPr lang="es-ES" dirty="0"/>
              <a:t>Aptitud</a:t>
            </a:r>
          </a:p>
          <a:p>
            <a:pPr>
              <a:buFont typeface="+mj-lt"/>
              <a:buAutoNum type="arabicPeriod"/>
            </a:pPr>
            <a:r>
              <a:rPr lang="es-ES" dirty="0"/>
              <a:t> impacto</a:t>
            </a:r>
          </a:p>
          <a:p>
            <a:pPr>
              <a:buFont typeface="+mj-lt"/>
              <a:buAutoNum type="arabicPeriod"/>
            </a:pPr>
            <a:r>
              <a:rPr lang="es-ES" dirty="0"/>
              <a:t> restricción</a:t>
            </a:r>
          </a:p>
          <a:p>
            <a:pPr>
              <a:buFont typeface="+mj-lt"/>
              <a:buAutoNum type="arabicPeriod"/>
            </a:pPr>
            <a:r>
              <a:rPr lang="es-ES" dirty="0"/>
              <a:t> alternativa</a:t>
            </a:r>
          </a:p>
          <a:p>
            <a:pPr>
              <a:buFont typeface="+mj-lt"/>
              <a:buAutoNum type="arabicPeriod"/>
            </a:pPr>
            <a:r>
              <a:rPr lang="es-ES" dirty="0"/>
              <a:t>decisión. </a:t>
            </a:r>
            <a:endParaRPr lang="es-MX" dirty="0"/>
          </a:p>
          <a:p>
            <a:endParaRPr lang="es-MX" dirty="0"/>
          </a:p>
        </p:txBody>
      </p:sp>
      <p:sp>
        <p:nvSpPr>
          <p:cNvPr id="6" name="Marcador de contenido 2">
            <a:extLst>
              <a:ext uri="{FF2B5EF4-FFF2-40B4-BE49-F238E27FC236}">
                <a16:creationId xmlns:a16="http://schemas.microsoft.com/office/drawing/2014/main" id="{AA5EB9BD-A35A-4CE8-BBB7-AB26A975E248}"/>
              </a:ext>
            </a:extLst>
          </p:cNvPr>
          <p:cNvSpPr>
            <a:spLocks noGrp="1"/>
          </p:cNvSpPr>
          <p:nvPr>
            <p:ph idx="1"/>
          </p:nvPr>
        </p:nvSpPr>
        <p:spPr>
          <a:xfrm>
            <a:off x="4439478" y="2060710"/>
            <a:ext cx="5844209" cy="3693319"/>
          </a:xfr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ormAutofit lnSpcReduction="10000"/>
          </a:bodyPr>
          <a:lstStyle/>
          <a:p>
            <a:pPr marL="0" indent="0">
              <a:buNone/>
            </a:pPr>
            <a:r>
              <a:rPr lang="es-ES" dirty="0"/>
              <a:t> En este caso en particular, los criterios que intervienen en la identificación de espacios con aptitud territorial para el Turismo de Naturaleza y Rural, entendidos como distancia al punto ideal, son los siguientes:</a:t>
            </a:r>
          </a:p>
          <a:p>
            <a:pPr marL="0" indent="0">
              <a:buNone/>
            </a:pPr>
            <a:r>
              <a:rPr lang="es-ES" dirty="0"/>
              <a:t> (1) Accesibilidad espacial </a:t>
            </a:r>
          </a:p>
          <a:p>
            <a:pPr marL="0" indent="0">
              <a:buNone/>
            </a:pPr>
            <a:r>
              <a:rPr lang="es-ES" dirty="0"/>
              <a:t> (2) Distancia a localidades pobladas: </a:t>
            </a:r>
          </a:p>
          <a:p>
            <a:pPr marL="0" indent="0">
              <a:buNone/>
            </a:pPr>
            <a:r>
              <a:rPr lang="es-ES" dirty="0"/>
              <a:t> (3) Distancia a Sititos Prioritarios para la conservación: </a:t>
            </a:r>
          </a:p>
          <a:p>
            <a:pPr marL="0" indent="0">
              <a:buNone/>
            </a:pPr>
            <a:r>
              <a:rPr lang="es-ES" dirty="0"/>
              <a:t> (4) Distancia a atractivos turísticos: </a:t>
            </a:r>
          </a:p>
          <a:p>
            <a:pPr marL="0" indent="0">
              <a:buNone/>
            </a:pPr>
            <a:r>
              <a:rPr lang="es-ES" dirty="0"/>
              <a:t> (5) Distancia a curso de agua</a:t>
            </a:r>
            <a:endParaRPr lang="es-MX" dirty="0"/>
          </a:p>
        </p:txBody>
      </p:sp>
      <p:sp>
        <p:nvSpPr>
          <p:cNvPr id="8" name="CuadroTexto 7">
            <a:extLst>
              <a:ext uri="{FF2B5EF4-FFF2-40B4-BE49-F238E27FC236}">
                <a16:creationId xmlns:a16="http://schemas.microsoft.com/office/drawing/2014/main" id="{209EA494-C064-422A-A15B-BD7FC0BA381C}"/>
              </a:ext>
            </a:extLst>
          </p:cNvPr>
          <p:cNvSpPr txBox="1"/>
          <p:nvPr/>
        </p:nvSpPr>
        <p:spPr>
          <a:xfrm>
            <a:off x="2494722" y="6025695"/>
            <a:ext cx="6102626"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indent="0">
              <a:buNone/>
            </a:pPr>
            <a:r>
              <a:rPr lang="es-ES" dirty="0"/>
              <a:t>La identificación de espacios con aptitud territorial para el Turismo de Naturaleza y Rural se organiza en tres fases</a:t>
            </a:r>
          </a:p>
        </p:txBody>
      </p:sp>
    </p:spTree>
    <p:extLst>
      <p:ext uri="{BB962C8B-B14F-4D97-AF65-F5344CB8AC3E}">
        <p14:creationId xmlns:p14="http://schemas.microsoft.com/office/powerpoint/2010/main" val="1323609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A1E12C9-5B43-4615-983E-E07C6F1BF911}"/>
              </a:ext>
            </a:extLst>
          </p:cNvPr>
          <p:cNvSpPr>
            <a:spLocks noGrp="1"/>
          </p:cNvSpPr>
          <p:nvPr>
            <p:ph idx="1"/>
          </p:nvPr>
        </p:nvSpPr>
        <p:spPr>
          <a:xfrm>
            <a:off x="851788" y="842887"/>
            <a:ext cx="2955938" cy="4889172"/>
          </a:xfrm>
        </p:spPr>
        <p:txBody>
          <a:bodyPr/>
          <a:lstStyle/>
          <a:p>
            <a:pPr marL="0" indent="0" algn="just">
              <a:buNone/>
            </a:pPr>
            <a:r>
              <a:rPr lang="es-ES" dirty="0"/>
              <a:t>En la primera fase el interés radica en conocer cómo cada uno de los criterios se reparte entre las diferentes porciones territoriales de área de estudio. Dependiendo del “sentido” del criterio, distancias cercanas o lejanas posibilitan la aptitud territorial para el Turismo de Naturaleza y Rural (distancia al punto ideal). Es por ello que se deberán transformar cada uno de los 5 criterios.</a:t>
            </a:r>
          </a:p>
          <a:p>
            <a:pPr marL="0" indent="0" algn="just">
              <a:buNone/>
            </a:pPr>
            <a:endParaRPr lang="es-MX" dirty="0"/>
          </a:p>
        </p:txBody>
      </p:sp>
      <p:pic>
        <p:nvPicPr>
          <p:cNvPr id="4" name="Imagen 3">
            <a:extLst>
              <a:ext uri="{FF2B5EF4-FFF2-40B4-BE49-F238E27FC236}">
                <a16:creationId xmlns:a16="http://schemas.microsoft.com/office/drawing/2014/main" id="{F54C0B56-6894-4A77-90E1-117549FFF077}"/>
              </a:ext>
            </a:extLst>
          </p:cNvPr>
          <p:cNvPicPr>
            <a:picLocks noChangeAspect="1"/>
          </p:cNvPicPr>
          <p:nvPr/>
        </p:nvPicPr>
        <p:blipFill rotWithShape="1">
          <a:blip r:embed="rId2"/>
          <a:srcRect l="35000" t="21376" r="34747" b="38330"/>
          <a:stretch/>
        </p:blipFill>
        <p:spPr>
          <a:xfrm>
            <a:off x="4396782" y="544273"/>
            <a:ext cx="7326645" cy="5486400"/>
          </a:xfrm>
          <a:prstGeom prst="rect">
            <a:avLst/>
          </a:prstGeom>
        </p:spPr>
      </p:pic>
    </p:spTree>
    <p:extLst>
      <p:ext uri="{BB962C8B-B14F-4D97-AF65-F5344CB8AC3E}">
        <p14:creationId xmlns:p14="http://schemas.microsoft.com/office/powerpoint/2010/main" val="2762767150"/>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891</TotalTime>
  <Words>1893</Words>
  <Application>Microsoft Office PowerPoint</Application>
  <PresentationFormat>Panorámica</PresentationFormat>
  <Paragraphs>81</Paragraphs>
  <Slides>16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Trebuchet MS</vt:lpstr>
      <vt:lpstr>Wingdings 3</vt:lpstr>
      <vt:lpstr>Faceta</vt:lpstr>
      <vt:lpstr>Presentación de PowerPoint</vt:lpstr>
      <vt:lpstr>Resumen</vt:lpstr>
      <vt:lpstr>INTRODUCCIÓN</vt:lpstr>
      <vt:lpstr>Presentación de PowerPoint</vt:lpstr>
      <vt:lpstr>OBJETIVO</vt:lpstr>
      <vt:lpstr>Área de estudio</vt:lpstr>
      <vt:lpstr>Presentación de PowerPoint</vt:lpstr>
      <vt:lpstr>Breve descripción de los criterios que integran el modelo de análisis territorial</vt:lpstr>
      <vt:lpstr>Presentación de PowerPoint</vt:lpstr>
      <vt:lpstr>Presentación de PowerPoint</vt:lpstr>
      <vt:lpstr>Presentación de PowerPoint</vt:lpstr>
      <vt:lpstr>RESULTADOS</vt:lpstr>
      <vt:lpstr>Presentación de PowerPoint</vt:lpstr>
      <vt:lpstr>Presentación de PowerPoint</vt:lpstr>
      <vt:lpstr>Escenarios prospectivos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EVALUACIÓN DE LA APTITUD TERRITORIAL PARA EL TURISMO DE NATURALEZA Y RURAL Reserva de la Biosfera La Campana – Lago Peñuelas, Chile</dc:title>
  <dc:creator>roxana martinez</dc:creator>
  <cp:lastModifiedBy>roxana martinez</cp:lastModifiedBy>
  <cp:revision>20</cp:revision>
  <dcterms:created xsi:type="dcterms:W3CDTF">2021-01-26T02:56:59Z</dcterms:created>
  <dcterms:modified xsi:type="dcterms:W3CDTF">2021-01-26T17:48:52Z</dcterms:modified>
</cp:coreProperties>
</file>