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9" r:id="rId10"/>
    <p:sldId id="27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191" autoAdjust="0"/>
    <p:restoredTop sz="94660"/>
  </p:normalViewPr>
  <p:slideViewPr>
    <p:cSldViewPr snapToGrid="0">
      <p:cViewPr varScale="1">
        <p:scale>
          <a:sx n="67" d="100"/>
          <a:sy n="67" d="100"/>
        </p:scale>
        <p:origin x="7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15F3BD78-6865-4BB6-8276-0A017DAB56EC}" type="datetimeFigureOut">
              <a:rPr lang="es-MX" smtClean="0"/>
              <a:t>06/10/2020</a:t>
            </a:fld>
            <a:endParaRPr lang="es-MX"/>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s-MX"/>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1E3A75D8-59F4-4E13-8331-AAE02CD1D933}" type="slidenum">
              <a:rPr lang="es-MX" smtClean="0"/>
              <a:t>‹Nº›</a:t>
            </a:fld>
            <a:endParaRPr lang="es-MX"/>
          </a:p>
        </p:txBody>
      </p:sp>
    </p:spTree>
    <p:extLst>
      <p:ext uri="{BB962C8B-B14F-4D97-AF65-F5344CB8AC3E}">
        <p14:creationId xmlns:p14="http://schemas.microsoft.com/office/powerpoint/2010/main" val="429304572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5F3BD78-6865-4BB6-8276-0A017DAB56EC}" type="datetimeFigureOut">
              <a:rPr lang="es-MX" smtClean="0"/>
              <a:t>06/10/2020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E3A75D8-59F4-4E13-8331-AAE02CD1D933}" type="slidenum">
              <a:rPr lang="es-MX" smtClean="0"/>
              <a:t>‹Nº›</a:t>
            </a:fld>
            <a:endParaRPr lang="es-MX"/>
          </a:p>
        </p:txBody>
      </p:sp>
    </p:spTree>
    <p:extLst>
      <p:ext uri="{BB962C8B-B14F-4D97-AF65-F5344CB8AC3E}">
        <p14:creationId xmlns:p14="http://schemas.microsoft.com/office/powerpoint/2010/main" val="2154052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5F3BD78-6865-4BB6-8276-0A017DAB56EC}" type="datetimeFigureOut">
              <a:rPr lang="es-MX" smtClean="0"/>
              <a:t>06/10/2020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E3A75D8-59F4-4E13-8331-AAE02CD1D933}" type="slidenum">
              <a:rPr lang="es-MX" smtClean="0"/>
              <a:t>‹Nº›</a:t>
            </a:fld>
            <a:endParaRPr lang="es-MX"/>
          </a:p>
        </p:txBody>
      </p:sp>
    </p:spTree>
    <p:extLst>
      <p:ext uri="{BB962C8B-B14F-4D97-AF65-F5344CB8AC3E}">
        <p14:creationId xmlns:p14="http://schemas.microsoft.com/office/powerpoint/2010/main" val="1212860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5F3BD78-6865-4BB6-8276-0A017DAB56EC}" type="datetimeFigureOut">
              <a:rPr lang="es-MX" smtClean="0"/>
              <a:t>06/10/2020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E3A75D8-59F4-4E13-8331-AAE02CD1D933}" type="slidenum">
              <a:rPr lang="es-MX" smtClean="0"/>
              <a:t>‹Nº›</a:t>
            </a:fld>
            <a:endParaRPr lang="es-MX"/>
          </a:p>
        </p:txBody>
      </p:sp>
    </p:spTree>
    <p:extLst>
      <p:ext uri="{BB962C8B-B14F-4D97-AF65-F5344CB8AC3E}">
        <p14:creationId xmlns:p14="http://schemas.microsoft.com/office/powerpoint/2010/main" val="611062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15F3BD78-6865-4BB6-8276-0A017DAB56EC}" type="datetimeFigureOut">
              <a:rPr lang="es-MX" smtClean="0"/>
              <a:t>06/10/2020</a:t>
            </a:fld>
            <a:endParaRPr lang="es-MX"/>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s-MX"/>
          </a:p>
        </p:txBody>
      </p:sp>
      <p:sp>
        <p:nvSpPr>
          <p:cNvPr id="6" name="Slide Number Placeholder 5"/>
          <p:cNvSpPr>
            <a:spLocks noGrp="1"/>
          </p:cNvSpPr>
          <p:nvPr>
            <p:ph type="sldNum" sz="quarter" idx="12"/>
          </p:nvPr>
        </p:nvSpPr>
        <p:spPr>
          <a:xfrm>
            <a:off x="8604504" y="5212080"/>
            <a:ext cx="2112264" cy="228600"/>
          </a:xfrm>
        </p:spPr>
        <p:txBody>
          <a:bodyPr/>
          <a:lstStyle/>
          <a:p>
            <a:fld id="{1E3A75D8-59F4-4E13-8331-AAE02CD1D933}" type="slidenum">
              <a:rPr lang="es-MX" smtClean="0"/>
              <a:t>‹Nº›</a:t>
            </a:fld>
            <a:endParaRPr lang="es-MX"/>
          </a:p>
        </p:txBody>
      </p:sp>
    </p:spTree>
    <p:extLst>
      <p:ext uri="{BB962C8B-B14F-4D97-AF65-F5344CB8AC3E}">
        <p14:creationId xmlns:p14="http://schemas.microsoft.com/office/powerpoint/2010/main" val="101193054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15F3BD78-6865-4BB6-8276-0A017DAB56EC}" type="datetimeFigureOut">
              <a:rPr lang="es-MX" smtClean="0"/>
              <a:t>06/10/2020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1E3A75D8-59F4-4E13-8331-AAE02CD1D933}" type="slidenum">
              <a:rPr lang="es-MX" smtClean="0"/>
              <a:t>‹Nº›</a:t>
            </a:fld>
            <a:endParaRPr lang="es-MX"/>
          </a:p>
        </p:txBody>
      </p:sp>
    </p:spTree>
    <p:extLst>
      <p:ext uri="{BB962C8B-B14F-4D97-AF65-F5344CB8AC3E}">
        <p14:creationId xmlns:p14="http://schemas.microsoft.com/office/powerpoint/2010/main" val="2673208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15F3BD78-6865-4BB6-8276-0A017DAB56EC}" type="datetimeFigureOut">
              <a:rPr lang="es-MX" smtClean="0"/>
              <a:t>06/10/2020</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1E3A75D8-59F4-4E13-8331-AAE02CD1D933}" type="slidenum">
              <a:rPr lang="es-MX" smtClean="0"/>
              <a:t>‹Nº›</a:t>
            </a:fld>
            <a:endParaRPr lang="es-MX"/>
          </a:p>
        </p:txBody>
      </p:sp>
    </p:spTree>
    <p:extLst>
      <p:ext uri="{BB962C8B-B14F-4D97-AF65-F5344CB8AC3E}">
        <p14:creationId xmlns:p14="http://schemas.microsoft.com/office/powerpoint/2010/main" val="10225393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15F3BD78-6865-4BB6-8276-0A017DAB56EC}" type="datetimeFigureOut">
              <a:rPr lang="es-MX" smtClean="0"/>
              <a:t>06/10/2020</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1E3A75D8-59F4-4E13-8331-AAE02CD1D933}" type="slidenum">
              <a:rPr lang="es-MX" smtClean="0"/>
              <a:t>‹Nº›</a:t>
            </a:fld>
            <a:endParaRPr lang="es-MX"/>
          </a:p>
        </p:txBody>
      </p:sp>
    </p:spTree>
    <p:extLst>
      <p:ext uri="{BB962C8B-B14F-4D97-AF65-F5344CB8AC3E}">
        <p14:creationId xmlns:p14="http://schemas.microsoft.com/office/powerpoint/2010/main" val="1677935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F3BD78-6865-4BB6-8276-0A017DAB56EC}" type="datetimeFigureOut">
              <a:rPr lang="es-MX" smtClean="0"/>
              <a:t>06/10/2020</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1E3A75D8-59F4-4E13-8331-AAE02CD1D933}" type="slidenum">
              <a:rPr lang="es-MX" smtClean="0"/>
              <a:t>‹Nº›</a:t>
            </a:fld>
            <a:endParaRPr lang="es-MX"/>
          </a:p>
        </p:txBody>
      </p:sp>
    </p:spTree>
    <p:extLst>
      <p:ext uri="{BB962C8B-B14F-4D97-AF65-F5344CB8AC3E}">
        <p14:creationId xmlns:p14="http://schemas.microsoft.com/office/powerpoint/2010/main" val="3334856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p>
            <a:fld id="{15F3BD78-6865-4BB6-8276-0A017DAB56EC}" type="datetimeFigureOut">
              <a:rPr lang="es-MX" smtClean="0"/>
              <a:t>06/10/2020</a:t>
            </a:fld>
            <a:endParaRPr lang="es-MX"/>
          </a:p>
        </p:txBody>
      </p:sp>
      <p:sp>
        <p:nvSpPr>
          <p:cNvPr id="9" name="Footer Placeholder 8"/>
          <p:cNvSpPr>
            <a:spLocks noGrp="1"/>
          </p:cNvSpPr>
          <p:nvPr>
            <p:ph type="ftr" sz="quarter" idx="11"/>
          </p:nvPr>
        </p:nvSpPr>
        <p:spPr/>
        <p:txBody>
          <a:bodyPr/>
          <a:lstStyle>
            <a:lvl1pPr algn="r">
              <a:defRPr/>
            </a:lvl1pPr>
          </a:lstStyle>
          <a:p>
            <a:endParaRPr lang="es-MX"/>
          </a:p>
        </p:txBody>
      </p:sp>
      <p:sp>
        <p:nvSpPr>
          <p:cNvPr id="11" name="Slide Number Placeholder 10"/>
          <p:cNvSpPr>
            <a:spLocks noGrp="1"/>
          </p:cNvSpPr>
          <p:nvPr>
            <p:ph type="sldNum" sz="quarter" idx="12"/>
          </p:nvPr>
        </p:nvSpPr>
        <p:spPr>
          <a:xfrm>
            <a:off x="10396728" y="6227064"/>
            <a:ext cx="1463040" cy="256032"/>
          </a:xfrm>
        </p:spPr>
        <p:txBody>
          <a:bodyPr/>
          <a:lstStyle/>
          <a:p>
            <a:fld id="{1E3A75D8-59F4-4E13-8331-AAE02CD1D933}" type="slidenum">
              <a:rPr lang="es-MX" smtClean="0"/>
              <a:t>‹Nº›</a:t>
            </a:fld>
            <a:endParaRPr lang="es-MX"/>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2647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15F3BD78-6865-4BB6-8276-0A017DAB56EC}" type="datetimeFigureOut">
              <a:rPr lang="es-MX" smtClean="0"/>
              <a:t>06/10/2020</a:t>
            </a:fld>
            <a:endParaRPr lang="es-MX"/>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s-MX"/>
          </a:p>
        </p:txBody>
      </p:sp>
      <p:sp>
        <p:nvSpPr>
          <p:cNvPr id="7" name="Slide Number Placeholder 6"/>
          <p:cNvSpPr>
            <a:spLocks noGrp="1"/>
          </p:cNvSpPr>
          <p:nvPr>
            <p:ph type="sldNum" sz="quarter" idx="12"/>
          </p:nvPr>
        </p:nvSpPr>
        <p:spPr>
          <a:xfrm>
            <a:off x="10396728" y="6227064"/>
            <a:ext cx="1463040" cy="256032"/>
          </a:xfrm>
        </p:spPr>
        <p:txBody>
          <a:bodyPr/>
          <a:lstStyle/>
          <a:p>
            <a:fld id="{1E3A75D8-59F4-4E13-8331-AAE02CD1D933}" type="slidenum">
              <a:rPr lang="es-MX" smtClean="0"/>
              <a:t>‹Nº›</a:t>
            </a:fld>
            <a:endParaRPr lang="es-MX"/>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51851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15F3BD78-6865-4BB6-8276-0A017DAB56EC}" type="datetimeFigureOut">
              <a:rPr lang="es-MX" smtClean="0"/>
              <a:t>06/10/2020</a:t>
            </a:fld>
            <a:endParaRPr lang="es-MX"/>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s-MX"/>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1E3A75D8-59F4-4E13-8331-AAE02CD1D933}" type="slidenum">
              <a:rPr lang="es-MX" smtClean="0"/>
              <a:t>‹Nº›</a:t>
            </a:fld>
            <a:endParaRPr lang="es-MX"/>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266093772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dsiappsdev.semarnat.gob.mx/datos/portal/poet/2020/decreto_torreon_180216.PDF"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9DD923-6AC5-4C6E-90CD-E84461048D62}"/>
              </a:ext>
            </a:extLst>
          </p:cNvPr>
          <p:cNvSpPr>
            <a:spLocks noGrp="1"/>
          </p:cNvSpPr>
          <p:nvPr>
            <p:ph type="ctrTitle"/>
          </p:nvPr>
        </p:nvSpPr>
        <p:spPr>
          <a:xfrm>
            <a:off x="1245704" y="2158447"/>
            <a:ext cx="9700592" cy="2541105"/>
          </a:xfrm>
        </p:spPr>
        <p:txBody>
          <a:bodyPr>
            <a:normAutofit fontScale="90000"/>
          </a:bodyPr>
          <a:lstStyle/>
          <a:p>
            <a:r>
              <a:rPr lang="es-MX" dirty="0"/>
              <a:t>GLOSARIO – TERMINOS</a:t>
            </a:r>
            <a:br>
              <a:rPr lang="es-MX" dirty="0"/>
            </a:br>
            <a:r>
              <a:rPr lang="es-MX" sz="3600" dirty="0"/>
              <a:t>PROGRAMA de Ordenamiento Ecológico Local del Municipio de Torreón, Coahuila de Zaragoza</a:t>
            </a:r>
            <a:endParaRPr lang="es-MX" dirty="0"/>
          </a:p>
        </p:txBody>
      </p:sp>
      <p:sp>
        <p:nvSpPr>
          <p:cNvPr id="3" name="Subtítulo 2">
            <a:extLst>
              <a:ext uri="{FF2B5EF4-FFF2-40B4-BE49-F238E27FC236}">
                <a16:creationId xmlns:a16="http://schemas.microsoft.com/office/drawing/2014/main" id="{1ACBB2FD-A75C-4B7F-A821-0EE2068C8108}"/>
              </a:ext>
            </a:extLst>
          </p:cNvPr>
          <p:cNvSpPr>
            <a:spLocks noGrp="1"/>
          </p:cNvSpPr>
          <p:nvPr>
            <p:ph type="subTitle" idx="1"/>
          </p:nvPr>
        </p:nvSpPr>
        <p:spPr>
          <a:xfrm>
            <a:off x="1524000" y="4797287"/>
            <a:ext cx="9144000" cy="1069354"/>
          </a:xfrm>
        </p:spPr>
        <p:txBody>
          <a:bodyPr/>
          <a:lstStyle/>
          <a:p>
            <a:r>
              <a:rPr lang="es-MX" dirty="0">
                <a:hlinkClick r:id="rId2">
                  <a:extLst>
                    <a:ext uri="{A12FA001-AC4F-418D-AE19-62706E023703}">
                      <ahyp:hlinkClr xmlns:ahyp="http://schemas.microsoft.com/office/drawing/2018/hyperlinkcolor" val="tx"/>
                    </a:ext>
                  </a:extLst>
                </a:hlinkClick>
              </a:rPr>
              <a:t>Martínez Hernández Roxana Yamile</a:t>
            </a:r>
          </a:p>
          <a:p>
            <a:r>
              <a:rPr lang="es-MX" dirty="0">
                <a:solidFill>
                  <a:srgbClr val="0563C1"/>
                </a:solidFill>
                <a:hlinkClick r:id="rId2">
                  <a:extLst>
                    <a:ext uri="{A12FA001-AC4F-418D-AE19-62706E023703}">
                      <ahyp:hlinkClr xmlns:ahyp="http://schemas.microsoft.com/office/drawing/2018/hyperlinkcolor" val="tx"/>
                    </a:ext>
                  </a:extLst>
                </a:hlinkClick>
              </a:rPr>
              <a:t>http://dsiappsdev.semarnat.gob.mx/datos/portal/poet/2020/decreto_torreon_180216.PDF</a:t>
            </a:r>
            <a:endParaRPr lang="es-MX" dirty="0"/>
          </a:p>
          <a:p>
            <a:endParaRPr lang="es-MX" dirty="0"/>
          </a:p>
        </p:txBody>
      </p:sp>
    </p:spTree>
    <p:extLst>
      <p:ext uri="{BB962C8B-B14F-4D97-AF65-F5344CB8AC3E}">
        <p14:creationId xmlns:p14="http://schemas.microsoft.com/office/powerpoint/2010/main" val="2718213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96376E-6360-41F3-A7F4-2E4296322318}"/>
              </a:ext>
            </a:extLst>
          </p:cNvPr>
          <p:cNvSpPr>
            <a:spLocks noGrp="1"/>
          </p:cNvSpPr>
          <p:nvPr>
            <p:ph type="title"/>
          </p:nvPr>
        </p:nvSpPr>
        <p:spPr>
          <a:xfrm>
            <a:off x="1066800" y="397566"/>
            <a:ext cx="10058400" cy="954156"/>
          </a:xfrm>
        </p:spPr>
        <p:txBody>
          <a:bodyPr/>
          <a:lstStyle/>
          <a:p>
            <a:pPr algn="ctr"/>
            <a:r>
              <a:rPr lang="es-ES" b="1" i="0" dirty="0">
                <a:solidFill>
                  <a:srgbClr val="273368"/>
                </a:solidFill>
                <a:effectLst/>
                <a:latin typeface="Arial" panose="020B0604020202020204" pitchFamily="34" charset="0"/>
              </a:rPr>
              <a:t>Servicios ambientales</a:t>
            </a:r>
            <a:endParaRPr lang="es-MX" dirty="0"/>
          </a:p>
        </p:txBody>
      </p:sp>
      <p:sp>
        <p:nvSpPr>
          <p:cNvPr id="3" name="Marcador de contenido 2">
            <a:extLst>
              <a:ext uri="{FF2B5EF4-FFF2-40B4-BE49-F238E27FC236}">
                <a16:creationId xmlns:a16="http://schemas.microsoft.com/office/drawing/2014/main" id="{41D04236-9C8C-4BC8-81CC-45B68F999D44}"/>
              </a:ext>
            </a:extLst>
          </p:cNvPr>
          <p:cNvSpPr>
            <a:spLocks noGrp="1"/>
          </p:cNvSpPr>
          <p:nvPr>
            <p:ph idx="1"/>
          </p:nvPr>
        </p:nvSpPr>
        <p:spPr>
          <a:xfrm>
            <a:off x="636103" y="1577009"/>
            <a:ext cx="10999305" cy="4458031"/>
          </a:xfrm>
        </p:spPr>
        <p:txBody>
          <a:bodyPr>
            <a:normAutofit/>
          </a:bodyPr>
          <a:lstStyle/>
          <a:p>
            <a:pPr marL="0" indent="0">
              <a:buNone/>
            </a:pPr>
            <a:r>
              <a:rPr lang="es-MX" b="1" dirty="0"/>
              <a:t>Metodología</a:t>
            </a:r>
            <a:r>
              <a:rPr lang="es-MX" dirty="0"/>
              <a:t>.</a:t>
            </a:r>
          </a:p>
          <a:p>
            <a:r>
              <a:rPr lang="es-MX" u="sng" dirty="0"/>
              <a:t> Política de Conservación</a:t>
            </a:r>
            <a:r>
              <a:rPr lang="es-MX" dirty="0"/>
              <a:t>: </a:t>
            </a:r>
            <a:r>
              <a:rPr lang="es-ES" dirty="0"/>
              <a:t>Esta política se aplica a aquellas áreas o elementos naturales cuyos usos actuales o propuestos no interfieren con su función ecológica relevante y donde el nivel de degradación ambiental no ha alcanzado niveles significativos. Tiene como objetivo mantener la continuidad de las estructuras, los procesos y los </a:t>
            </a:r>
            <a:r>
              <a:rPr lang="es-ES" b="1" u="sng" dirty="0"/>
              <a:t>servicios ambientales</a:t>
            </a:r>
            <a:r>
              <a:rPr lang="es-ES" dirty="0"/>
              <a:t>, relacionados con la protección de elementos ecológicos y de usos productivos estratégicos. De esta forma se intenta reorientar la actividad productiva a fin de hacer más eficiente el aprovechamiento de los recursos naturales, pero de una manera sustentable, garantizando la continuidad de los ecosistemas (incluyendo </a:t>
            </a:r>
            <a:r>
              <a:rPr lang="es-ES" dirty="0" err="1"/>
              <a:t>antroposistemas</a:t>
            </a:r>
            <a:r>
              <a:rPr lang="es-ES" dirty="0"/>
              <a:t>) y reduciendo la presión sobre estos</a:t>
            </a:r>
            <a:endParaRPr lang="es-MX" dirty="0"/>
          </a:p>
          <a:p>
            <a:endParaRPr lang="es-MX" dirty="0"/>
          </a:p>
        </p:txBody>
      </p:sp>
    </p:spTree>
    <p:extLst>
      <p:ext uri="{BB962C8B-B14F-4D97-AF65-F5344CB8AC3E}">
        <p14:creationId xmlns:p14="http://schemas.microsoft.com/office/powerpoint/2010/main" val="3740759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261E55-481C-4A93-BCE4-EF496B763462}"/>
              </a:ext>
            </a:extLst>
          </p:cNvPr>
          <p:cNvSpPr>
            <a:spLocks noGrp="1"/>
          </p:cNvSpPr>
          <p:nvPr>
            <p:ph type="title"/>
          </p:nvPr>
        </p:nvSpPr>
        <p:spPr/>
        <p:txBody>
          <a:bodyPr>
            <a:normAutofit/>
          </a:bodyPr>
          <a:lstStyle/>
          <a:p>
            <a:pPr algn="ctr"/>
            <a:r>
              <a:rPr lang="es-ES" sz="5400" b="1" dirty="0"/>
              <a:t>GLOSARIO</a:t>
            </a:r>
            <a:endParaRPr lang="es-MX" sz="5400" b="1" dirty="0"/>
          </a:p>
        </p:txBody>
      </p:sp>
      <p:sp>
        <p:nvSpPr>
          <p:cNvPr id="3" name="Marcador de contenido 2">
            <a:extLst>
              <a:ext uri="{FF2B5EF4-FFF2-40B4-BE49-F238E27FC236}">
                <a16:creationId xmlns:a16="http://schemas.microsoft.com/office/drawing/2014/main" id="{53FA12E7-7A42-4B29-A75C-3A437EAFFD0D}"/>
              </a:ext>
            </a:extLst>
          </p:cNvPr>
          <p:cNvSpPr>
            <a:spLocks noGrp="1"/>
          </p:cNvSpPr>
          <p:nvPr>
            <p:ph idx="1"/>
          </p:nvPr>
        </p:nvSpPr>
        <p:spPr/>
        <p:txBody>
          <a:bodyPr>
            <a:normAutofit/>
          </a:bodyPr>
          <a:lstStyle/>
          <a:p>
            <a:pPr>
              <a:buFont typeface="Wingdings" panose="05000000000000000000" pitchFamily="2" charset="2"/>
              <a:buChar char="v"/>
            </a:pPr>
            <a:r>
              <a:rPr lang="es-ES" sz="2400" b="1" i="0" dirty="0">
                <a:solidFill>
                  <a:srgbClr val="273368"/>
                </a:solidFill>
                <a:effectLst/>
                <a:latin typeface="Arial" panose="020B0604020202020204" pitchFamily="34" charset="0"/>
              </a:rPr>
              <a:t>Conflicto ambiental: </a:t>
            </a:r>
            <a:r>
              <a:rPr lang="es-ES" sz="2400" b="0" i="0" dirty="0">
                <a:solidFill>
                  <a:srgbClr val="000000"/>
                </a:solidFill>
                <a:effectLst/>
                <a:latin typeface="Arial" panose="020B0604020202020204" pitchFamily="34" charset="0"/>
              </a:rPr>
              <a:t>Concurrencia de actividades incompatibles en un área determinada.</a:t>
            </a:r>
          </a:p>
          <a:p>
            <a:pPr>
              <a:buFont typeface="Wingdings" panose="05000000000000000000" pitchFamily="2" charset="2"/>
              <a:buChar char="v"/>
            </a:pPr>
            <a:r>
              <a:rPr lang="es-ES" sz="2400" b="1" i="0" dirty="0">
                <a:solidFill>
                  <a:srgbClr val="273368"/>
                </a:solidFill>
                <a:effectLst/>
                <a:latin typeface="Arial" panose="020B0604020202020204" pitchFamily="34" charset="0"/>
              </a:rPr>
              <a:t>Aptitud del territorio: </a:t>
            </a:r>
            <a:r>
              <a:rPr lang="es-ES" sz="2400" b="0" i="0" dirty="0">
                <a:solidFill>
                  <a:srgbClr val="000000"/>
                </a:solidFill>
                <a:effectLst/>
                <a:latin typeface="Arial" panose="020B0604020202020204" pitchFamily="34" charset="0"/>
              </a:rPr>
              <a:t>Capacidad del territorio para el desarrollo de actividades humanas.</a:t>
            </a:r>
          </a:p>
          <a:p>
            <a:pPr>
              <a:buFont typeface="Wingdings" panose="05000000000000000000" pitchFamily="2" charset="2"/>
              <a:buChar char="v"/>
            </a:pPr>
            <a:r>
              <a:rPr lang="es-ES" sz="2400" b="1" i="0" dirty="0">
                <a:solidFill>
                  <a:srgbClr val="273368"/>
                </a:solidFill>
                <a:effectLst/>
                <a:latin typeface="Arial" panose="020B0604020202020204" pitchFamily="34" charset="0"/>
              </a:rPr>
              <a:t>Servicios ambientales:</a:t>
            </a:r>
            <a:r>
              <a:rPr lang="es-ES" sz="2400" b="0" i="0" dirty="0">
                <a:solidFill>
                  <a:srgbClr val="000000"/>
                </a:solidFill>
                <a:effectLst/>
                <a:latin typeface="Arial" panose="020B0604020202020204" pitchFamily="34" charset="0"/>
              </a:rPr>
              <a:t> Beneficios tangibles e intangibles, generados por los ecosistemas, necesarios para la supervivencia del sistema natural y biológico en su conjunto, y para que proporcionen beneficios al ser humano.</a:t>
            </a:r>
            <a:endParaRPr lang="es-MX" sz="2400" dirty="0"/>
          </a:p>
        </p:txBody>
      </p:sp>
    </p:spTree>
    <p:extLst>
      <p:ext uri="{BB962C8B-B14F-4D97-AF65-F5344CB8AC3E}">
        <p14:creationId xmlns:p14="http://schemas.microsoft.com/office/powerpoint/2010/main" val="3886477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5CB31E-C87A-4257-AE5F-1B8D42BA0BFA}"/>
              </a:ext>
            </a:extLst>
          </p:cNvPr>
          <p:cNvSpPr>
            <a:spLocks noGrp="1"/>
          </p:cNvSpPr>
          <p:nvPr>
            <p:ph type="title"/>
          </p:nvPr>
        </p:nvSpPr>
        <p:spPr/>
        <p:txBody>
          <a:bodyPr/>
          <a:lstStyle/>
          <a:p>
            <a:pPr algn="ctr"/>
            <a:r>
              <a:rPr lang="es-ES" b="1" i="0" dirty="0">
                <a:solidFill>
                  <a:srgbClr val="273368"/>
                </a:solidFill>
                <a:effectLst/>
                <a:latin typeface="Algerian" panose="04020705040A02060702" pitchFamily="82" charset="0"/>
              </a:rPr>
              <a:t>Conflicto ambiental</a:t>
            </a:r>
            <a:endParaRPr lang="es-MX" dirty="0">
              <a:latin typeface="Algerian" panose="04020705040A02060702" pitchFamily="82" charset="0"/>
            </a:endParaRPr>
          </a:p>
        </p:txBody>
      </p:sp>
      <p:sp>
        <p:nvSpPr>
          <p:cNvPr id="3" name="Marcador de contenido 2">
            <a:extLst>
              <a:ext uri="{FF2B5EF4-FFF2-40B4-BE49-F238E27FC236}">
                <a16:creationId xmlns:a16="http://schemas.microsoft.com/office/drawing/2014/main" id="{ED3F8179-2B7C-4A8A-B7D1-676DE0514137}"/>
              </a:ext>
            </a:extLst>
          </p:cNvPr>
          <p:cNvSpPr>
            <a:spLocks noGrp="1"/>
          </p:cNvSpPr>
          <p:nvPr>
            <p:ph idx="1"/>
          </p:nvPr>
        </p:nvSpPr>
        <p:spPr>
          <a:xfrm>
            <a:off x="891208" y="2014194"/>
            <a:ext cx="10409583" cy="3931920"/>
          </a:xfrm>
        </p:spPr>
        <p:txBody>
          <a:bodyPr>
            <a:normAutofit/>
          </a:bodyPr>
          <a:lstStyle/>
          <a:p>
            <a:pPr marL="0" indent="0">
              <a:buNone/>
            </a:pPr>
            <a:r>
              <a:rPr lang="es-ES" sz="2400" b="1" dirty="0"/>
              <a:t>Antecedentes</a:t>
            </a:r>
          </a:p>
          <a:p>
            <a:pPr marL="0" indent="0">
              <a:buNone/>
            </a:pPr>
            <a:r>
              <a:rPr lang="es-ES" sz="2000" dirty="0"/>
              <a:t>En la actualidad el municipio de Torreón no cuenta con un instrumento con enfoque ecológico que esté validado por la Secretaría de Recursos Naturales y Medio Ambiente (SEMARNAT) que ordene el territorio fuera del centro de población. Es así que la Administración Municipal de Torreón Coahuila 2014-2017 desarrolló, en concordancia con otras instituciones, la elaboración de la Agenda Ambiental para el Municipio. </a:t>
            </a:r>
          </a:p>
          <a:p>
            <a:pPr marL="0" indent="0">
              <a:buNone/>
            </a:pPr>
            <a:r>
              <a:rPr lang="es-ES" sz="2000" dirty="0"/>
              <a:t>Para su construcción se realizaron dos talleres participativos con actores de los tres niveles de gobierno, cámaras empresariales, grupos ambientalistas, académicos, ejidos, investigadores, organizaciones no gubernamentales, interesados en general y consultores ambientales, ello es con el fin de identificar la problemática ambiental y </a:t>
            </a:r>
            <a:r>
              <a:rPr lang="es-ES" sz="2000" b="1" u="sng" dirty="0"/>
              <a:t>los conflictos ambientales locales y regionales </a:t>
            </a:r>
            <a:r>
              <a:rPr lang="es-ES" sz="2000" dirty="0"/>
              <a:t>que se presentan en el territorio a ordenar y que se deberán prevenir o resolver mediante el Ordenamiento Ecológico.  </a:t>
            </a:r>
            <a:endParaRPr lang="es-MX" sz="2000" dirty="0"/>
          </a:p>
        </p:txBody>
      </p:sp>
    </p:spTree>
    <p:extLst>
      <p:ext uri="{BB962C8B-B14F-4D97-AF65-F5344CB8AC3E}">
        <p14:creationId xmlns:p14="http://schemas.microsoft.com/office/powerpoint/2010/main" val="4260227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ACFC9A4-0F65-4B23-9D55-7145BF0148A2}"/>
              </a:ext>
            </a:extLst>
          </p:cNvPr>
          <p:cNvSpPr>
            <a:spLocks noGrp="1"/>
          </p:cNvSpPr>
          <p:nvPr>
            <p:ph idx="1"/>
          </p:nvPr>
        </p:nvSpPr>
        <p:spPr>
          <a:xfrm>
            <a:off x="838200" y="516835"/>
            <a:ext cx="10515600" cy="5660128"/>
          </a:xfrm>
        </p:spPr>
        <p:txBody>
          <a:bodyPr>
            <a:normAutofit lnSpcReduction="10000"/>
          </a:bodyPr>
          <a:lstStyle/>
          <a:p>
            <a:pPr marL="0" indent="0">
              <a:buNone/>
            </a:pPr>
            <a:r>
              <a:rPr lang="es-ES" dirty="0"/>
              <a:t>Se realizo en cuatro etapas</a:t>
            </a:r>
          </a:p>
          <a:p>
            <a:pPr marL="514350" indent="-514350">
              <a:buFont typeface="+mj-lt"/>
              <a:buAutoNum type="arabicPeriod"/>
            </a:pPr>
            <a:r>
              <a:rPr lang="es-ES" dirty="0"/>
              <a:t>La etapa denominada “Caracterización” taller de participación ciudadana para la definición, validación y ponderación de los atributos ambientales del territorio a ordenar, así como caracterización del subsistema natural, aspectos sociodemográficos y socioeconómicos. </a:t>
            </a:r>
          </a:p>
          <a:p>
            <a:pPr marL="514350" indent="-514350">
              <a:buFont typeface="+mj-lt"/>
              <a:buAutoNum type="arabicPeriod"/>
            </a:pPr>
            <a:r>
              <a:rPr lang="es-ES" dirty="0"/>
              <a:t>La segunda etapa denominada “Diagnóstico, se desarrolló se revisaron los resultados del análisis de aptitud del territorio para el desarrollo de las actividades sectoriales. Así mismo se realizó la identificación de compatibilidad entre sectores para la identificación de conflictos y sinergias entre los mismos por el uso del territorio. Durante esta etapa del POEL también se realizó y sometió a revisión de la ciudadanía la delimitación de las áreas que se deberán preservar, conservar o restaurar, así como las que requieran el establecimiento de medidas de mitigación para atenuar o compensar impactos adversos.</a:t>
            </a:r>
          </a:p>
          <a:p>
            <a:pPr marL="514350" indent="-514350">
              <a:buFont typeface="+mj-lt"/>
              <a:buAutoNum type="arabicPeriod"/>
            </a:pPr>
            <a:r>
              <a:rPr lang="es-ES" dirty="0"/>
              <a:t>Para la tercera etapa denominada “Pronóstico”, se construyó el modelo conceptual del sistema socio ambiental del municipio y se hizo el desarrollo simplificado del escenario tendencial, así como se revisó la expectativa social del desarrollo (imagen objetivo. </a:t>
            </a:r>
          </a:p>
          <a:p>
            <a:pPr marL="514350" indent="-514350">
              <a:buFont typeface="+mj-lt"/>
              <a:buAutoNum type="arabicPeriod"/>
            </a:pPr>
            <a:r>
              <a:rPr lang="es-ES" dirty="0"/>
              <a:t>La cuarta etapa denominada “Propuesta”, tenia como propósito alcanzar un patrón de ocupación del territorio que maximice el consenso entre sectores, minimice los </a:t>
            </a:r>
            <a:r>
              <a:rPr lang="es-ES" b="1" u="sng" dirty="0"/>
              <a:t>conflictos ambientales </a:t>
            </a:r>
            <a:r>
              <a:rPr lang="es-ES" dirty="0"/>
              <a:t>propiciando en conjunto el favorecimiento del desarrollo sustentable en el área a ordenar, que servirá de base para construir el Programa de Ordenamiento Ecológico, que incluye el modelo de ordenamiento ecológico integrado por las Unidades de Gestión Ambiental (UGAS), las políticas, los lineamientos ecológicos y los usos del suelo, así como las estrategias ecológicas y los criterios de regulación ecológica correspondientes.</a:t>
            </a:r>
          </a:p>
          <a:p>
            <a:pPr marL="514350" indent="-514350">
              <a:buFont typeface="+mj-lt"/>
              <a:buAutoNum type="arabicPeriod"/>
            </a:pPr>
            <a:endParaRPr lang="es-MX" dirty="0"/>
          </a:p>
        </p:txBody>
      </p:sp>
    </p:spTree>
    <p:extLst>
      <p:ext uri="{BB962C8B-B14F-4D97-AF65-F5344CB8AC3E}">
        <p14:creationId xmlns:p14="http://schemas.microsoft.com/office/powerpoint/2010/main" val="1121146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F4CBAB0-E5C4-4BF2-B24E-ED76EA594E78}"/>
              </a:ext>
            </a:extLst>
          </p:cNvPr>
          <p:cNvSpPr>
            <a:spLocks noGrp="1"/>
          </p:cNvSpPr>
          <p:nvPr>
            <p:ph idx="1"/>
          </p:nvPr>
        </p:nvSpPr>
        <p:spPr>
          <a:xfrm>
            <a:off x="516835" y="471489"/>
            <a:ext cx="11092069" cy="5743918"/>
          </a:xfrm>
        </p:spPr>
        <p:txBody>
          <a:bodyPr>
            <a:normAutofit fontScale="92500" lnSpcReduction="10000"/>
          </a:bodyPr>
          <a:lstStyle/>
          <a:p>
            <a:pPr marL="0" indent="0">
              <a:buNone/>
            </a:pPr>
            <a:r>
              <a:rPr lang="es-ES" sz="2600" b="1" dirty="0"/>
              <a:t>Introducción</a:t>
            </a:r>
          </a:p>
          <a:p>
            <a:pPr marL="0" indent="0">
              <a:buNone/>
            </a:pPr>
            <a:r>
              <a:rPr lang="es-ES" sz="2400" u="sng" dirty="0"/>
              <a:t>III.- Establecer los criterios de regulación ecológica para la protección, preservación, restauración y aprovechamiento sustentable de los recursos naturales dentro de los centros de población, a fin de que sean considerados en los planes o programas de desarrollo urbano correspondientes.</a:t>
            </a:r>
          </a:p>
          <a:p>
            <a:pPr marL="0" indent="0">
              <a:buNone/>
            </a:pPr>
            <a:endParaRPr lang="es-ES" sz="1900" dirty="0"/>
          </a:p>
          <a:p>
            <a:pPr marL="0" indent="0">
              <a:buNone/>
            </a:pPr>
            <a:r>
              <a:rPr lang="es-ES" sz="1900" dirty="0"/>
              <a:t>El Reglamento de la LGEEPA en materia de OE, establece que la elaboración de este instrumento deberá llevarse a cabo mediante un proceso de planeación participativa y que los estudios técnicos que lo sustente deben incluir al menos 4 etapas (caracterización, diagnóstico, pronóstico y propuesta). </a:t>
            </a:r>
          </a:p>
          <a:p>
            <a:pPr marL="0" indent="0">
              <a:buNone/>
            </a:pPr>
            <a:r>
              <a:rPr lang="es-ES" sz="1900" dirty="0"/>
              <a:t>El programa de ordenamiento ecológico está integrado por el modelo de ordenamiento ecológico, los lineamientos ecológicos, las estrategias ecológicas y los criterios de regulación ecológica. Y conforme a lo establecido en el artículo 40 del ROE para la formulación de un POE se deberán realizar las siguientes acciones: </a:t>
            </a:r>
          </a:p>
          <a:p>
            <a:pPr>
              <a:buFont typeface="Wingdings" panose="05000000000000000000" pitchFamily="2" charset="2"/>
              <a:buChar char="q"/>
            </a:pPr>
            <a:r>
              <a:rPr lang="es-ES" sz="1900" dirty="0"/>
              <a:t>Identificar las actividades sectoriales que inciden en el área de estudio, así como su relación con posibles </a:t>
            </a:r>
            <a:r>
              <a:rPr lang="es-ES" sz="1900" b="1" u="sng" dirty="0"/>
              <a:t>conflictos ambientales</a:t>
            </a:r>
            <a:r>
              <a:rPr lang="es-ES" sz="1900" dirty="0"/>
              <a:t> que generen. </a:t>
            </a:r>
          </a:p>
          <a:p>
            <a:pPr>
              <a:buFont typeface="Wingdings" panose="05000000000000000000" pitchFamily="2" charset="2"/>
              <a:buChar char="q"/>
            </a:pPr>
            <a:r>
              <a:rPr lang="es-ES" sz="1900" dirty="0"/>
              <a:t>Ubicar las zonas donde se presenten </a:t>
            </a:r>
            <a:r>
              <a:rPr lang="es-ES" sz="1900" b="1" u="sng" dirty="0"/>
              <a:t>conflictos ambientales </a:t>
            </a:r>
            <a:r>
              <a:rPr lang="es-ES" sz="1900" dirty="0"/>
              <a:t>que deban resolverse con la aplicación de las estrategias ecológicas y de criterios de regulación ecológica definidos en el programa de ordenamiento ecológico. </a:t>
            </a:r>
          </a:p>
          <a:p>
            <a:pPr>
              <a:buFont typeface="Wingdings" panose="05000000000000000000" pitchFamily="2" charset="2"/>
              <a:buChar char="q"/>
            </a:pPr>
            <a:r>
              <a:rPr lang="es-ES" sz="1900" dirty="0"/>
              <a:t>Generar un modelo de ordenamiento ecológico que maximice el consenso entre los sectores, minimice los </a:t>
            </a:r>
            <a:r>
              <a:rPr lang="es-ES" sz="1900" b="1" u="sng" dirty="0"/>
              <a:t>conflictos ambientales</a:t>
            </a:r>
            <a:r>
              <a:rPr lang="es-ES" sz="1900" dirty="0"/>
              <a:t> y favorezca el desarrollo sustentable en la región.</a:t>
            </a:r>
          </a:p>
          <a:p>
            <a:pPr marL="0" indent="0">
              <a:buNone/>
            </a:pPr>
            <a:r>
              <a:rPr lang="es-ES" dirty="0"/>
              <a:t>.</a:t>
            </a:r>
            <a:endParaRPr lang="es-MX" dirty="0"/>
          </a:p>
        </p:txBody>
      </p:sp>
    </p:spTree>
    <p:extLst>
      <p:ext uri="{BB962C8B-B14F-4D97-AF65-F5344CB8AC3E}">
        <p14:creationId xmlns:p14="http://schemas.microsoft.com/office/powerpoint/2010/main" val="3752775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180B420-C606-4ADF-9C8E-12995787F7F9}"/>
              </a:ext>
            </a:extLst>
          </p:cNvPr>
          <p:cNvSpPr>
            <a:spLocks noGrp="1"/>
          </p:cNvSpPr>
          <p:nvPr>
            <p:ph idx="1"/>
          </p:nvPr>
        </p:nvSpPr>
        <p:spPr>
          <a:xfrm>
            <a:off x="1066800" y="500063"/>
            <a:ext cx="10058400" cy="5534977"/>
          </a:xfrm>
        </p:spPr>
        <p:txBody>
          <a:bodyPr>
            <a:normAutofit/>
          </a:bodyPr>
          <a:lstStyle/>
          <a:p>
            <a:pPr marL="0" indent="0">
              <a:buNone/>
            </a:pPr>
            <a:r>
              <a:rPr lang="es-ES" sz="2200" b="1" dirty="0"/>
              <a:t>Estudio de propuesta</a:t>
            </a:r>
          </a:p>
          <a:p>
            <a:pPr marL="0" indent="0">
              <a:buNone/>
            </a:pPr>
            <a:r>
              <a:rPr lang="es-ES" dirty="0"/>
              <a:t>La etapa de Propuesta para el OE tiene como propósito obtener un patrón de ocupación del territorio que maximice el consenso entre los sectores, minimice los </a:t>
            </a:r>
            <a:r>
              <a:rPr lang="es-ES" b="1" u="sng" dirty="0"/>
              <a:t>conflictos ambientales </a:t>
            </a:r>
            <a:r>
              <a:rPr lang="es-ES" dirty="0"/>
              <a:t>y favorezca el desarrollo sustentable del Territorio Municipal; y es la base para construir la propuesta de Programa de Ordenamiento Ecológico Municipal. El desarrollo de la propuesta persigue la visión del Comité de Ordenamiento Ecológico del Municipio de Torreón (COMOE), con respecto a la condición deseable de los ecosistemas, tomando en cuenta las condiciones sociales y económicas e identificando las formas en las que todas las partes pueden contribuir a alcanzar objetivos comunes en torno a ellos. </a:t>
            </a:r>
            <a:endParaRPr lang="es-MX" dirty="0"/>
          </a:p>
        </p:txBody>
      </p:sp>
    </p:spTree>
    <p:extLst>
      <p:ext uri="{BB962C8B-B14F-4D97-AF65-F5344CB8AC3E}">
        <p14:creationId xmlns:p14="http://schemas.microsoft.com/office/powerpoint/2010/main" val="1971080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6E8CA3-7178-4AA2-B6D3-4BAB8CE65E37}"/>
              </a:ext>
            </a:extLst>
          </p:cNvPr>
          <p:cNvSpPr>
            <a:spLocks noGrp="1"/>
          </p:cNvSpPr>
          <p:nvPr>
            <p:ph type="title"/>
          </p:nvPr>
        </p:nvSpPr>
        <p:spPr/>
        <p:txBody>
          <a:bodyPr/>
          <a:lstStyle/>
          <a:p>
            <a:pPr algn="ctr"/>
            <a:r>
              <a:rPr lang="es-ES" b="1" i="0" dirty="0">
                <a:solidFill>
                  <a:srgbClr val="273368"/>
                </a:solidFill>
                <a:effectLst/>
                <a:latin typeface="Arial" panose="020B0604020202020204" pitchFamily="34" charset="0"/>
              </a:rPr>
              <a:t>Aptitud del territorio</a:t>
            </a:r>
            <a:endParaRPr lang="es-MX" dirty="0"/>
          </a:p>
        </p:txBody>
      </p:sp>
      <p:sp>
        <p:nvSpPr>
          <p:cNvPr id="3" name="Marcador de contenido 2">
            <a:extLst>
              <a:ext uri="{FF2B5EF4-FFF2-40B4-BE49-F238E27FC236}">
                <a16:creationId xmlns:a16="http://schemas.microsoft.com/office/drawing/2014/main" id="{E4E35245-BCFD-4B74-B861-B6220554D047}"/>
              </a:ext>
            </a:extLst>
          </p:cNvPr>
          <p:cNvSpPr>
            <a:spLocks noGrp="1"/>
          </p:cNvSpPr>
          <p:nvPr>
            <p:ph idx="1"/>
          </p:nvPr>
        </p:nvSpPr>
        <p:spPr/>
        <p:txBody>
          <a:bodyPr>
            <a:normAutofit/>
          </a:bodyPr>
          <a:lstStyle/>
          <a:p>
            <a:pPr marL="0" indent="0">
              <a:buNone/>
            </a:pPr>
            <a:r>
              <a:rPr lang="es-ES" dirty="0"/>
              <a:t>Antecedentes: La segunda etapa denominada “Diagnóstico, se desarrolló durante los meses de mayo a julio llevándose a cabo un taller de participación ciudadana el día 25 de mayo del 2017 en donde se revisaron los resultados del análisis de </a:t>
            </a:r>
            <a:r>
              <a:rPr lang="es-ES" b="1" u="sng" dirty="0"/>
              <a:t>aptitud del territorio </a:t>
            </a:r>
            <a:r>
              <a:rPr lang="es-ES" dirty="0"/>
              <a:t>para el desarrollo de las actividades sectoriales. Así mismo se realizó la identificación de compatibilidad entre sectores para la identificación de conflictos y sinergias entre los mismos por el uso del territorio. Durante esta etapa del POEL también se realizó y sometió a revisión de la ciudadanía la delimitación de las áreas que se deberán preservar, conservar o restaurar, así como las que requieran el establecimiento de medidas de mitigación para atenuar o compensar impactos adversos. </a:t>
            </a:r>
            <a:endParaRPr lang="es-MX" dirty="0"/>
          </a:p>
        </p:txBody>
      </p:sp>
    </p:spTree>
    <p:extLst>
      <p:ext uri="{BB962C8B-B14F-4D97-AF65-F5344CB8AC3E}">
        <p14:creationId xmlns:p14="http://schemas.microsoft.com/office/powerpoint/2010/main" val="809866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C6F3C98-0530-45C4-85F3-A137DF34E04A}"/>
              </a:ext>
            </a:extLst>
          </p:cNvPr>
          <p:cNvSpPr>
            <a:spLocks noGrp="1"/>
          </p:cNvSpPr>
          <p:nvPr>
            <p:ph idx="1"/>
          </p:nvPr>
        </p:nvSpPr>
        <p:spPr>
          <a:xfrm>
            <a:off x="1066800" y="858982"/>
            <a:ext cx="10058400" cy="5176058"/>
          </a:xfrm>
        </p:spPr>
        <p:txBody>
          <a:bodyPr>
            <a:normAutofit lnSpcReduction="10000"/>
          </a:bodyPr>
          <a:lstStyle/>
          <a:p>
            <a:pPr marL="0" indent="0">
              <a:buNone/>
            </a:pPr>
            <a:r>
              <a:rPr lang="es-ES" b="1" dirty="0"/>
              <a:t>I.1. Delimitación de </a:t>
            </a:r>
            <a:r>
              <a:rPr lang="es-ES" b="1" dirty="0" err="1"/>
              <a:t>UGA´s</a:t>
            </a:r>
            <a:r>
              <a:rPr lang="es-ES" b="1" dirty="0"/>
              <a:t> y asignación de políticas ambientales. </a:t>
            </a:r>
          </a:p>
          <a:p>
            <a:pPr marL="0" indent="0">
              <a:buNone/>
            </a:pPr>
            <a:r>
              <a:rPr lang="es-ES" dirty="0"/>
              <a:t>La delimitación de </a:t>
            </a:r>
            <a:r>
              <a:rPr lang="es-ES" dirty="0" err="1"/>
              <a:t>UGA´s</a:t>
            </a:r>
            <a:r>
              <a:rPr lang="es-ES" dirty="0"/>
              <a:t> se llevó a cabo considerando la metodología establecida por la SEMARNAT, específicamente mediante lo que suele llamarse un proceso de delimitación convencional, es decir siguiendo una serie de criterios preestablecidos y basándonos en la información cartográfica generada en los estudios de caracterización, diagnóstico y pronóstico. Los criterios utilizados para la delimitación de </a:t>
            </a:r>
            <a:r>
              <a:rPr lang="es-ES" dirty="0" err="1"/>
              <a:t>UGA´s</a:t>
            </a:r>
            <a:r>
              <a:rPr lang="es-ES" dirty="0"/>
              <a:t> fueron los siguientes:</a:t>
            </a:r>
          </a:p>
          <a:p>
            <a:r>
              <a:rPr lang="es-ES" dirty="0"/>
              <a:t>Ubicación y delimitación de </a:t>
            </a:r>
            <a:r>
              <a:rPr lang="es-ES" dirty="0" err="1"/>
              <a:t>ANP´s</a:t>
            </a:r>
            <a:r>
              <a:rPr lang="es-ES" dirty="0"/>
              <a:t> (Figura 2). </a:t>
            </a:r>
          </a:p>
          <a:p>
            <a:r>
              <a:rPr lang="es-ES" dirty="0"/>
              <a:t>Ubicación y delimitación de Áreas Urbanas y Localidades (superficie actual, esquemas o programas de crecimiento) (Figura 3). </a:t>
            </a:r>
          </a:p>
          <a:p>
            <a:r>
              <a:rPr lang="es-ES" dirty="0"/>
              <a:t>Áreas Prioritarias para la Protección, Conservación y Restauración (Diagnóstico) (Figura 4). </a:t>
            </a:r>
          </a:p>
          <a:p>
            <a:r>
              <a:rPr lang="es-ES" dirty="0"/>
              <a:t>Delimitación de Microcuencas y Cuerpos de agua (Figura 5). </a:t>
            </a:r>
          </a:p>
          <a:p>
            <a:r>
              <a:rPr lang="es-ES" dirty="0"/>
              <a:t>Áreas de vegetación primaria y prioritaria (Caracterización y Diagnóstico) (Figura 6). </a:t>
            </a:r>
          </a:p>
          <a:p>
            <a:r>
              <a:rPr lang="es-ES" dirty="0"/>
              <a:t>Uso de suelo actual (</a:t>
            </a:r>
            <a:r>
              <a:rPr lang="es-ES" dirty="0" err="1"/>
              <a:t>IEFyS</a:t>
            </a:r>
            <a:r>
              <a:rPr lang="es-ES" dirty="0"/>
              <a:t> COAHUILA 2015) (Figura 7). </a:t>
            </a:r>
          </a:p>
          <a:p>
            <a:r>
              <a:rPr lang="es-ES" dirty="0"/>
              <a:t>Mapa del Escenario Estratégico (Estudio de Pronóstico) (Figura 1). </a:t>
            </a:r>
          </a:p>
          <a:p>
            <a:r>
              <a:rPr lang="es-ES" b="1" dirty="0"/>
              <a:t>Mapas de Aptitudes del territorio (Estudio de Diagnóstico) (Figuras 8, 9, 10, 11, 12 y 13). </a:t>
            </a:r>
            <a:endParaRPr lang="es-MX" b="1" dirty="0"/>
          </a:p>
        </p:txBody>
      </p:sp>
    </p:spTree>
    <p:extLst>
      <p:ext uri="{BB962C8B-B14F-4D97-AF65-F5344CB8AC3E}">
        <p14:creationId xmlns:p14="http://schemas.microsoft.com/office/powerpoint/2010/main" val="846018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981FC68-965C-4AC9-AB6F-84B0192EFDFC}"/>
              </a:ext>
            </a:extLst>
          </p:cNvPr>
          <p:cNvSpPr>
            <a:spLocks noGrp="1"/>
          </p:cNvSpPr>
          <p:nvPr>
            <p:ph idx="1"/>
          </p:nvPr>
        </p:nvSpPr>
        <p:spPr>
          <a:xfrm>
            <a:off x="595313" y="736324"/>
            <a:ext cx="10515600" cy="5726389"/>
          </a:xfrm>
        </p:spPr>
        <p:txBody>
          <a:bodyPr/>
          <a:lstStyle/>
          <a:p>
            <a:pPr marL="0" indent="0">
              <a:buNone/>
            </a:pPr>
            <a:r>
              <a:rPr lang="es-ES" b="1" dirty="0"/>
              <a:t> Metodología</a:t>
            </a:r>
          </a:p>
          <a:p>
            <a:r>
              <a:rPr lang="es-MX" dirty="0"/>
              <a:t>Política de Aprovechamiento Sustentable.</a:t>
            </a:r>
          </a:p>
          <a:p>
            <a:pPr marL="0" indent="0">
              <a:buNone/>
            </a:pPr>
            <a:r>
              <a:rPr lang="es-ES" dirty="0"/>
              <a:t>Esta política promueve la permanencia del uso actual del suelo o permite su cambio en la totalidad de la UGA donde se aplica. Se asigna a aquellas áreas que por sus características son apropiadas para el uso y el manejo de los recursos naturales, en forma tal que resulte eficiente, socialmente útil y no impacte negativamente sobre el ambiente. Incluyen las áreas con elevada </a:t>
            </a:r>
            <a:r>
              <a:rPr lang="es-ES" b="1" dirty="0"/>
              <a:t>aptitu</a:t>
            </a:r>
            <a:r>
              <a:rPr lang="es-ES" dirty="0"/>
              <a:t>d productiva actual o potencial ya sea para el </a:t>
            </a:r>
            <a:r>
              <a:rPr lang="es-ES" b="1" dirty="0"/>
              <a:t>desarrollo urbano y los sectores agrícolas, pecuario, industrial, turístico, etc.</a:t>
            </a:r>
            <a:r>
              <a:rPr lang="es-ES" dirty="0"/>
              <a:t> En esta política es especialmente importante definir los usos compatibles, e incompatibles, además de especificar los criterios que regulan las actividades productivas con un enfoque de desarrollo sustentable</a:t>
            </a:r>
            <a:r>
              <a:rPr lang="es-ES" b="1" dirty="0"/>
              <a:t>. </a:t>
            </a:r>
            <a:r>
              <a:rPr lang="es-ES" dirty="0"/>
              <a:t>Las políticas ambientales para la propuesta de OE del municipio de Torreón fueron definidas mediante un análisis detallado de las características del municipio y de cada UGA con base en los resultados de los estudios de caracterización, diagnóstico y pronóstico, considerando principalmente los siguientes elementos:</a:t>
            </a:r>
          </a:p>
          <a:p>
            <a:pPr marL="0" indent="0">
              <a:buNone/>
            </a:pPr>
            <a:r>
              <a:rPr lang="es-ES" dirty="0"/>
              <a:t> </a:t>
            </a:r>
            <a:r>
              <a:rPr lang="es-ES" b="1" dirty="0"/>
              <a:t>Aptitudes del territorio determinadas en la etapa de diagnóstico</a:t>
            </a:r>
            <a:r>
              <a:rPr lang="es-ES" dirty="0"/>
              <a:t>.  Uso de suelo actual.  Las características físico-biológicas del territorio.  Áreas prioritarias para la protección y conservación.  La imagen objetivo y el escenario estratégico definido en el estudio de pronóstico</a:t>
            </a:r>
          </a:p>
          <a:p>
            <a:pPr marL="0" indent="0">
              <a:buNone/>
            </a:pPr>
            <a:endParaRPr lang="es-ES" dirty="0"/>
          </a:p>
          <a:p>
            <a:pPr marL="0" indent="0">
              <a:buNone/>
            </a:pPr>
            <a:r>
              <a:rPr lang="es-ES" dirty="0"/>
              <a:t> </a:t>
            </a:r>
            <a:endParaRPr lang="es-MX" dirty="0"/>
          </a:p>
        </p:txBody>
      </p:sp>
    </p:spTree>
    <p:extLst>
      <p:ext uri="{BB962C8B-B14F-4D97-AF65-F5344CB8AC3E}">
        <p14:creationId xmlns:p14="http://schemas.microsoft.com/office/powerpoint/2010/main" val="4207931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Pap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Savon">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TM03457510[[fn=Savon]]</Template>
  <TotalTime>123</TotalTime>
  <Words>1565</Words>
  <Application>Microsoft Office PowerPoint</Application>
  <PresentationFormat>Panorámica</PresentationFormat>
  <Paragraphs>48</Paragraphs>
  <Slides>10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10</vt:i4>
      </vt:variant>
    </vt:vector>
  </HeadingPairs>
  <TitlesOfParts>
    <vt:vector size="15" baseType="lpstr">
      <vt:lpstr>Algerian</vt:lpstr>
      <vt:lpstr>Arial</vt:lpstr>
      <vt:lpstr>Garamond</vt:lpstr>
      <vt:lpstr>Wingdings</vt:lpstr>
      <vt:lpstr>Savon</vt:lpstr>
      <vt:lpstr>GLOSARIO – TERMINOS PROGRAMA de Ordenamiento Ecológico Local del Municipio de Torreón, Coahuila de Zaragoza</vt:lpstr>
      <vt:lpstr>GLOSARIO</vt:lpstr>
      <vt:lpstr>Conflicto ambiental</vt:lpstr>
      <vt:lpstr>Presentación de PowerPoint</vt:lpstr>
      <vt:lpstr>Presentación de PowerPoint</vt:lpstr>
      <vt:lpstr>Presentación de PowerPoint</vt:lpstr>
      <vt:lpstr>Aptitud del territorio</vt:lpstr>
      <vt:lpstr>Presentación de PowerPoint</vt:lpstr>
      <vt:lpstr>Presentación de PowerPoint</vt:lpstr>
      <vt:lpstr>Servicios ambientales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roxana martinez</dc:creator>
  <cp:lastModifiedBy>roxana martinez</cp:lastModifiedBy>
  <cp:revision>14</cp:revision>
  <dcterms:created xsi:type="dcterms:W3CDTF">2020-10-06T02:34:10Z</dcterms:created>
  <dcterms:modified xsi:type="dcterms:W3CDTF">2020-10-06T18:38:29Z</dcterms:modified>
</cp:coreProperties>
</file>