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92D4296-B7E5-493C-9525-E1BB1D8336EB}">
  <a:tblStyle styleId="{192D4296-B7E5-493C-9525-E1BB1D8336E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b9bfd487e0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b9bfd487e0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b9bfd487e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b9bfd487e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b9bfd487e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b9bfd487e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b9bfd487e0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b9bfd487e0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b9bfd487e0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b9bfd487e0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b9bfd487e0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b9bfd487e0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b9bfd487e0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b9bfd487e0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b9bfd487e0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b9bfd487e0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0" y="224000"/>
            <a:ext cx="9144000" cy="2052600"/>
          </a:xfrm>
          <a:prstGeom prst="rect">
            <a:avLst/>
          </a:prstGeom>
          <a:solidFill>
            <a:srgbClr val="000000">
              <a:alpha val="44130"/>
            </a:srgbClr>
          </a:solidFill>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3280">
                <a:solidFill>
                  <a:srgbClr val="FFFFFF"/>
                </a:solidFill>
              </a:rPr>
              <a:t>Evaluación de la aptitud territorial para el turismo de naturaleza y rural Reserva de la Biosfera La Campana - Lago Peñuelas, Chile</a:t>
            </a:r>
            <a:endParaRPr sz="3280">
              <a:solidFill>
                <a:srgbClr val="FFFFFF"/>
              </a:solidFill>
            </a:endParaRPr>
          </a:p>
        </p:txBody>
      </p:sp>
      <p:sp>
        <p:nvSpPr>
          <p:cNvPr id="55" name="Google Shape;55;p13"/>
          <p:cNvSpPr txBox="1"/>
          <p:nvPr>
            <p:ph idx="1" type="subTitle"/>
          </p:nvPr>
        </p:nvSpPr>
        <p:spPr>
          <a:xfrm>
            <a:off x="175375" y="2462325"/>
            <a:ext cx="6120900" cy="375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100">
                <a:solidFill>
                  <a:schemeClr val="dk1"/>
                </a:solidFill>
                <a:highlight>
                  <a:srgbClr val="FFFFFF"/>
                </a:highlight>
              </a:rPr>
              <a:t>Manuel Fuenzalida Díaz*</a:t>
            </a:r>
            <a:r>
              <a:rPr lang="en" sz="1000">
                <a:solidFill>
                  <a:schemeClr val="dk1"/>
                </a:solidFill>
                <a:highlight>
                  <a:srgbClr val="FFFFFF"/>
                </a:highlight>
                <a:latin typeface="Verdana"/>
                <a:ea typeface="Verdana"/>
                <a:cs typeface="Verdana"/>
                <a:sym typeface="Verdana"/>
              </a:rPr>
              <a:t>, </a:t>
            </a:r>
            <a:r>
              <a:rPr b="1" lang="en" sz="1100">
                <a:solidFill>
                  <a:schemeClr val="dk1"/>
                </a:solidFill>
                <a:highlight>
                  <a:srgbClr val="FFFFFF"/>
                </a:highlight>
              </a:rPr>
              <a:t>Rodrigo Figueroa Sterquel **, Jorge Negrete Sepúlveda</a:t>
            </a:r>
            <a:endParaRPr/>
          </a:p>
        </p:txBody>
      </p:sp>
      <p:sp>
        <p:nvSpPr>
          <p:cNvPr id="56" name="Google Shape;56;p13"/>
          <p:cNvSpPr txBox="1"/>
          <p:nvPr/>
        </p:nvSpPr>
        <p:spPr>
          <a:xfrm>
            <a:off x="6581200" y="4139575"/>
            <a:ext cx="2379600" cy="400200"/>
          </a:xfrm>
          <a:prstGeom prst="rect">
            <a:avLst/>
          </a:prstGeom>
          <a:solidFill>
            <a:srgbClr val="000000">
              <a:alpha val="4413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rPr>
              <a:t>Victoria Franco César </a:t>
            </a:r>
            <a:endParaRPr>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idx="1" type="body"/>
          </p:nvPr>
        </p:nvSpPr>
        <p:spPr>
          <a:xfrm>
            <a:off x="0" y="0"/>
            <a:ext cx="9144000" cy="1227300"/>
          </a:xfrm>
          <a:prstGeom prst="rect">
            <a:avLst/>
          </a:prstGeom>
          <a:solidFill>
            <a:srgbClr val="000000">
              <a:alpha val="44130"/>
            </a:srgbClr>
          </a:solidFill>
        </p:spPr>
        <p:txBody>
          <a:bodyPr anchorCtr="0" anchor="t" bIns="91425" lIns="91425" spcFirstLastPara="1" rIns="91425" wrap="square" tIns="91425">
            <a:normAutofit lnSpcReduction="10000"/>
          </a:bodyPr>
          <a:lstStyle/>
          <a:p>
            <a:pPr indent="0" lvl="0" marL="0" rtl="0" algn="just">
              <a:spcBef>
                <a:spcPts val="0"/>
              </a:spcBef>
              <a:spcAft>
                <a:spcPts val="1200"/>
              </a:spcAft>
              <a:buNone/>
            </a:pPr>
            <a:r>
              <a:rPr lang="en" sz="1600">
                <a:solidFill>
                  <a:srgbClr val="FFFFFF"/>
                </a:solidFill>
              </a:rPr>
              <a:t>Se investigó y trabajó en particular sobre la</a:t>
            </a:r>
            <a:r>
              <a:rPr b="1" lang="en" sz="1600">
                <a:solidFill>
                  <a:srgbClr val="FFFFFF"/>
                </a:solidFill>
              </a:rPr>
              <a:t> Reserva de la Biosfera La Campana-Lago Peñuelas</a:t>
            </a:r>
            <a:r>
              <a:rPr lang="en" sz="1600">
                <a:solidFill>
                  <a:srgbClr val="FFFFFF"/>
                </a:solidFill>
              </a:rPr>
              <a:t>, que fue definida bajo los lineamientos de la estrategia de Sevilla y su marco regulatorio (UNESCO, 1996), dispositivo que pretenden conciliar desarrollo económico con conservación de la biodiversidad y, más ampliamente, de los patrimonios naturales y culturales.</a:t>
            </a:r>
            <a:endParaRPr sz="1600">
              <a:solidFill>
                <a:srgbClr val="FFFFFF"/>
              </a:solidFill>
            </a:endParaRPr>
          </a:p>
        </p:txBody>
      </p:sp>
      <p:pic>
        <p:nvPicPr>
          <p:cNvPr id="62" name="Google Shape;62;p14"/>
          <p:cNvPicPr preferRelativeResize="0"/>
          <p:nvPr/>
        </p:nvPicPr>
        <p:blipFill rotWithShape="1">
          <a:blip r:embed="rId3">
            <a:alphaModFix/>
          </a:blip>
          <a:srcRect b="6099" l="28999" r="30900" t="15098"/>
          <a:stretch/>
        </p:blipFill>
        <p:spPr>
          <a:xfrm>
            <a:off x="300350" y="1154175"/>
            <a:ext cx="3554175" cy="3927350"/>
          </a:xfrm>
          <a:prstGeom prst="rect">
            <a:avLst/>
          </a:prstGeom>
          <a:noFill/>
          <a:ln>
            <a:noFill/>
          </a:ln>
        </p:spPr>
      </p:pic>
      <p:sp>
        <p:nvSpPr>
          <p:cNvPr id="63" name="Google Shape;63;p14"/>
          <p:cNvSpPr txBox="1"/>
          <p:nvPr/>
        </p:nvSpPr>
        <p:spPr>
          <a:xfrm>
            <a:off x="4114800" y="1227300"/>
            <a:ext cx="4883100" cy="3001500"/>
          </a:xfrm>
          <a:prstGeom prst="rect">
            <a:avLst/>
          </a:prstGeom>
          <a:solidFill>
            <a:srgbClr val="000000">
              <a:alpha val="44130"/>
            </a:srgbClr>
          </a:solid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b="1" lang="en" sz="1300">
                <a:solidFill>
                  <a:srgbClr val="FFFFFF"/>
                </a:solidFill>
              </a:rPr>
              <a:t>Zona núcleo</a:t>
            </a:r>
            <a:r>
              <a:rPr lang="en" sz="1300">
                <a:solidFill>
                  <a:srgbClr val="FFFFFF"/>
                </a:solidFill>
              </a:rPr>
              <a:t>: Permite conservar la diversidad biológica, vigilar los ecosistemas menos alterados, realizar investigaciones, y otras actividades de bajo impacto.</a:t>
            </a:r>
            <a:endParaRPr sz="1300">
              <a:solidFill>
                <a:srgbClr val="FFFFFF"/>
              </a:solidFill>
            </a:endParaRPr>
          </a:p>
          <a:p>
            <a:pPr indent="0" lvl="0" marL="0" rtl="0" algn="just">
              <a:spcBef>
                <a:spcPts val="0"/>
              </a:spcBef>
              <a:spcAft>
                <a:spcPts val="0"/>
              </a:spcAft>
              <a:buClr>
                <a:schemeClr val="dk1"/>
              </a:buClr>
              <a:buSzPts val="1100"/>
              <a:buFont typeface="Arial"/>
              <a:buNone/>
            </a:pPr>
            <a:r>
              <a:rPr b="1" lang="en" sz="1300">
                <a:solidFill>
                  <a:srgbClr val="FFFFFF"/>
                </a:solidFill>
              </a:rPr>
              <a:t>Zona de amortiguación:</a:t>
            </a:r>
            <a:r>
              <a:rPr lang="en" sz="1300">
                <a:solidFill>
                  <a:srgbClr val="FFFFFF"/>
                </a:solidFill>
              </a:rPr>
              <a:t> Se utiliza para actividades cooperativas compatibles con prácticas ecológicas racionales, tales como: educación ambiental, recreación, turismo ecológico, investigación aplicada y básica.</a:t>
            </a:r>
            <a:endParaRPr sz="1300">
              <a:solidFill>
                <a:srgbClr val="FFFFFF"/>
              </a:solidFill>
            </a:endParaRPr>
          </a:p>
          <a:p>
            <a:pPr indent="0" lvl="0" marL="0" rtl="0" algn="just">
              <a:spcBef>
                <a:spcPts val="0"/>
              </a:spcBef>
              <a:spcAft>
                <a:spcPts val="0"/>
              </a:spcAft>
              <a:buClr>
                <a:schemeClr val="dk1"/>
              </a:buClr>
              <a:buSzPts val="1100"/>
              <a:buFont typeface="Arial"/>
              <a:buNone/>
            </a:pPr>
            <a:r>
              <a:rPr b="1" lang="en" sz="1300">
                <a:solidFill>
                  <a:srgbClr val="FFFFFF"/>
                </a:solidFill>
              </a:rPr>
              <a:t>Zona transición:</a:t>
            </a:r>
            <a:r>
              <a:rPr lang="en" sz="1300">
                <a:solidFill>
                  <a:srgbClr val="FFFFFF"/>
                </a:solidFill>
              </a:rPr>
              <a:t> Puede comprender variadas actividades agrícolas, de asentamientos humanos y otros usos, donde, comunidades locales, organismos de gestión, científico, organizaciones no gubernamentales, sector económico, otros interesados, trabajan conjuntamente en la administración y desarrollo sostenible de los recursos de la zona.</a:t>
            </a:r>
            <a:endParaRPr sz="1300">
              <a:solidFill>
                <a:srgbClr val="FFFFFF"/>
              </a:solidFill>
            </a:endParaRPr>
          </a:p>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idx="1" type="body"/>
          </p:nvPr>
        </p:nvSpPr>
        <p:spPr>
          <a:xfrm>
            <a:off x="123950" y="148550"/>
            <a:ext cx="8861700" cy="1425600"/>
          </a:xfrm>
          <a:prstGeom prst="rect">
            <a:avLst/>
          </a:prstGeom>
          <a:solidFill>
            <a:srgbClr val="000000">
              <a:alpha val="44130"/>
            </a:srgbClr>
          </a:solidFill>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FFFFFF"/>
                </a:solidFill>
              </a:rPr>
              <a:t>La aplicación del paradigma </a:t>
            </a:r>
            <a:r>
              <a:rPr b="1" lang="en">
                <a:solidFill>
                  <a:srgbClr val="FFFFFF"/>
                </a:solidFill>
              </a:rPr>
              <a:t>decisional multicriterio </a:t>
            </a:r>
            <a:r>
              <a:rPr lang="en">
                <a:solidFill>
                  <a:srgbClr val="FFFFFF"/>
                </a:solidFill>
              </a:rPr>
              <a:t>en el campo de la evaluación prospectiva de la oferta turística, ha abierto una interesante vía metodológica al tratamiento de la problemática del Ordenamiento Territorial de una actividad económica.</a:t>
            </a:r>
            <a:endParaRPr>
              <a:solidFill>
                <a:srgbClr val="FFFFFF"/>
              </a:solidFill>
            </a:endParaRPr>
          </a:p>
        </p:txBody>
      </p:sp>
      <p:sp>
        <p:nvSpPr>
          <p:cNvPr id="69" name="Google Shape;69;p15"/>
          <p:cNvSpPr txBox="1"/>
          <p:nvPr/>
        </p:nvSpPr>
        <p:spPr>
          <a:xfrm>
            <a:off x="123950" y="1648375"/>
            <a:ext cx="4015800" cy="1077300"/>
          </a:xfrm>
          <a:prstGeom prst="rect">
            <a:avLst/>
          </a:prstGeom>
          <a:solidFill>
            <a:srgbClr val="000000">
              <a:alpha val="44130"/>
            </a:srgbClr>
          </a:solid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a:solidFill>
                  <a:srgbClr val="FFFFFF"/>
                </a:solidFill>
              </a:rPr>
              <a:t>Los cinco conceptos que adquieren un rol protagónico en toda </a:t>
            </a:r>
            <a:r>
              <a:rPr b="1" lang="en" sz="1500">
                <a:solidFill>
                  <a:srgbClr val="FFFFFF"/>
                </a:solidFill>
              </a:rPr>
              <a:t>EMC (evaluación multicriterio) </a:t>
            </a:r>
            <a:r>
              <a:rPr lang="en">
                <a:solidFill>
                  <a:srgbClr val="FFFFFF"/>
                </a:solidFill>
              </a:rPr>
              <a:t> son: aptitud, impacto, restricción, alternativa(s) y decisión.</a:t>
            </a:r>
            <a:endParaRPr>
              <a:solidFill>
                <a:srgbClr val="FFFFFF"/>
              </a:solidFill>
            </a:endParaRPr>
          </a:p>
        </p:txBody>
      </p:sp>
      <p:graphicFrame>
        <p:nvGraphicFramePr>
          <p:cNvPr id="70" name="Google Shape;70;p15"/>
          <p:cNvGraphicFramePr/>
          <p:nvPr/>
        </p:nvGraphicFramePr>
        <p:xfrm>
          <a:off x="4225400" y="1648370"/>
          <a:ext cx="3000000" cy="3000000"/>
        </p:xfrm>
        <a:graphic>
          <a:graphicData uri="http://schemas.openxmlformats.org/drawingml/2006/table">
            <a:tbl>
              <a:tblPr>
                <a:noFill/>
                <a:tableStyleId>{192D4296-B7E5-493C-9525-E1BB1D8336EB}</a:tableStyleId>
              </a:tblPr>
              <a:tblGrid>
                <a:gridCol w="2380125"/>
                <a:gridCol w="2380125"/>
              </a:tblGrid>
              <a:tr h="525675">
                <a:tc>
                  <a:txBody>
                    <a:bodyPr/>
                    <a:lstStyle/>
                    <a:p>
                      <a:pPr indent="0" lvl="0" marL="0" rtl="0" algn="l">
                        <a:spcBef>
                          <a:spcPts val="0"/>
                        </a:spcBef>
                        <a:spcAft>
                          <a:spcPts val="0"/>
                        </a:spcAft>
                        <a:buNone/>
                      </a:pPr>
                      <a:r>
                        <a:rPr lang="en" sz="1100">
                          <a:solidFill>
                            <a:srgbClr val="FFFFFF"/>
                          </a:solidFill>
                        </a:rPr>
                        <a:t>APTITUD</a:t>
                      </a:r>
                      <a:endParaRPr sz="1100">
                        <a:solidFill>
                          <a:srgbClr val="FFFFFF"/>
                        </a:solidFill>
                      </a:endParaRPr>
                    </a:p>
                  </a:txBody>
                  <a:tcPr marT="91425" marB="91425" marR="91425" marL="91425"/>
                </a:tc>
                <a:tc>
                  <a:txBody>
                    <a:bodyPr/>
                    <a:lstStyle/>
                    <a:p>
                      <a:pPr indent="0" lvl="0" marL="0" rtl="0" algn="l">
                        <a:spcBef>
                          <a:spcPts val="0"/>
                        </a:spcBef>
                        <a:spcAft>
                          <a:spcPts val="0"/>
                        </a:spcAft>
                        <a:buNone/>
                      </a:pPr>
                      <a:r>
                        <a:rPr lang="en" sz="1200">
                          <a:solidFill>
                            <a:srgbClr val="FFFFFF"/>
                          </a:solidFill>
                        </a:rPr>
                        <a:t>R</a:t>
                      </a:r>
                      <a:r>
                        <a:rPr lang="en" sz="1200">
                          <a:solidFill>
                            <a:srgbClr val="FFFFFF"/>
                          </a:solidFill>
                        </a:rPr>
                        <a:t>epresenta la vocación potencial del territorio a los requerimientos impuestos por la actividad evaluada</a:t>
                      </a:r>
                      <a:endParaRPr sz="1200">
                        <a:solidFill>
                          <a:srgbClr val="FFFFFF"/>
                        </a:solidFill>
                      </a:endParaRPr>
                    </a:p>
                  </a:txBody>
                  <a:tcPr marT="91425" marB="91425" marR="91425" marL="91425"/>
                </a:tc>
              </a:tr>
              <a:tr h="492825">
                <a:tc>
                  <a:txBody>
                    <a:bodyPr/>
                    <a:lstStyle/>
                    <a:p>
                      <a:pPr indent="0" lvl="0" marL="0" rtl="0" algn="l">
                        <a:spcBef>
                          <a:spcPts val="0"/>
                        </a:spcBef>
                        <a:spcAft>
                          <a:spcPts val="0"/>
                        </a:spcAft>
                        <a:buNone/>
                      </a:pPr>
                      <a:r>
                        <a:rPr lang="en" sz="1100">
                          <a:solidFill>
                            <a:srgbClr val="FFFFFF"/>
                          </a:solidFill>
                        </a:rPr>
                        <a:t>IMPACTO</a:t>
                      </a:r>
                      <a:endParaRPr sz="1100">
                        <a:solidFill>
                          <a:srgbClr val="FFFFFF"/>
                        </a:solidFill>
                      </a:endParaRPr>
                    </a:p>
                  </a:txBody>
                  <a:tcPr marT="91425" marB="91425" marR="91425" marL="91425"/>
                </a:tc>
                <a:tc>
                  <a:txBody>
                    <a:bodyPr/>
                    <a:lstStyle/>
                    <a:p>
                      <a:pPr indent="0" lvl="0" marL="0" rtl="0" algn="l">
                        <a:spcBef>
                          <a:spcPts val="0"/>
                        </a:spcBef>
                        <a:spcAft>
                          <a:spcPts val="0"/>
                        </a:spcAft>
                        <a:buNone/>
                      </a:pPr>
                      <a:r>
                        <a:rPr lang="en" sz="1100">
                          <a:solidFill>
                            <a:srgbClr val="FFFFFF"/>
                          </a:solidFill>
                        </a:rPr>
                        <a:t>hace referencia a los efectos (positivos y/o negativos) de una determinada actuación sobre el medio</a:t>
                      </a:r>
                      <a:endParaRPr sz="1100">
                        <a:solidFill>
                          <a:srgbClr val="FFFFFF"/>
                        </a:solidFill>
                      </a:endParaRPr>
                    </a:p>
                  </a:txBody>
                  <a:tcPr marT="91425" marB="91425" marR="91425" marL="91425"/>
                </a:tc>
              </a:tr>
              <a:tr h="372350">
                <a:tc>
                  <a:txBody>
                    <a:bodyPr/>
                    <a:lstStyle/>
                    <a:p>
                      <a:pPr indent="0" lvl="0" marL="0" rtl="0" algn="l">
                        <a:spcBef>
                          <a:spcPts val="0"/>
                        </a:spcBef>
                        <a:spcAft>
                          <a:spcPts val="0"/>
                        </a:spcAft>
                        <a:buNone/>
                      </a:pPr>
                      <a:r>
                        <a:rPr lang="en" sz="1100">
                          <a:solidFill>
                            <a:srgbClr val="FFFFFF"/>
                          </a:solidFill>
                        </a:rPr>
                        <a:t>RESTRICCIÓN </a:t>
                      </a:r>
                      <a:endParaRPr sz="1100">
                        <a:solidFill>
                          <a:srgbClr val="FFFFFF"/>
                        </a:solidFill>
                      </a:endParaRPr>
                    </a:p>
                  </a:txBody>
                  <a:tcPr marT="91425" marB="91425" marR="91425" marL="91425"/>
                </a:tc>
                <a:tc>
                  <a:txBody>
                    <a:bodyPr/>
                    <a:lstStyle/>
                    <a:p>
                      <a:pPr indent="0" lvl="0" marL="0" rtl="0" algn="l">
                        <a:spcBef>
                          <a:spcPts val="0"/>
                        </a:spcBef>
                        <a:spcAft>
                          <a:spcPts val="0"/>
                        </a:spcAft>
                        <a:buNone/>
                      </a:pPr>
                      <a:r>
                        <a:rPr lang="en" sz="1100">
                          <a:solidFill>
                            <a:srgbClr val="FFFFFF"/>
                          </a:solidFill>
                        </a:rPr>
                        <a:t>ndividualiza los factores que son incompatibles con el uso analizado</a:t>
                      </a:r>
                      <a:endParaRPr sz="1100">
                        <a:solidFill>
                          <a:srgbClr val="FFFFFF"/>
                        </a:solidFill>
                      </a:endParaRPr>
                    </a:p>
                  </a:txBody>
                  <a:tcPr marT="91425" marB="91425" marR="91425" marL="91425"/>
                </a:tc>
              </a:tr>
              <a:tr h="492825">
                <a:tc>
                  <a:txBody>
                    <a:bodyPr/>
                    <a:lstStyle/>
                    <a:p>
                      <a:pPr indent="0" lvl="0" marL="0" rtl="0" algn="l">
                        <a:spcBef>
                          <a:spcPts val="0"/>
                        </a:spcBef>
                        <a:spcAft>
                          <a:spcPts val="0"/>
                        </a:spcAft>
                        <a:buNone/>
                      </a:pPr>
                      <a:r>
                        <a:rPr lang="en" sz="1100">
                          <a:solidFill>
                            <a:srgbClr val="FFFFFF"/>
                          </a:solidFill>
                        </a:rPr>
                        <a:t>ALTERNATIVAS</a:t>
                      </a:r>
                      <a:endParaRPr sz="1100">
                        <a:solidFill>
                          <a:srgbClr val="FFFFFF"/>
                        </a:solidFill>
                      </a:endParaRPr>
                    </a:p>
                  </a:txBody>
                  <a:tcPr marT="91425" marB="91425" marR="91425" marL="91425"/>
                </a:tc>
                <a:tc>
                  <a:txBody>
                    <a:bodyPr/>
                    <a:lstStyle/>
                    <a:p>
                      <a:pPr indent="0" lvl="0" marL="0" rtl="0" algn="l">
                        <a:spcBef>
                          <a:spcPts val="0"/>
                        </a:spcBef>
                        <a:spcAft>
                          <a:spcPts val="0"/>
                        </a:spcAft>
                        <a:buNone/>
                      </a:pPr>
                      <a:r>
                        <a:rPr lang="en" sz="1100">
                          <a:solidFill>
                            <a:srgbClr val="FFFFFF"/>
                          </a:solidFill>
                        </a:rPr>
                        <a:t>El cuarto y el quinto conjugan el resultado final de elección frente a una serie de posibilidades distintas</a:t>
                      </a:r>
                      <a:endParaRPr sz="1100">
                        <a:solidFill>
                          <a:srgbClr val="FFFFFF"/>
                        </a:solidFill>
                      </a:endParaRPr>
                    </a:p>
                  </a:txBody>
                  <a:tcPr marT="91425" marB="91425" marR="91425" marL="91425"/>
                </a:tc>
              </a:tr>
              <a:tr h="284725">
                <a:tc>
                  <a:txBody>
                    <a:bodyPr/>
                    <a:lstStyle/>
                    <a:p>
                      <a:pPr indent="0" lvl="0" marL="0" rtl="0" algn="l">
                        <a:spcBef>
                          <a:spcPts val="0"/>
                        </a:spcBef>
                        <a:spcAft>
                          <a:spcPts val="0"/>
                        </a:spcAft>
                        <a:buNone/>
                      </a:pPr>
                      <a:r>
                        <a:rPr lang="en" sz="1100">
                          <a:solidFill>
                            <a:srgbClr val="FFFFFF"/>
                          </a:solidFill>
                        </a:rPr>
                        <a:t>DECISIÓN</a:t>
                      </a:r>
                      <a:endParaRPr sz="1100">
                        <a:solidFill>
                          <a:srgbClr val="FFFFFF"/>
                        </a:solidFill>
                      </a:endParaRPr>
                    </a:p>
                  </a:txBody>
                  <a:tcPr marT="91425" marB="91425" marR="91425" marL="91425"/>
                </a:tc>
                <a:tc>
                  <a:txBody>
                    <a:bodyPr/>
                    <a:lstStyle/>
                    <a:p>
                      <a:pPr indent="0" lvl="0" marL="0" rtl="0" algn="l">
                        <a:spcBef>
                          <a:spcPts val="0"/>
                        </a:spcBef>
                        <a:spcAft>
                          <a:spcPts val="0"/>
                        </a:spcAft>
                        <a:buNone/>
                      </a:pPr>
                      <a:r>
                        <a:t/>
                      </a:r>
                      <a:endParaRPr>
                        <a:solidFill>
                          <a:srgbClr val="FFFFFF"/>
                        </a:solidFill>
                      </a:endParaRPr>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idx="1" type="body"/>
          </p:nvPr>
        </p:nvSpPr>
        <p:spPr>
          <a:xfrm>
            <a:off x="311700" y="347025"/>
            <a:ext cx="8520600" cy="2825700"/>
          </a:xfrm>
          <a:prstGeom prst="rect">
            <a:avLst/>
          </a:prstGeom>
          <a:solidFill>
            <a:srgbClr val="000000">
              <a:alpha val="44130"/>
            </a:srgbClr>
          </a:solidFill>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FFFFFF"/>
                </a:solidFill>
              </a:rPr>
              <a:t>los criterios que intervienen en la identificación de espacios con aptitud territorial para el Turismo de Naturaleza y Rural, entendidos como distancia al punto ideal, son los siguientes:</a:t>
            </a:r>
            <a:endParaRPr>
              <a:solidFill>
                <a:srgbClr val="FFFFFF"/>
              </a:solidFill>
            </a:endParaRPr>
          </a:p>
          <a:p>
            <a:pPr indent="-342900" lvl="0" marL="457200" rtl="0" algn="l">
              <a:spcBef>
                <a:spcPts val="1200"/>
              </a:spcBef>
              <a:spcAft>
                <a:spcPts val="0"/>
              </a:spcAft>
              <a:buClr>
                <a:srgbClr val="FFFFFF"/>
              </a:buClr>
              <a:buSzPts val="1800"/>
              <a:buChar char="●"/>
            </a:pPr>
            <a:r>
              <a:rPr lang="en">
                <a:solidFill>
                  <a:srgbClr val="FFFFFF"/>
                </a:solidFill>
              </a:rPr>
              <a:t>Accesibilidad espacial</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Distancia a localidades pobladas</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Distancia a </a:t>
            </a:r>
            <a:r>
              <a:rPr lang="en">
                <a:solidFill>
                  <a:srgbClr val="FFFFFF"/>
                </a:solidFill>
              </a:rPr>
              <a:t>Sitios</a:t>
            </a:r>
            <a:r>
              <a:rPr lang="en">
                <a:solidFill>
                  <a:srgbClr val="FFFFFF"/>
                </a:solidFill>
              </a:rPr>
              <a:t> Prioritarios para la conservación</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Distancia a atractivos turísticos</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Distancia a curso de agua</a:t>
            </a:r>
            <a:endParaRPr>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259100"/>
            <a:ext cx="8520600" cy="992700"/>
          </a:xfrm>
          <a:prstGeom prst="rect">
            <a:avLst/>
          </a:prstGeom>
          <a:solidFill>
            <a:srgbClr val="000000">
              <a:alpha val="44130"/>
            </a:srgbClr>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Procedimientos metodológicos aplicados en el modelo de aptitud territorial</a:t>
            </a:r>
            <a:endParaRPr>
              <a:solidFill>
                <a:srgbClr val="FFFFFF"/>
              </a:solidFill>
            </a:endParaRPr>
          </a:p>
        </p:txBody>
      </p:sp>
      <p:sp>
        <p:nvSpPr>
          <p:cNvPr id="81" name="Google Shape;81;p17"/>
          <p:cNvSpPr txBox="1"/>
          <p:nvPr>
            <p:ph idx="1" type="body"/>
          </p:nvPr>
        </p:nvSpPr>
        <p:spPr>
          <a:xfrm>
            <a:off x="311700" y="1437725"/>
            <a:ext cx="3604800" cy="842700"/>
          </a:xfrm>
          <a:prstGeom prst="rect">
            <a:avLst/>
          </a:prstGeom>
          <a:solidFill>
            <a:srgbClr val="000000">
              <a:alpha val="44130"/>
            </a:srgbClr>
          </a:solidFill>
        </p:spPr>
        <p:txBody>
          <a:bodyPr anchorCtr="0" anchor="t" bIns="91425" lIns="91425" spcFirstLastPara="1" rIns="91425" wrap="square" tIns="91425">
            <a:normAutofit/>
          </a:bodyPr>
          <a:lstStyle/>
          <a:p>
            <a:pPr indent="0" lvl="0" marL="0" rtl="0" algn="l">
              <a:lnSpc>
                <a:spcPct val="95000"/>
              </a:lnSpc>
              <a:spcBef>
                <a:spcPts val="0"/>
              </a:spcBef>
              <a:spcAft>
                <a:spcPts val="1200"/>
              </a:spcAft>
              <a:buNone/>
            </a:pPr>
            <a:r>
              <a:rPr lang="en" sz="1500">
                <a:solidFill>
                  <a:srgbClr val="FFFFFF"/>
                </a:solidFill>
              </a:rPr>
              <a:t>La identificación de espacios con aptitud territorial para el Turismo de Naturaleza y Rural se organiza en tres fases</a:t>
            </a:r>
            <a:endParaRPr sz="1500">
              <a:solidFill>
                <a:srgbClr val="FFFFFF"/>
              </a:solidFill>
            </a:endParaRPr>
          </a:p>
        </p:txBody>
      </p:sp>
      <p:cxnSp>
        <p:nvCxnSpPr>
          <p:cNvPr id="82" name="Google Shape;82;p17"/>
          <p:cNvCxnSpPr/>
          <p:nvPr/>
        </p:nvCxnSpPr>
        <p:spPr>
          <a:xfrm>
            <a:off x="4028025" y="1859075"/>
            <a:ext cx="805500" cy="0"/>
          </a:xfrm>
          <a:prstGeom prst="straightConnector1">
            <a:avLst/>
          </a:prstGeom>
          <a:noFill/>
          <a:ln cap="flat" cmpd="sng" w="9525">
            <a:solidFill>
              <a:srgbClr val="FFFFFF"/>
            </a:solidFill>
            <a:prstDash val="solid"/>
            <a:round/>
            <a:headEnd len="med" w="med" type="none"/>
            <a:tailEnd len="med" w="med" type="triangle"/>
          </a:ln>
        </p:spPr>
      </p:cxnSp>
      <p:pic>
        <p:nvPicPr>
          <p:cNvPr id="83" name="Google Shape;83;p17"/>
          <p:cNvPicPr preferRelativeResize="0"/>
          <p:nvPr/>
        </p:nvPicPr>
        <p:blipFill rotWithShape="1">
          <a:blip r:embed="rId3">
            <a:alphaModFix/>
          </a:blip>
          <a:srcRect b="15946" l="30643" r="33856" t="16880"/>
          <a:stretch/>
        </p:blipFill>
        <p:spPr>
          <a:xfrm>
            <a:off x="5005905" y="1338550"/>
            <a:ext cx="3409594" cy="3627226"/>
          </a:xfrm>
          <a:prstGeom prst="rect">
            <a:avLst/>
          </a:prstGeom>
          <a:noFill/>
          <a:ln>
            <a:noFill/>
          </a:ln>
        </p:spPr>
      </p:pic>
      <p:cxnSp>
        <p:nvCxnSpPr>
          <p:cNvPr id="84" name="Google Shape;84;p17"/>
          <p:cNvCxnSpPr>
            <a:stCxn id="81" idx="2"/>
          </p:cNvCxnSpPr>
          <p:nvPr/>
        </p:nvCxnSpPr>
        <p:spPr>
          <a:xfrm flipH="1">
            <a:off x="2069700" y="2280425"/>
            <a:ext cx="44400" cy="520500"/>
          </a:xfrm>
          <a:prstGeom prst="straightConnector1">
            <a:avLst/>
          </a:prstGeom>
          <a:noFill/>
          <a:ln cap="flat" cmpd="sng" w="9525">
            <a:solidFill>
              <a:srgbClr val="FFFFFF"/>
            </a:solidFill>
            <a:prstDash val="solid"/>
            <a:round/>
            <a:headEnd len="med" w="med" type="none"/>
            <a:tailEnd len="med" w="med" type="triangle"/>
          </a:ln>
        </p:spPr>
      </p:cxnSp>
      <p:sp>
        <p:nvSpPr>
          <p:cNvPr id="85" name="Google Shape;85;p17"/>
          <p:cNvSpPr txBox="1"/>
          <p:nvPr/>
        </p:nvSpPr>
        <p:spPr>
          <a:xfrm>
            <a:off x="148725" y="2813425"/>
            <a:ext cx="4685100" cy="2124000"/>
          </a:xfrm>
          <a:prstGeom prst="rect">
            <a:avLst/>
          </a:prstGeom>
          <a:solidFill>
            <a:srgbClr val="000000">
              <a:alpha val="44130"/>
            </a:srgbClr>
          </a:solid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a:solidFill>
                  <a:srgbClr val="FFFFFF"/>
                </a:solidFill>
              </a:rPr>
              <a:t>En la primera fase el interés radica en conocer cómo cada uno de los criterios se reparte entre las diferentes porciones territoriales de área de estudio. Dependiendo del "sentido" del criterio -positivo o negativo-, distancias cercanas o lejanas posibilitan la aptitud territorial para el Turismo de Naturaleza y Rural (distancia al punto ideal). Es por ello que se deberán transformar cada uno de los 5 criterios - en formato vectorial- a distancias -en format</a:t>
            </a:r>
            <a:r>
              <a:rPr lang="en"/>
              <a:t>o </a:t>
            </a:r>
            <a:r>
              <a:rPr lang="en">
                <a:solidFill>
                  <a:srgbClr val="FFFFFF"/>
                </a:solidFill>
              </a:rPr>
              <a:t>raster</a:t>
            </a:r>
            <a:endParaRPr>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idx="1" type="body"/>
          </p:nvPr>
        </p:nvSpPr>
        <p:spPr>
          <a:xfrm>
            <a:off x="1555050" y="0"/>
            <a:ext cx="6033900" cy="408900"/>
          </a:xfrm>
          <a:prstGeom prst="rect">
            <a:avLst/>
          </a:prstGeom>
          <a:solidFill>
            <a:srgbClr val="000000">
              <a:alpha val="44130"/>
            </a:srgbClr>
          </a:solidFill>
        </p:spPr>
        <p:txBody>
          <a:bodyPr anchorCtr="0" anchor="t" bIns="91425" lIns="91425" spcFirstLastPara="1" rIns="91425" wrap="square" tIns="91425">
            <a:normAutofit fontScale="70000"/>
          </a:bodyPr>
          <a:lstStyle/>
          <a:p>
            <a:pPr indent="0" lvl="0" marL="0" rtl="0" algn="l">
              <a:spcBef>
                <a:spcPts val="0"/>
              </a:spcBef>
              <a:spcAft>
                <a:spcPts val="1200"/>
              </a:spcAft>
              <a:buNone/>
            </a:pPr>
            <a:r>
              <a:rPr lang="en">
                <a:solidFill>
                  <a:srgbClr val="F3F3F3"/>
                </a:solidFill>
              </a:rPr>
              <a:t> </a:t>
            </a:r>
            <a:r>
              <a:rPr b="1" lang="en" sz="1942">
                <a:solidFill>
                  <a:srgbClr val="F3F3F3"/>
                </a:solidFill>
              </a:rPr>
              <a:t>características de cada criterio y el proceso reclasificación adoptado</a:t>
            </a:r>
            <a:endParaRPr b="1" sz="1942">
              <a:solidFill>
                <a:srgbClr val="F3F3F3"/>
              </a:solidFill>
            </a:endParaRPr>
          </a:p>
        </p:txBody>
      </p:sp>
      <p:pic>
        <p:nvPicPr>
          <p:cNvPr id="91" name="Google Shape;91;p18"/>
          <p:cNvPicPr preferRelativeResize="0"/>
          <p:nvPr/>
        </p:nvPicPr>
        <p:blipFill rotWithShape="1">
          <a:blip r:embed="rId3">
            <a:alphaModFix/>
          </a:blip>
          <a:srcRect b="28316" l="28121" r="29321" t="37976"/>
          <a:stretch/>
        </p:blipFill>
        <p:spPr>
          <a:xfrm>
            <a:off x="74350" y="617313"/>
            <a:ext cx="3879300" cy="1727426"/>
          </a:xfrm>
          <a:prstGeom prst="rect">
            <a:avLst/>
          </a:prstGeom>
          <a:noFill/>
          <a:ln>
            <a:noFill/>
          </a:ln>
        </p:spPr>
      </p:pic>
      <p:pic>
        <p:nvPicPr>
          <p:cNvPr id="92" name="Google Shape;92;p18"/>
          <p:cNvPicPr preferRelativeResize="0"/>
          <p:nvPr/>
        </p:nvPicPr>
        <p:blipFill rotWithShape="1">
          <a:blip r:embed="rId4">
            <a:alphaModFix/>
          </a:blip>
          <a:srcRect b="13613" l="28835" r="32788" t="19388"/>
          <a:stretch/>
        </p:blipFill>
        <p:spPr>
          <a:xfrm>
            <a:off x="74350" y="2429225"/>
            <a:ext cx="2565549" cy="2518124"/>
          </a:xfrm>
          <a:prstGeom prst="rect">
            <a:avLst/>
          </a:prstGeom>
          <a:noFill/>
          <a:ln>
            <a:noFill/>
          </a:ln>
        </p:spPr>
      </p:pic>
      <p:pic>
        <p:nvPicPr>
          <p:cNvPr id="93" name="Google Shape;93;p18"/>
          <p:cNvPicPr preferRelativeResize="0"/>
          <p:nvPr/>
        </p:nvPicPr>
        <p:blipFill rotWithShape="1">
          <a:blip r:embed="rId5">
            <a:alphaModFix/>
          </a:blip>
          <a:srcRect b="37828" l="28296" r="51895" t="22755"/>
          <a:stretch/>
        </p:blipFill>
        <p:spPr>
          <a:xfrm>
            <a:off x="2639900" y="2429225"/>
            <a:ext cx="1251799" cy="1400525"/>
          </a:xfrm>
          <a:prstGeom prst="rect">
            <a:avLst/>
          </a:prstGeom>
          <a:noFill/>
          <a:ln>
            <a:noFill/>
          </a:ln>
        </p:spPr>
      </p:pic>
      <p:sp>
        <p:nvSpPr>
          <p:cNvPr id="94" name="Google Shape;94;p18"/>
          <p:cNvSpPr txBox="1"/>
          <p:nvPr/>
        </p:nvSpPr>
        <p:spPr>
          <a:xfrm>
            <a:off x="3953650" y="481000"/>
            <a:ext cx="5106300" cy="1068300"/>
          </a:xfrm>
          <a:prstGeom prst="rect">
            <a:avLst/>
          </a:prstGeom>
          <a:solidFill>
            <a:srgbClr val="000000">
              <a:alpha val="44130"/>
            </a:srgbClr>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FFFFFF"/>
                </a:solidFill>
              </a:rPr>
              <a:t>Criterio 1: Accesibilidad espacial</a:t>
            </a:r>
            <a:endParaRPr sz="1000">
              <a:solidFill>
                <a:srgbClr val="FFFFFF"/>
              </a:solidFill>
            </a:endParaRPr>
          </a:p>
          <a:p>
            <a:pPr indent="0" lvl="0" marL="0" rtl="0" algn="l">
              <a:spcBef>
                <a:spcPts val="0"/>
              </a:spcBef>
              <a:spcAft>
                <a:spcPts val="0"/>
              </a:spcAft>
              <a:buClr>
                <a:schemeClr val="dk1"/>
              </a:buClr>
              <a:buSzPts val="1100"/>
              <a:buFont typeface="Arial"/>
              <a:buNone/>
            </a:pPr>
            <a:r>
              <a:rPr lang="en" sz="1000">
                <a:solidFill>
                  <a:srgbClr val="FFFFFF"/>
                </a:solidFill>
              </a:rPr>
              <a:t>a.- Fuente de información: Dirección de Vialidad del Ministerio de Obras Públicas.</a:t>
            </a:r>
            <a:endParaRPr sz="1000">
              <a:solidFill>
                <a:srgbClr val="FFFFFF"/>
              </a:solidFill>
            </a:endParaRPr>
          </a:p>
          <a:p>
            <a:pPr indent="0" lvl="0" marL="0" rtl="0" algn="l">
              <a:spcBef>
                <a:spcPts val="0"/>
              </a:spcBef>
              <a:spcAft>
                <a:spcPts val="0"/>
              </a:spcAft>
              <a:buClr>
                <a:schemeClr val="dk1"/>
              </a:buClr>
              <a:buSzPts val="1100"/>
              <a:buFont typeface="Arial"/>
              <a:buNone/>
            </a:pPr>
            <a:r>
              <a:rPr lang="en" sz="1000">
                <a:solidFill>
                  <a:srgbClr val="FFFFFF"/>
                </a:solidFill>
              </a:rPr>
              <a:t>b.- Atributo gráfico: Se utilizaron las siguientes rutas (líneas): Ruta 5, Ruta 60 CH, Ruta 68, Ruta 62, La Dormida (F-10-G), y La Playa (F-50).</a:t>
            </a:r>
            <a:endParaRPr sz="1000">
              <a:solidFill>
                <a:srgbClr val="FFFFFF"/>
              </a:solidFill>
            </a:endParaRPr>
          </a:p>
          <a:p>
            <a:pPr indent="0" lvl="0" marL="0" rtl="0" algn="l">
              <a:spcBef>
                <a:spcPts val="0"/>
              </a:spcBef>
              <a:spcAft>
                <a:spcPts val="0"/>
              </a:spcAft>
              <a:buClr>
                <a:schemeClr val="dk1"/>
              </a:buClr>
              <a:buSzPts val="1100"/>
              <a:buFont typeface="Arial"/>
              <a:buNone/>
            </a:pPr>
            <a:r>
              <a:rPr lang="en" sz="1000">
                <a:solidFill>
                  <a:srgbClr val="FFFFFF"/>
                </a:solidFill>
              </a:rPr>
              <a:t>c.- Rasgo a evaluar: Distancias más cercanas a las rutas de interés suponen una mejor accesibilidad espacial.</a:t>
            </a:r>
            <a:endParaRPr sz="1000">
              <a:solidFill>
                <a:srgbClr val="FFFFFF"/>
              </a:solidFill>
            </a:endParaRPr>
          </a:p>
          <a:p>
            <a:pPr indent="0" lvl="0" marL="0" rtl="0" algn="l">
              <a:spcBef>
                <a:spcPts val="0"/>
              </a:spcBef>
              <a:spcAft>
                <a:spcPts val="0"/>
              </a:spcAft>
              <a:buNone/>
            </a:pPr>
            <a:r>
              <a:t/>
            </a:r>
            <a:endParaRPr/>
          </a:p>
        </p:txBody>
      </p:sp>
      <p:sp>
        <p:nvSpPr>
          <p:cNvPr id="95" name="Google Shape;95;p18"/>
          <p:cNvSpPr txBox="1"/>
          <p:nvPr/>
        </p:nvSpPr>
        <p:spPr>
          <a:xfrm>
            <a:off x="3953650" y="1542938"/>
            <a:ext cx="5106300" cy="919500"/>
          </a:xfrm>
          <a:prstGeom prst="rect">
            <a:avLst/>
          </a:prstGeom>
          <a:solidFill>
            <a:srgbClr val="000000">
              <a:alpha val="44130"/>
            </a:srgbClr>
          </a:solid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sz="900">
                <a:solidFill>
                  <a:srgbClr val="FFFFFF"/>
                </a:solidFill>
              </a:rPr>
              <a:t>Criterio 2: Distancia a localidades pobladas urbanas y rurales</a:t>
            </a:r>
            <a:endParaRPr sz="900">
              <a:solidFill>
                <a:srgbClr val="FFFFFF"/>
              </a:solidFill>
            </a:endParaRPr>
          </a:p>
          <a:p>
            <a:pPr indent="0" lvl="0" marL="0" rtl="0" algn="just">
              <a:spcBef>
                <a:spcPts val="0"/>
              </a:spcBef>
              <a:spcAft>
                <a:spcPts val="0"/>
              </a:spcAft>
              <a:buClr>
                <a:schemeClr val="dk1"/>
              </a:buClr>
              <a:buSzPts val="1100"/>
              <a:buFont typeface="Arial"/>
              <a:buNone/>
            </a:pPr>
            <a:r>
              <a:rPr lang="en" sz="900">
                <a:solidFill>
                  <a:srgbClr val="FFFFFF"/>
                </a:solidFill>
              </a:rPr>
              <a:t>a.- Fuente de información: Ministerio de Vivienda y Urbanismo (MINVU).</a:t>
            </a:r>
            <a:endParaRPr sz="900">
              <a:solidFill>
                <a:srgbClr val="FFFFFF"/>
              </a:solidFill>
            </a:endParaRPr>
          </a:p>
          <a:p>
            <a:pPr indent="0" lvl="0" marL="0" rtl="0" algn="just">
              <a:spcBef>
                <a:spcPts val="0"/>
              </a:spcBef>
              <a:spcAft>
                <a:spcPts val="0"/>
              </a:spcAft>
              <a:buClr>
                <a:schemeClr val="dk1"/>
              </a:buClr>
              <a:buSzPts val="1100"/>
              <a:buFont typeface="Arial"/>
              <a:buNone/>
            </a:pPr>
            <a:r>
              <a:rPr lang="en" sz="900">
                <a:solidFill>
                  <a:srgbClr val="FFFFFF"/>
                </a:solidFill>
              </a:rPr>
              <a:t>b.- Atributo gráfico: Se utilizaron los polígonos que identifican las diversas localidades pobladas.</a:t>
            </a:r>
            <a:endParaRPr sz="900">
              <a:solidFill>
                <a:srgbClr val="FFFFFF"/>
              </a:solidFill>
            </a:endParaRPr>
          </a:p>
          <a:p>
            <a:pPr indent="0" lvl="0" marL="0" rtl="0" algn="just">
              <a:spcBef>
                <a:spcPts val="0"/>
              </a:spcBef>
              <a:spcAft>
                <a:spcPts val="0"/>
              </a:spcAft>
              <a:buClr>
                <a:schemeClr val="dk1"/>
              </a:buClr>
              <a:buSzPts val="1100"/>
              <a:buFont typeface="Arial"/>
              <a:buNone/>
            </a:pPr>
            <a:r>
              <a:rPr lang="en" sz="900">
                <a:solidFill>
                  <a:srgbClr val="FFFFFF"/>
                </a:solidFill>
              </a:rPr>
              <a:t>c.- Rasgo a evaluar: Se entiende que aquellos espacios con influencia directa de centros urbanos</a:t>
            </a:r>
            <a:endParaRPr sz="900">
              <a:solidFill>
                <a:srgbClr val="FFFFFF"/>
              </a:solidFill>
            </a:endParaRPr>
          </a:p>
          <a:p>
            <a:pPr indent="0" lvl="0" marL="0" rtl="0" algn="just">
              <a:spcBef>
                <a:spcPts val="0"/>
              </a:spcBef>
              <a:spcAft>
                <a:spcPts val="0"/>
              </a:spcAft>
              <a:buClr>
                <a:schemeClr val="dk1"/>
              </a:buClr>
              <a:buSzPts val="1100"/>
              <a:buFont typeface="Arial"/>
              <a:buNone/>
            </a:pPr>
            <a:r>
              <a:rPr lang="en" sz="900">
                <a:solidFill>
                  <a:srgbClr val="FFFFFF"/>
                </a:solidFill>
              </a:rPr>
              <a:t>y rurales suponen pérdida de interés para el Turismo de Naturaleza.</a:t>
            </a:r>
            <a:endParaRPr sz="900">
              <a:solidFill>
                <a:srgbClr val="FFFFFF"/>
              </a:solidFill>
            </a:endParaRPr>
          </a:p>
          <a:p>
            <a:pPr indent="0" lvl="0" marL="0" rtl="0" algn="l">
              <a:spcBef>
                <a:spcPts val="0"/>
              </a:spcBef>
              <a:spcAft>
                <a:spcPts val="0"/>
              </a:spcAft>
              <a:buNone/>
            </a:pPr>
            <a:r>
              <a:t/>
            </a:r>
            <a:endParaRPr/>
          </a:p>
        </p:txBody>
      </p:sp>
      <p:pic>
        <p:nvPicPr>
          <p:cNvPr id="96" name="Google Shape;96;p18"/>
          <p:cNvPicPr preferRelativeResize="0"/>
          <p:nvPr/>
        </p:nvPicPr>
        <p:blipFill rotWithShape="1">
          <a:blip r:embed="rId6">
            <a:alphaModFix/>
          </a:blip>
          <a:srcRect b="43611" l="47439" r="31144" t="27217"/>
          <a:stretch/>
        </p:blipFill>
        <p:spPr>
          <a:xfrm>
            <a:off x="2639900" y="3829750"/>
            <a:ext cx="1529148" cy="1171075"/>
          </a:xfrm>
          <a:prstGeom prst="rect">
            <a:avLst/>
          </a:prstGeom>
          <a:noFill/>
          <a:ln>
            <a:noFill/>
          </a:ln>
        </p:spPr>
      </p:pic>
      <p:sp>
        <p:nvSpPr>
          <p:cNvPr id="97" name="Google Shape;97;p18"/>
          <p:cNvSpPr txBox="1"/>
          <p:nvPr/>
        </p:nvSpPr>
        <p:spPr>
          <a:xfrm>
            <a:off x="3953650" y="2510863"/>
            <a:ext cx="5106300" cy="919500"/>
          </a:xfrm>
          <a:prstGeom prst="rect">
            <a:avLst/>
          </a:prstGeom>
          <a:solidFill>
            <a:srgbClr val="000000">
              <a:alpha val="44130"/>
            </a:srgbClr>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900">
                <a:solidFill>
                  <a:srgbClr val="FFFFFF"/>
                </a:solidFill>
              </a:rPr>
              <a:t>Criterio 3: Distancia a sitios prioritarios para la conservación</a:t>
            </a:r>
            <a:endParaRPr sz="900">
              <a:solidFill>
                <a:srgbClr val="FFFFFF"/>
              </a:solidFill>
            </a:endParaRPr>
          </a:p>
          <a:p>
            <a:pPr indent="0" lvl="0" marL="0" rtl="0" algn="l">
              <a:spcBef>
                <a:spcPts val="0"/>
              </a:spcBef>
              <a:spcAft>
                <a:spcPts val="0"/>
              </a:spcAft>
              <a:buClr>
                <a:schemeClr val="dk1"/>
              </a:buClr>
              <a:buSzPts val="1100"/>
              <a:buFont typeface="Arial"/>
              <a:buNone/>
            </a:pPr>
            <a:r>
              <a:rPr lang="en" sz="900">
                <a:solidFill>
                  <a:srgbClr val="FFFFFF"/>
                </a:solidFill>
              </a:rPr>
              <a:t>a.- Fuente de información: Sistema Nacional de Información Ambiental (SINIA).</a:t>
            </a:r>
            <a:endParaRPr sz="900">
              <a:solidFill>
                <a:srgbClr val="FFFFFF"/>
              </a:solidFill>
            </a:endParaRPr>
          </a:p>
          <a:p>
            <a:pPr indent="0" lvl="0" marL="0" rtl="0" algn="l">
              <a:spcBef>
                <a:spcPts val="0"/>
              </a:spcBef>
              <a:spcAft>
                <a:spcPts val="0"/>
              </a:spcAft>
              <a:buClr>
                <a:schemeClr val="dk1"/>
              </a:buClr>
              <a:buSzPts val="1100"/>
              <a:buFont typeface="Arial"/>
              <a:buNone/>
            </a:pPr>
            <a:r>
              <a:rPr lang="en" sz="900">
                <a:solidFill>
                  <a:srgbClr val="FFFFFF"/>
                </a:solidFill>
              </a:rPr>
              <a:t>b.- Atributo gráfico: Se utilizaron los polígonos que identifican los diversos Sitios Prioritarios para la Conservación y la Biodiversidad.</a:t>
            </a:r>
            <a:endParaRPr sz="900">
              <a:solidFill>
                <a:srgbClr val="FFFFFF"/>
              </a:solidFill>
            </a:endParaRPr>
          </a:p>
          <a:p>
            <a:pPr indent="0" lvl="0" marL="0" rtl="0" algn="l">
              <a:spcBef>
                <a:spcPts val="0"/>
              </a:spcBef>
              <a:spcAft>
                <a:spcPts val="0"/>
              </a:spcAft>
              <a:buClr>
                <a:schemeClr val="dk1"/>
              </a:buClr>
              <a:buSzPts val="1100"/>
              <a:buFont typeface="Arial"/>
              <a:buNone/>
            </a:pPr>
            <a:r>
              <a:rPr lang="en" sz="900">
                <a:solidFill>
                  <a:srgbClr val="FFFFFF"/>
                </a:solidFill>
              </a:rPr>
              <a:t>c.- Rasgo a evaluar: Distancias más cercanas a los sitios prioritarios para la conservación suponen una mejor aptitud para el Turismo de Naturaleza y Rural.</a:t>
            </a:r>
            <a:endParaRPr sz="900">
              <a:solidFill>
                <a:srgbClr val="FFFFFF"/>
              </a:solidFill>
            </a:endParaRPr>
          </a:p>
          <a:p>
            <a:pPr indent="0" lvl="0" marL="0" rtl="0" algn="l">
              <a:spcBef>
                <a:spcPts val="0"/>
              </a:spcBef>
              <a:spcAft>
                <a:spcPts val="0"/>
              </a:spcAft>
              <a:buNone/>
            </a:pPr>
            <a:r>
              <a:t/>
            </a:r>
            <a:endParaRPr/>
          </a:p>
        </p:txBody>
      </p:sp>
      <p:sp>
        <p:nvSpPr>
          <p:cNvPr id="98" name="Google Shape;98;p18"/>
          <p:cNvSpPr txBox="1"/>
          <p:nvPr/>
        </p:nvSpPr>
        <p:spPr>
          <a:xfrm>
            <a:off x="4183900" y="3430375"/>
            <a:ext cx="4945200" cy="919500"/>
          </a:xfrm>
          <a:prstGeom prst="rect">
            <a:avLst/>
          </a:prstGeom>
          <a:solidFill>
            <a:srgbClr val="000000">
              <a:alpha val="44130"/>
            </a:srgbClr>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FFFFFF"/>
                </a:solidFill>
              </a:rPr>
              <a:t>Criterio 4: Distancia a atractivos turísticos</a:t>
            </a:r>
            <a:endParaRPr sz="1000">
              <a:solidFill>
                <a:srgbClr val="FFFFFF"/>
              </a:solidFill>
            </a:endParaRPr>
          </a:p>
          <a:p>
            <a:pPr indent="0" lvl="0" marL="0" rtl="0" algn="l">
              <a:spcBef>
                <a:spcPts val="0"/>
              </a:spcBef>
              <a:spcAft>
                <a:spcPts val="0"/>
              </a:spcAft>
              <a:buClr>
                <a:schemeClr val="dk1"/>
              </a:buClr>
              <a:buSzPts val="1100"/>
              <a:buFont typeface="Arial"/>
              <a:buNone/>
            </a:pPr>
            <a:r>
              <a:rPr lang="en" sz="1000">
                <a:solidFill>
                  <a:srgbClr val="FFFFFF"/>
                </a:solidFill>
              </a:rPr>
              <a:t>a.- Fuente de información: Servicio Nacional de Turismo, V Región (SERNATUR).</a:t>
            </a:r>
            <a:endParaRPr sz="1000">
              <a:solidFill>
                <a:srgbClr val="FFFFFF"/>
              </a:solidFill>
            </a:endParaRPr>
          </a:p>
          <a:p>
            <a:pPr indent="0" lvl="0" marL="0" rtl="0" algn="l">
              <a:spcBef>
                <a:spcPts val="0"/>
              </a:spcBef>
              <a:spcAft>
                <a:spcPts val="0"/>
              </a:spcAft>
              <a:buClr>
                <a:schemeClr val="dk1"/>
              </a:buClr>
              <a:buSzPts val="1100"/>
              <a:buFont typeface="Arial"/>
              <a:buNone/>
            </a:pPr>
            <a:r>
              <a:rPr lang="en" sz="1000">
                <a:solidFill>
                  <a:srgbClr val="FFFFFF"/>
                </a:solidFill>
              </a:rPr>
              <a:t>b.- Atributo gráfico: Se utilizaron los puntos que identifican los atractivos turísticos.</a:t>
            </a:r>
            <a:endParaRPr sz="1000">
              <a:solidFill>
                <a:srgbClr val="FFFFFF"/>
              </a:solidFill>
            </a:endParaRPr>
          </a:p>
          <a:p>
            <a:pPr indent="0" lvl="0" marL="0" rtl="0" algn="l">
              <a:spcBef>
                <a:spcPts val="0"/>
              </a:spcBef>
              <a:spcAft>
                <a:spcPts val="0"/>
              </a:spcAft>
              <a:buClr>
                <a:schemeClr val="dk1"/>
              </a:buClr>
              <a:buSzPts val="1100"/>
              <a:buFont typeface="Arial"/>
              <a:buNone/>
            </a:pPr>
            <a:r>
              <a:rPr lang="en" sz="1000">
                <a:solidFill>
                  <a:srgbClr val="FFFFFF"/>
                </a:solidFill>
              </a:rPr>
              <a:t>c.- Rasgo a evaluar: Distancias más cercanas a atractivos turísticos suponen una mejor aptitud para el Turismo de Naturaleza y Rural.</a:t>
            </a:r>
            <a:endParaRPr sz="1000">
              <a:solidFill>
                <a:srgbClr val="FFFFFF"/>
              </a:solidFill>
            </a:endParaRPr>
          </a:p>
          <a:p>
            <a:pPr indent="0" lvl="0" marL="0" rtl="0" algn="l">
              <a:spcBef>
                <a:spcPts val="0"/>
              </a:spcBef>
              <a:spcAft>
                <a:spcPts val="0"/>
              </a:spcAft>
              <a:buNone/>
            </a:pPr>
            <a:r>
              <a:t/>
            </a:r>
            <a:endParaRPr/>
          </a:p>
        </p:txBody>
      </p:sp>
      <p:sp>
        <p:nvSpPr>
          <p:cNvPr id="99" name="Google Shape;99;p18"/>
          <p:cNvSpPr txBox="1"/>
          <p:nvPr/>
        </p:nvSpPr>
        <p:spPr>
          <a:xfrm>
            <a:off x="4169050" y="4248725"/>
            <a:ext cx="4974900" cy="832800"/>
          </a:xfrm>
          <a:prstGeom prst="rect">
            <a:avLst/>
          </a:prstGeom>
          <a:solidFill>
            <a:srgbClr val="000000">
              <a:alpha val="44130"/>
            </a:srgbClr>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800">
                <a:solidFill>
                  <a:srgbClr val="FFFFFF"/>
                </a:solidFill>
              </a:rPr>
              <a:t>Criterio 5: Distancia a curso de agua</a:t>
            </a:r>
            <a:endParaRPr sz="800">
              <a:solidFill>
                <a:srgbClr val="FFFFFF"/>
              </a:solidFill>
            </a:endParaRPr>
          </a:p>
          <a:p>
            <a:pPr indent="0" lvl="0" marL="0" rtl="0" algn="l">
              <a:spcBef>
                <a:spcPts val="0"/>
              </a:spcBef>
              <a:spcAft>
                <a:spcPts val="0"/>
              </a:spcAft>
              <a:buClr>
                <a:schemeClr val="dk1"/>
              </a:buClr>
              <a:buSzPts val="1100"/>
              <a:buFont typeface="Arial"/>
              <a:buNone/>
            </a:pPr>
            <a:r>
              <a:rPr lang="en" sz="800">
                <a:solidFill>
                  <a:srgbClr val="FFFFFF"/>
                </a:solidFill>
              </a:rPr>
              <a:t>a.- Fuente de información: Dirección General de Aguas del Ministerio de Obras Públicas (MOP).</a:t>
            </a:r>
            <a:endParaRPr sz="800">
              <a:solidFill>
                <a:srgbClr val="FFFFFF"/>
              </a:solidFill>
            </a:endParaRPr>
          </a:p>
          <a:p>
            <a:pPr indent="0" lvl="0" marL="0" rtl="0" algn="l">
              <a:spcBef>
                <a:spcPts val="0"/>
              </a:spcBef>
              <a:spcAft>
                <a:spcPts val="0"/>
              </a:spcAft>
              <a:buClr>
                <a:schemeClr val="dk1"/>
              </a:buClr>
              <a:buSzPts val="1100"/>
              <a:buFont typeface="Arial"/>
              <a:buNone/>
            </a:pPr>
            <a:r>
              <a:rPr lang="en" sz="800">
                <a:solidFill>
                  <a:srgbClr val="FFFFFF"/>
                </a:solidFill>
              </a:rPr>
              <a:t>b.- Atributo gráfico: Se utilizaron las líneas que identifican río, estero y quebrada.</a:t>
            </a:r>
            <a:endParaRPr sz="800">
              <a:solidFill>
                <a:srgbClr val="FFFFFF"/>
              </a:solidFill>
            </a:endParaRPr>
          </a:p>
          <a:p>
            <a:pPr indent="0" lvl="0" marL="0" rtl="0" algn="l">
              <a:spcBef>
                <a:spcPts val="0"/>
              </a:spcBef>
              <a:spcAft>
                <a:spcPts val="0"/>
              </a:spcAft>
              <a:buClr>
                <a:schemeClr val="dk1"/>
              </a:buClr>
              <a:buSzPts val="1100"/>
              <a:buFont typeface="Arial"/>
              <a:buNone/>
            </a:pPr>
            <a:r>
              <a:rPr lang="en" sz="800">
                <a:solidFill>
                  <a:srgbClr val="FFFFFF"/>
                </a:solidFill>
              </a:rPr>
              <a:t>c.- Rasgo a evaluar: Estar cerca de un curso de agua supone un riesgo natural para la planta y la infraestructura turística. Es por ello, que aquellos lugares en un área de influencia inferior a 500 metros suponen una mala aptitud</a:t>
            </a:r>
            <a:endParaRPr sz="8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101025" y="259125"/>
            <a:ext cx="2241300" cy="496800"/>
          </a:xfrm>
          <a:prstGeom prst="rect">
            <a:avLst/>
          </a:prstGeom>
          <a:solidFill>
            <a:srgbClr val="000000">
              <a:alpha val="44130"/>
            </a:srgbClr>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Segunda fase</a:t>
            </a:r>
            <a:endParaRPr>
              <a:solidFill>
                <a:srgbClr val="FFFFFF"/>
              </a:solidFill>
            </a:endParaRPr>
          </a:p>
          <a:p>
            <a:pPr indent="0" lvl="0" marL="0" rtl="0" algn="l">
              <a:spcBef>
                <a:spcPts val="0"/>
              </a:spcBef>
              <a:spcAft>
                <a:spcPts val="0"/>
              </a:spcAft>
              <a:buNone/>
            </a:pPr>
            <a:r>
              <a:t/>
            </a:r>
            <a:endParaRPr/>
          </a:p>
        </p:txBody>
      </p:sp>
      <p:cxnSp>
        <p:nvCxnSpPr>
          <p:cNvPr id="105" name="Google Shape;105;p19"/>
          <p:cNvCxnSpPr>
            <a:stCxn id="104" idx="3"/>
          </p:cNvCxnSpPr>
          <p:nvPr/>
        </p:nvCxnSpPr>
        <p:spPr>
          <a:xfrm>
            <a:off x="2342325" y="507525"/>
            <a:ext cx="892500" cy="62700"/>
          </a:xfrm>
          <a:prstGeom prst="straightConnector1">
            <a:avLst/>
          </a:prstGeom>
          <a:noFill/>
          <a:ln cap="flat" cmpd="sng" w="9525">
            <a:solidFill>
              <a:srgbClr val="FFFFFF"/>
            </a:solidFill>
            <a:prstDash val="solid"/>
            <a:round/>
            <a:headEnd len="med" w="med" type="none"/>
            <a:tailEnd len="med" w="med" type="triangle"/>
          </a:ln>
        </p:spPr>
      </p:cxnSp>
      <p:sp>
        <p:nvSpPr>
          <p:cNvPr id="106" name="Google Shape;106;p19"/>
          <p:cNvSpPr txBox="1"/>
          <p:nvPr/>
        </p:nvSpPr>
        <p:spPr>
          <a:xfrm>
            <a:off x="3234825" y="70925"/>
            <a:ext cx="2156400" cy="1046700"/>
          </a:xfrm>
          <a:prstGeom prst="rect">
            <a:avLst/>
          </a:prstGeom>
          <a:solidFill>
            <a:srgbClr val="000000">
              <a:alpha val="4413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rPr>
              <a:t>Combinación de los factores y la restricción, por medio de "juicios de valor" de expertos.</a:t>
            </a:r>
            <a:endParaRPr>
              <a:solidFill>
                <a:srgbClr val="FFFFFF"/>
              </a:solidFill>
            </a:endParaRPr>
          </a:p>
        </p:txBody>
      </p:sp>
      <p:cxnSp>
        <p:nvCxnSpPr>
          <p:cNvPr id="107" name="Google Shape;107;p19"/>
          <p:cNvCxnSpPr/>
          <p:nvPr/>
        </p:nvCxnSpPr>
        <p:spPr>
          <a:xfrm>
            <a:off x="5391225" y="563225"/>
            <a:ext cx="942000" cy="31800"/>
          </a:xfrm>
          <a:prstGeom prst="straightConnector1">
            <a:avLst/>
          </a:prstGeom>
          <a:noFill/>
          <a:ln cap="flat" cmpd="sng" w="9525">
            <a:solidFill>
              <a:srgbClr val="FFFFFF"/>
            </a:solidFill>
            <a:prstDash val="solid"/>
            <a:round/>
            <a:headEnd len="med" w="med" type="none"/>
            <a:tailEnd len="med" w="med" type="triangle"/>
          </a:ln>
        </p:spPr>
      </p:cxnSp>
      <p:sp>
        <p:nvSpPr>
          <p:cNvPr id="108" name="Google Shape;108;p19"/>
          <p:cNvSpPr txBox="1"/>
          <p:nvPr/>
        </p:nvSpPr>
        <p:spPr>
          <a:xfrm>
            <a:off x="6283725" y="139800"/>
            <a:ext cx="2739000" cy="1585500"/>
          </a:xfrm>
          <a:prstGeom prst="rect">
            <a:avLst/>
          </a:prstGeom>
          <a:solidFill>
            <a:srgbClr val="000000">
              <a:alpha val="4413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FFFFFF"/>
                </a:solidFill>
              </a:rPr>
              <a:t>conocer cuál es el peso referido a la importancia o preferencia que esté siendo examinada por los expertos de cada uno de los criterios en el modelo de aptitud territorial para el Turismo de Naturaleza y Rural</a:t>
            </a:r>
            <a:endParaRPr sz="1300">
              <a:solidFill>
                <a:srgbClr val="FFFFFF"/>
              </a:solidFill>
            </a:endParaRPr>
          </a:p>
        </p:txBody>
      </p:sp>
      <p:pic>
        <p:nvPicPr>
          <p:cNvPr id="109" name="Google Shape;109;p19"/>
          <p:cNvPicPr preferRelativeResize="0"/>
          <p:nvPr/>
        </p:nvPicPr>
        <p:blipFill rotWithShape="1">
          <a:blip r:embed="rId3">
            <a:alphaModFix/>
          </a:blip>
          <a:srcRect b="29014" l="28335" r="29168" t="19367"/>
          <a:stretch/>
        </p:blipFill>
        <p:spPr>
          <a:xfrm>
            <a:off x="6283725" y="1636481"/>
            <a:ext cx="2739001" cy="1870543"/>
          </a:xfrm>
          <a:prstGeom prst="rect">
            <a:avLst/>
          </a:prstGeom>
          <a:noFill/>
          <a:ln>
            <a:noFill/>
          </a:ln>
        </p:spPr>
      </p:pic>
      <p:cxnSp>
        <p:nvCxnSpPr>
          <p:cNvPr id="110" name="Google Shape;110;p19"/>
          <p:cNvCxnSpPr/>
          <p:nvPr/>
        </p:nvCxnSpPr>
        <p:spPr>
          <a:xfrm rot="10800000">
            <a:off x="5378925" y="2268150"/>
            <a:ext cx="904800" cy="303600"/>
          </a:xfrm>
          <a:prstGeom prst="straightConnector1">
            <a:avLst/>
          </a:prstGeom>
          <a:noFill/>
          <a:ln cap="flat" cmpd="sng" w="9525">
            <a:solidFill>
              <a:srgbClr val="FFFFFF"/>
            </a:solidFill>
            <a:prstDash val="solid"/>
            <a:round/>
            <a:headEnd len="med" w="med" type="none"/>
            <a:tailEnd len="med" w="med" type="triangle"/>
          </a:ln>
        </p:spPr>
      </p:cxnSp>
      <p:sp>
        <p:nvSpPr>
          <p:cNvPr id="111" name="Google Shape;111;p19"/>
          <p:cNvSpPr txBox="1"/>
          <p:nvPr/>
        </p:nvSpPr>
        <p:spPr>
          <a:xfrm>
            <a:off x="2838225" y="1437700"/>
            <a:ext cx="2553000" cy="3417000"/>
          </a:xfrm>
          <a:prstGeom prst="rect">
            <a:avLst/>
          </a:prstGeom>
          <a:solidFill>
            <a:srgbClr val="000000">
              <a:alpha val="4413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FFFFFF"/>
                </a:solidFill>
              </a:rPr>
              <a:t>En la sección (a) se ingresan las preferencias de los expertos en la matriz de comparaciones pareadas propuesta por Saaty, 1980. Esto reduce la complejidad de la toma de decisiones ya que se consideran dos criterios a la vez. La matriz es recíproca, es decir, si el criterio 1 recibe una calificación de 7 relativa al criterio 2, el criterio 2 debe recibir una calificación de 1/7 (0,1429).</a:t>
            </a:r>
            <a:endParaRPr sz="1000">
              <a:solidFill>
                <a:srgbClr val="FFFFFF"/>
              </a:solidFill>
            </a:endParaRPr>
          </a:p>
          <a:p>
            <a:pPr indent="0" lvl="0" marL="0" rtl="0" algn="l">
              <a:spcBef>
                <a:spcPts val="0"/>
              </a:spcBef>
              <a:spcAft>
                <a:spcPts val="0"/>
              </a:spcAft>
              <a:buNone/>
            </a:pPr>
            <a:r>
              <a:t/>
            </a:r>
            <a:endParaRPr sz="1000">
              <a:solidFill>
                <a:srgbClr val="FFFFFF"/>
              </a:solidFill>
            </a:endParaRPr>
          </a:p>
          <a:p>
            <a:pPr indent="0" lvl="0" marL="0" rtl="0" algn="l">
              <a:spcBef>
                <a:spcPts val="0"/>
              </a:spcBef>
              <a:spcAft>
                <a:spcPts val="0"/>
              </a:spcAft>
              <a:buNone/>
            </a:pPr>
            <a:r>
              <a:rPr lang="en" sz="1000">
                <a:solidFill>
                  <a:srgbClr val="FFFFFF"/>
                </a:solidFill>
              </a:rPr>
              <a:t> En la sección (b) se accede a una escala de 1 a 9 con la que se evalúa la preferencia relativa entre cada par de criterios. En la sección (c) es posible conocer los pesos de los criterios que resultan del "juicio de experto". En este caso, los resultados son: criterio 1: 0,3993; criterio 2: 0,1026; criterio 3: 0,1143; criterio 4: 0,3404; criterio 5: 0,0434.</a:t>
            </a:r>
            <a:endParaRPr sz="1000">
              <a:solidFill>
                <a:srgbClr val="FFFFFF"/>
              </a:solidFill>
            </a:endParaRPr>
          </a:p>
        </p:txBody>
      </p:sp>
      <p:cxnSp>
        <p:nvCxnSpPr>
          <p:cNvPr id="112" name="Google Shape;112;p19"/>
          <p:cNvCxnSpPr/>
          <p:nvPr/>
        </p:nvCxnSpPr>
        <p:spPr>
          <a:xfrm rot="10800000">
            <a:off x="2156625" y="3072700"/>
            <a:ext cx="681600" cy="147000"/>
          </a:xfrm>
          <a:prstGeom prst="straightConnector1">
            <a:avLst/>
          </a:prstGeom>
          <a:noFill/>
          <a:ln cap="flat" cmpd="sng" w="9525">
            <a:solidFill>
              <a:srgbClr val="FFFFFF"/>
            </a:solidFill>
            <a:prstDash val="solid"/>
            <a:round/>
            <a:headEnd len="med" w="med" type="none"/>
            <a:tailEnd len="med" w="med" type="triangle"/>
          </a:ln>
        </p:spPr>
      </p:cxnSp>
      <p:sp>
        <p:nvSpPr>
          <p:cNvPr id="113" name="Google Shape;113;p19"/>
          <p:cNvSpPr txBox="1"/>
          <p:nvPr/>
        </p:nvSpPr>
        <p:spPr>
          <a:xfrm>
            <a:off x="173525" y="1995425"/>
            <a:ext cx="1983000" cy="2555100"/>
          </a:xfrm>
          <a:prstGeom prst="rect">
            <a:avLst/>
          </a:prstGeom>
          <a:solidFill>
            <a:srgbClr val="000000">
              <a:alpha val="44130"/>
            </a:srgbClr>
          </a:solid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sz="1100">
                <a:solidFill>
                  <a:srgbClr val="FFFFFF"/>
                </a:solidFill>
              </a:rPr>
              <a:t>consecuente orden de importancia para el modelo lo determina la accesibilidad espacial, la distancia a atractivos turísticos, la distancia a sitios prioritarios para la conservación, la distancia a localidades pobladas urbanas y rurales, y finalmente la distancia a curso de agua. Hay que destacar el hecho que los dos primeros ponderan cerca del 74% del peso.</a:t>
            </a:r>
            <a:endParaRPr sz="11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0"/>
          <p:cNvSpPr txBox="1"/>
          <p:nvPr>
            <p:ph type="title"/>
          </p:nvPr>
        </p:nvSpPr>
        <p:spPr>
          <a:xfrm>
            <a:off x="311700" y="159950"/>
            <a:ext cx="8520600" cy="572700"/>
          </a:xfrm>
          <a:prstGeom prst="rect">
            <a:avLst/>
          </a:prstGeom>
          <a:solidFill>
            <a:srgbClr val="000000">
              <a:alpha val="44130"/>
            </a:srgbClr>
          </a:solidFill>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FFFFFF"/>
                </a:solidFill>
              </a:rPr>
              <a:t>RESULTADOS </a:t>
            </a:r>
            <a:endParaRPr>
              <a:solidFill>
                <a:srgbClr val="FFFFFF"/>
              </a:solidFill>
            </a:endParaRPr>
          </a:p>
        </p:txBody>
      </p:sp>
      <p:pic>
        <p:nvPicPr>
          <p:cNvPr id="119" name="Google Shape;119;p20"/>
          <p:cNvPicPr preferRelativeResize="0"/>
          <p:nvPr/>
        </p:nvPicPr>
        <p:blipFill rotWithShape="1">
          <a:blip r:embed="rId3">
            <a:alphaModFix/>
          </a:blip>
          <a:srcRect b="11153" l="29008" r="30329" t="9857"/>
          <a:stretch/>
        </p:blipFill>
        <p:spPr>
          <a:xfrm>
            <a:off x="0" y="810125"/>
            <a:ext cx="3718201" cy="4060725"/>
          </a:xfrm>
          <a:prstGeom prst="rect">
            <a:avLst/>
          </a:prstGeom>
          <a:noFill/>
          <a:ln>
            <a:noFill/>
          </a:ln>
        </p:spPr>
      </p:pic>
      <p:pic>
        <p:nvPicPr>
          <p:cNvPr id="120" name="Google Shape;120;p20"/>
          <p:cNvPicPr preferRelativeResize="0"/>
          <p:nvPr/>
        </p:nvPicPr>
        <p:blipFill rotWithShape="1">
          <a:blip r:embed="rId4">
            <a:alphaModFix/>
          </a:blip>
          <a:srcRect b="18550" l="28227" r="29446" t="51516"/>
          <a:stretch/>
        </p:blipFill>
        <p:spPr>
          <a:xfrm>
            <a:off x="3718200" y="1975138"/>
            <a:ext cx="3358752" cy="1335443"/>
          </a:xfrm>
          <a:prstGeom prst="rect">
            <a:avLst/>
          </a:prstGeom>
          <a:noFill/>
          <a:ln>
            <a:noFill/>
          </a:ln>
        </p:spPr>
      </p:pic>
      <p:pic>
        <p:nvPicPr>
          <p:cNvPr id="121" name="Google Shape;121;p20"/>
          <p:cNvPicPr preferRelativeResize="0"/>
          <p:nvPr/>
        </p:nvPicPr>
        <p:blipFill rotWithShape="1">
          <a:blip r:embed="rId5">
            <a:alphaModFix/>
          </a:blip>
          <a:srcRect b="52915" l="33263" r="34341" t="29627"/>
          <a:stretch/>
        </p:blipFill>
        <p:spPr>
          <a:xfrm>
            <a:off x="3718200" y="872075"/>
            <a:ext cx="3640749" cy="1103075"/>
          </a:xfrm>
          <a:prstGeom prst="rect">
            <a:avLst/>
          </a:prstGeom>
          <a:noFill/>
          <a:ln>
            <a:noFill/>
          </a:ln>
        </p:spPr>
      </p:pic>
      <p:sp>
        <p:nvSpPr>
          <p:cNvPr id="122" name="Google Shape;122;p20"/>
          <p:cNvSpPr txBox="1"/>
          <p:nvPr/>
        </p:nvSpPr>
        <p:spPr>
          <a:xfrm>
            <a:off x="3718200" y="3408350"/>
            <a:ext cx="5094000" cy="1662300"/>
          </a:xfrm>
          <a:prstGeom prst="rect">
            <a:avLst/>
          </a:prstGeom>
          <a:solidFill>
            <a:srgbClr val="000000">
              <a:alpha val="44130"/>
            </a:srgbClr>
          </a:solid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FFFFFF"/>
              </a:buClr>
              <a:buSzPts val="1200"/>
              <a:buChar char="●"/>
            </a:pPr>
            <a:r>
              <a:rPr lang="en" sz="1200">
                <a:solidFill>
                  <a:srgbClr val="FFFFFF"/>
                </a:solidFill>
              </a:rPr>
              <a:t>se concentra en amplios espacios rurales rezagados al dinamismo socioeconómico nacional</a:t>
            </a:r>
            <a:endParaRPr sz="1200">
              <a:solidFill>
                <a:srgbClr val="FFFFFF"/>
              </a:solidFill>
            </a:endParaRPr>
          </a:p>
          <a:p>
            <a:pPr indent="-304800" lvl="0" marL="457200" rtl="0" algn="l">
              <a:spcBef>
                <a:spcPts val="0"/>
              </a:spcBef>
              <a:spcAft>
                <a:spcPts val="0"/>
              </a:spcAft>
              <a:buClr>
                <a:srgbClr val="FFFFFF"/>
              </a:buClr>
              <a:buSzPts val="1200"/>
              <a:buChar char="●"/>
            </a:pPr>
            <a:r>
              <a:rPr lang="en" sz="1200">
                <a:solidFill>
                  <a:srgbClr val="FFFFFF"/>
                </a:solidFill>
              </a:rPr>
              <a:t>se visualiza que los accesos viales a la demanda de turismo interno (principalmente Santiago) e internacional (que arriban al aeropuerto internacional y/o al terminal de cruceros de Valparaíso) otorgan buena aptitud territorial a los ejes de las rutas 5 norte, ruta 60 CH- Camino Internacional, ruta F-10-G La dormida y Ruta 68, Santiago-Valparaíso</a:t>
            </a:r>
            <a:endParaRPr sz="12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1"/>
          <p:cNvSpPr txBox="1"/>
          <p:nvPr>
            <p:ph idx="1" type="body"/>
          </p:nvPr>
        </p:nvSpPr>
        <p:spPr>
          <a:xfrm>
            <a:off x="297450" y="260275"/>
            <a:ext cx="4139400" cy="4108500"/>
          </a:xfrm>
          <a:prstGeom prst="rect">
            <a:avLst/>
          </a:prstGeom>
          <a:solidFill>
            <a:srgbClr val="000000">
              <a:alpha val="44130"/>
            </a:srgbClr>
          </a:solidFill>
        </p:spPr>
        <p:txBody>
          <a:bodyPr anchorCtr="0" anchor="t" bIns="91425" lIns="91425" spcFirstLastPara="1" rIns="91425" wrap="square" tIns="91425">
            <a:normAutofit fontScale="77500" lnSpcReduction="10000"/>
          </a:bodyPr>
          <a:lstStyle/>
          <a:p>
            <a:pPr indent="0" lvl="0" marL="0" rtl="0" algn="l">
              <a:spcBef>
                <a:spcPts val="0"/>
              </a:spcBef>
              <a:spcAft>
                <a:spcPts val="0"/>
              </a:spcAft>
              <a:buClr>
                <a:schemeClr val="dk1"/>
              </a:buClr>
              <a:buSzPct val="68203"/>
              <a:buFont typeface="Arial"/>
              <a:buNone/>
            </a:pPr>
            <a:r>
              <a:rPr lang="en" sz="1612">
                <a:solidFill>
                  <a:srgbClr val="FFFFFF"/>
                </a:solidFill>
              </a:rPr>
              <a:t>Los porcentajes de aptitud territorial por zona MAB de la ratifican las potencialidades turísticas del área de estudio como destino turístico, especialmente para diseñar e implementar nuevos productos de turismo de naturaleza y de turismo rural de alta calidad. Más del 30% de la zona núcleo, y sobre el 40% en las zonas de amortiguación y transición tienen una aptitud buena, y sólo pequeños porcentajes en las dos últimas zonas quedan calificados con una aptitud mala.</a:t>
            </a:r>
            <a:endParaRPr sz="1612">
              <a:solidFill>
                <a:srgbClr val="FFFFFF"/>
              </a:solidFill>
            </a:endParaRPr>
          </a:p>
          <a:p>
            <a:pPr indent="0" lvl="0" marL="0" rtl="0" algn="l">
              <a:spcBef>
                <a:spcPts val="1200"/>
              </a:spcBef>
              <a:spcAft>
                <a:spcPts val="0"/>
              </a:spcAft>
              <a:buClr>
                <a:schemeClr val="dk1"/>
              </a:buClr>
              <a:buSzPct val="68203"/>
              <a:buFont typeface="Arial"/>
              <a:buNone/>
            </a:pPr>
            <a:r>
              <a:rPr lang="en" sz="1612">
                <a:solidFill>
                  <a:srgbClr val="FFFFFF"/>
                </a:solidFill>
              </a:rPr>
              <a:t>Es importante destacar que tanto en porcentaje como en superficie, las mayores potencialidades de desarrollo turístico se da en las zonas de amortiguación y transición, zonas que debieran permitir estándares menos restrictivos que la zona núcleo para emprendimientos Turísticos asociados a productos de naturaleza o de turismo rural.</a:t>
            </a:r>
            <a:endParaRPr sz="1612">
              <a:solidFill>
                <a:srgbClr val="FFFFFF"/>
              </a:solidFill>
            </a:endParaRPr>
          </a:p>
          <a:p>
            <a:pPr indent="0" lvl="0" marL="0" rtl="0" algn="l">
              <a:spcBef>
                <a:spcPts val="1200"/>
              </a:spcBef>
              <a:spcAft>
                <a:spcPts val="1200"/>
              </a:spcAft>
              <a:buNone/>
            </a:pPr>
            <a:r>
              <a:t/>
            </a:r>
            <a:endParaRPr/>
          </a:p>
        </p:txBody>
      </p:sp>
      <p:sp>
        <p:nvSpPr>
          <p:cNvPr id="128" name="Google Shape;128;p21"/>
          <p:cNvSpPr txBox="1"/>
          <p:nvPr/>
        </p:nvSpPr>
        <p:spPr>
          <a:xfrm>
            <a:off x="4722100" y="247875"/>
            <a:ext cx="4238700" cy="1108200"/>
          </a:xfrm>
          <a:prstGeom prst="rect">
            <a:avLst/>
          </a:prstGeom>
          <a:solidFill>
            <a:srgbClr val="000000">
              <a:alpha val="4413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FFFF"/>
                </a:solidFill>
              </a:rPr>
              <a:t>El modelo de análisis territorial con SIG aplicado al área de estudio, ha permitido cuantificar el territorio en tres grados de aptitud para el Turismo de Naturaleza y Rural, siendo éstas: buena con 136.893,1 ha (44,6%), regular con 159.701,4 ha (52,1%) y mala con 10.078,5 ha (3,3%)</a:t>
            </a:r>
            <a:endParaRPr sz="1200">
              <a:solidFill>
                <a:srgbClr val="FFFFFF"/>
              </a:solidFill>
            </a:endParaRPr>
          </a:p>
        </p:txBody>
      </p:sp>
      <p:sp>
        <p:nvSpPr>
          <p:cNvPr id="129" name="Google Shape;129;p21"/>
          <p:cNvSpPr txBox="1"/>
          <p:nvPr/>
        </p:nvSpPr>
        <p:spPr>
          <a:xfrm>
            <a:off x="4722100" y="1549250"/>
            <a:ext cx="4238700" cy="1877700"/>
          </a:xfrm>
          <a:prstGeom prst="rect">
            <a:avLst/>
          </a:prstGeom>
          <a:solidFill>
            <a:srgbClr val="000000">
              <a:alpha val="4413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FFFFFF"/>
                </a:solidFill>
              </a:rPr>
              <a:t>En referencia a la calificación buena, es importante destacar que existe un continuo territorial importante entorno a la Reserva Nacional Lago Peñuelas y algunos espacios ocupados por viñas en el Valle de Casablanca que se considera una superficie suficientemente atractiva para la potenciación de cualquier inversión en materia de planta turística. Sin embargo, avanzar hacia un desarrollo más sustentable de estos territorios no pasa sólo por encontrar nuevos productos turísticos, ni por acompañar su crecimiento, sino también por la implementación de instrumentos de gestión territorial adecuados y democráticos </a:t>
            </a:r>
            <a:endParaRPr sz="1100">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