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2" r:id="rId4"/>
    <p:sldId id="273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4" r:id="rId13"/>
    <p:sldId id="267" r:id="rId14"/>
    <p:sldId id="268" r:id="rId15"/>
    <p:sldId id="269" r:id="rId16"/>
    <p:sldId id="270" r:id="rId17"/>
    <p:sldId id="271" r:id="rId18"/>
    <p:sldId id="275" r:id="rId19"/>
  </p:sldIdLst>
  <p:sldSz cx="12192000" cy="6858000"/>
  <p:notesSz cx="6858000" cy="9144000"/>
  <p:defaultTextStyle>
    <a:defPPr>
      <a:defRPr lang="es-MX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E636324-6D43-4BA0-A970-A2294E7B33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BCC8B7B2-C60D-4941-84A4-3C411682C3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  <a:endParaRPr lang="es-MX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29AF6809-9CBD-40FC-B1B0-D48FE4F4F2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47555-995D-46E1-A8DE-7602E52B5C49}" type="datetimeFigureOut">
              <a:rPr lang="es-MX" smtClean="0"/>
              <a:t>01/02/2021</a:t>
            </a:fld>
            <a:endParaRPr lang="es-MX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1D3F0905-5124-49AB-85DD-41AB80FF3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A4DA3104-F8EC-45C0-98CE-424219274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A66E-EEEE-4412-B120-78FC0C4F6798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1705649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BB73D0A-F9C4-470B-9104-CCD1D715C1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F7E3A8A-EE68-4EF9-971B-3C5E6206CC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88B3313D-55DC-4C22-8E4E-B14B6B7630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47555-995D-46E1-A8DE-7602E52B5C49}" type="datetimeFigureOut">
              <a:rPr lang="es-MX" smtClean="0"/>
              <a:t>01/02/2021</a:t>
            </a:fld>
            <a:endParaRPr lang="es-MX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7E29DD52-1DCE-4339-B345-659F2C8B7D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AED2BD1B-7A96-4B79-A5D3-F57D1C63D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A66E-EEEE-4412-B120-78FC0C4F6798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647985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EF3091A-73C0-4AEC-9F37-499AB2CAA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7F8DF438-6D63-483E-85CD-1AAAE80041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C7F04127-6D58-443D-AB27-5F36C843C1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47555-995D-46E1-A8DE-7602E52B5C49}" type="datetimeFigureOut">
              <a:rPr lang="es-MX" smtClean="0"/>
              <a:t>01/02/2021</a:t>
            </a:fld>
            <a:endParaRPr lang="es-MX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EC620F07-BC8B-4DAA-9AA5-4BD759C574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8B1FCD44-2293-457E-94FA-CB15F32023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A66E-EEEE-4412-B120-78FC0C4F6798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0213210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D8D3935-7D24-4409-BFC2-3C5C9DC58B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4D51D83B-68D6-461A-AA14-4AC30D6501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357ADC70-3B30-45C2-8AEB-81C68A8AF9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5DE0DA6D-EA73-4A05-BB76-9292C1C1D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47555-995D-46E1-A8DE-7602E52B5C49}" type="datetimeFigureOut">
              <a:rPr lang="es-MX" smtClean="0"/>
              <a:t>01/02/2021</a:t>
            </a:fld>
            <a:endParaRPr lang="es-MX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E5F8A29E-1FBE-4002-A1EE-C20214AC5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EAE5C61F-A079-44F9-BF5C-C4496C31F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A66E-EEEE-4412-B120-78FC0C4F6798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3970921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38D631C-A17E-42F7-A4FC-735A16C33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6ECE4FD8-D656-4556-AA38-7ED7768C83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50C3F25F-2227-437A-B081-B79BB6B73A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D9F05E5C-EF43-4C08-AEF8-D9367AF0CF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2967F08C-9DDF-4217-9110-D1B8D30E82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30C05116-BE57-4043-BA01-B8F871730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47555-995D-46E1-A8DE-7602E52B5C49}" type="datetimeFigureOut">
              <a:rPr lang="es-MX" smtClean="0"/>
              <a:t>01/02/2021</a:t>
            </a:fld>
            <a:endParaRPr lang="es-MX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4ED69C5F-0917-43DD-951F-3513607162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01606FA3-DCEA-427A-AEFD-F409307763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A66E-EEEE-4412-B120-78FC0C4F6798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6408163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61CE6AC-878B-4758-9EC8-10B0AD991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A0C487A4-8940-43AB-8873-897D50C786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47555-995D-46E1-A8DE-7602E52B5C49}" type="datetimeFigureOut">
              <a:rPr lang="es-MX" smtClean="0"/>
              <a:t>01/02/2021</a:t>
            </a:fld>
            <a:endParaRPr lang="es-MX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6F62E920-34BA-4521-A2C6-F8D29E4375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8B03A9DC-37B1-404A-AD42-C95038B8D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A66E-EEEE-4412-B120-78FC0C4F6798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9270218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40DD0297-EC4A-4FB1-977D-A6AC5E73F2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47555-995D-46E1-A8DE-7602E52B5C49}" type="datetimeFigureOut">
              <a:rPr lang="es-MX" smtClean="0"/>
              <a:t>01/02/2021</a:t>
            </a:fld>
            <a:endParaRPr lang="es-MX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4A7155EE-A2B2-4550-8FBB-3C0511BCE1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A8240C28-7956-49B4-B346-058A230B7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A66E-EEEE-4412-B120-78FC0C4F6798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4097415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AF8FC24-1A08-4C66-A1B7-ED5DE598D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7845E671-3FAA-406E-AE4D-A1892E8416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DAEE454C-B132-43A3-B403-97C995FB90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4B24051D-37A9-48FE-AA8D-6E46C5EB0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47555-995D-46E1-A8DE-7602E52B5C49}" type="datetimeFigureOut">
              <a:rPr lang="es-MX" smtClean="0"/>
              <a:t>01/02/2021</a:t>
            </a:fld>
            <a:endParaRPr lang="es-MX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118DB955-F2F6-4277-9E52-911E60C08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B8F6249B-074C-451F-8B6F-EE15E006B5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A66E-EEEE-4412-B120-78FC0C4F6798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627823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D1EE5B6-EF2D-4C82-AECE-307E7C9F6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6C5BA547-C9BF-4419-89A4-46E1967EFEA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MX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9BFBA7CE-7470-4743-9AA4-EEF6874F9A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493B0A77-2397-40A0-9B3D-02A1429422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47555-995D-46E1-A8DE-7602E52B5C49}" type="datetimeFigureOut">
              <a:rPr lang="es-MX" smtClean="0"/>
              <a:t>01/02/2021</a:t>
            </a:fld>
            <a:endParaRPr lang="es-MX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C70EB941-E973-4058-95B7-2A76B36A4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5985F5B7-0FAF-4938-9AF9-AC38A4C15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A66E-EEEE-4412-B120-78FC0C4F6798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536722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2209034-BD6B-4768-AEDB-71203F492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4CB7F8F4-22CC-4D75-ADBD-C6D263115B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778FF122-043B-4DFE-9897-3B3A018FDA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47555-995D-46E1-A8DE-7602E52B5C49}" type="datetimeFigureOut">
              <a:rPr lang="es-MX" smtClean="0"/>
              <a:t>01/02/2021</a:t>
            </a:fld>
            <a:endParaRPr lang="es-MX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5F1CA7E1-B213-4D36-925F-1D87012B0B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3170E51B-B3D0-45BF-AE2D-CD7D298B4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A66E-EEEE-4412-B120-78FC0C4F6798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989865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A09719BE-42FE-4C9F-ABDF-D3A9650C6C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F426ACFD-61EC-45E8-97B8-81AC6B6B5D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E6E95EFB-A628-4B72-9479-BF7126161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47555-995D-46E1-A8DE-7602E52B5C49}" type="datetimeFigureOut">
              <a:rPr lang="es-MX" smtClean="0"/>
              <a:t>01/02/2021</a:t>
            </a:fld>
            <a:endParaRPr lang="es-MX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12E999E7-1423-4914-970F-F2CF3545C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20660B82-3BCE-4E73-B15C-3D4E94609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A66E-EEEE-4412-B120-78FC0C4F6798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686439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E9D3FEA6-6424-47D0-9AB0-919E76B74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C8362B35-6E18-4038-8B80-1C27DED4FD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40E5D46A-B7A0-4B86-ACA8-CC96184B5E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047555-995D-46E1-A8DE-7602E52B5C49}" type="datetimeFigureOut">
              <a:rPr lang="es-MX" smtClean="0"/>
              <a:t>01/02/2021</a:t>
            </a:fld>
            <a:endParaRPr lang="es-MX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3154247A-6E49-41D9-9F2C-194CF97E92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MX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50865B21-702B-4192-9F79-6993EF1C25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1FA66E-EEEE-4412-B120-78FC0C4F6798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361354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MX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" name="Rectangle 81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697A6240-3DBF-464C-8071-F9352E623D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l"/>
            <a:r>
              <a:rPr lang="es-ES" sz="5000"/>
              <a:t>Análisis multicriterio para la localización de centrales fotovoltaicas de gran escala</a:t>
            </a:r>
            <a:endParaRPr lang="es-MX" sz="5000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6A892725-B8D6-4B5A-AD5D-6B9AE92833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rmAutofit/>
          </a:bodyPr>
          <a:lstStyle/>
          <a:p>
            <a:pPr algn="l"/>
            <a:r>
              <a:rPr lang="es-MX" sz="1700"/>
              <a:t>María Quinteros, Diego Morales Universidad Nacional de Chimborazo, Publicado 01 diciembre 2020 </a:t>
            </a:r>
          </a:p>
          <a:p>
            <a:pPr algn="l"/>
            <a:r>
              <a:rPr lang="es-MX" sz="1700"/>
              <a:t>Revista Digital de Ciencia, Ingeniería y Tecnología NOVASINERGIA</a:t>
            </a:r>
          </a:p>
          <a:p>
            <a:pPr algn="l"/>
            <a:r>
              <a:rPr lang="es-MX" sz="1700"/>
              <a:t>Vol. 3, No. 2, junio-noviembre (47-56) ISSN: 2631-2654</a:t>
            </a:r>
          </a:p>
          <a:p>
            <a:pPr algn="l"/>
            <a:endParaRPr lang="es-MX" sz="1700"/>
          </a:p>
        </p:txBody>
      </p:sp>
      <p:pic>
        <p:nvPicPr>
          <p:cNvPr id="4" name="Picture 4" descr="See the source image">
            <a:extLst>
              <a:ext uri="{FF2B5EF4-FFF2-40B4-BE49-F238E27FC236}">
                <a16:creationId xmlns:a16="http://schemas.microsoft.com/office/drawing/2014/main" id="{6A9C7489-095D-484E-A315-C16ACF70B3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05" r="39264" b="-1"/>
          <a:stretch/>
        </p:blipFill>
        <p:spPr bwMode="auto"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8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214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4183A77-0164-455C-BAC7-727ECD590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s-MX" sz="4000"/>
              <a:t>Introducción</a:t>
            </a:r>
            <a:endParaRPr lang="es-MX" sz="4000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98982A48-46E2-44E1-8258-F71CC0A26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0" y="1676400"/>
            <a:ext cx="6582508" cy="3505200"/>
          </a:xfrm>
        </p:spPr>
        <p:txBody>
          <a:bodyPr>
            <a:normAutofit lnSpcReduction="10000"/>
          </a:bodyPr>
          <a:lstStyle/>
          <a:p>
            <a:r>
              <a:rPr lang="es-ES" sz="2400">
                <a:solidFill>
                  <a:schemeClr val="tx1">
                    <a:alpha val="55000"/>
                  </a:schemeClr>
                </a:solidFill>
              </a:rPr>
              <a:t>Las  ER se consideran una opción para el reemplazo de combustibles fósiles. </a:t>
            </a:r>
          </a:p>
          <a:p>
            <a:r>
              <a:rPr lang="es-ES" sz="2400">
                <a:solidFill>
                  <a:schemeClr val="tx1">
                    <a:alpha val="55000"/>
                  </a:schemeClr>
                </a:solidFill>
              </a:rPr>
              <a:t>Ayudan a disminuir las emisiones de Gases de Efecto Invernadero (GEI) que deterioran la capa de ozono del planeta.</a:t>
            </a:r>
          </a:p>
          <a:p>
            <a:r>
              <a:rPr lang="es-ES" sz="2400">
                <a:solidFill>
                  <a:schemeClr val="tx1">
                    <a:alpha val="55000"/>
                  </a:schemeClr>
                </a:solidFill>
              </a:rPr>
              <a:t>El  Balance  Nacional  de  Energía  Eléctrica el país alcanzó el 76.68% de energía hidroeléctrica, 1.30% de biomasa, 0.26%   eólica, 0.13% biogás y 0.11% fotovoltaica, lo que da un total de 78.48% de energía renovable </a:t>
            </a:r>
            <a:endParaRPr lang="es-MX" sz="24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42175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4183A77-0164-455C-BAC7-727ECD590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s-MX" sz="4000" dirty="0"/>
              <a:t>Introducción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98982A48-46E2-44E1-8258-F71CC0A26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0137" y="2250831"/>
            <a:ext cx="9091247" cy="2930769"/>
          </a:xfrm>
        </p:spPr>
        <p:txBody>
          <a:bodyPr>
            <a:normAutofit fontScale="85000" lnSpcReduction="20000"/>
          </a:bodyPr>
          <a:lstStyle/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La  energía  solar fotovoltaica se basa en la utilización de células solares fabricadas con materiales semiconductores cristalinos que por efecto fotovoltaico, generan corriente eléctrica cuando   incide   sobre   los   mismos   radiación   solar </a:t>
            </a:r>
          </a:p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algunos criterios   deben   ser   tomados   en   cuenta,   como   la ubicación,  minimización  de  costos  con  respecto  a  la cercanía   de   infraestructura   eléctrica,   la   potencia generada,  los  impactos  ambientales,  el  uso  de  suelo, áreas  pobladas</a:t>
            </a:r>
          </a:p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el objetivo   de   esta   investigación   fue determinar   la ubicación adecuada para el emplazamiento de CSF en la    provincia    del    Azuay    a    partir    de    criterios económicos,  ambientales,  sociales  y  técnicos.  Para que en un futuro este trabajo sirva de guía y posibilite</a:t>
            </a:r>
            <a:endParaRPr lang="es-MX" sz="24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90179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4183A77-0164-455C-BAC7-727ECD590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s-ES" sz="4000" dirty="0"/>
              <a:t>2. M</a:t>
            </a:r>
            <a:r>
              <a:rPr lang="es-MX" sz="4000" dirty="0"/>
              <a:t>etodología</a:t>
            </a:r>
          </a:p>
        </p:txBody>
      </p:sp>
      <p:sp>
        <p:nvSpPr>
          <p:cNvPr id="7" name="Marcador de contenido 6">
            <a:extLst>
              <a:ext uri="{FF2B5EF4-FFF2-40B4-BE49-F238E27FC236}">
                <a16:creationId xmlns:a16="http://schemas.microsoft.com/office/drawing/2014/main" id="{53E31695-837B-45F4-9E78-A7B0024FF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0884" y="2362200"/>
            <a:ext cx="5185116" cy="2983523"/>
          </a:xfrm>
        </p:spPr>
        <p:txBody>
          <a:bodyPr>
            <a:normAutofit fontScale="92500"/>
          </a:bodyPr>
          <a:lstStyle/>
          <a:p>
            <a:r>
              <a:rPr lang="es-ES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La  Provincia  del Azuay,  en  Ecuador </a:t>
            </a:r>
          </a:p>
          <a:p>
            <a:r>
              <a:rPr lang="es-ES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Superficie de 8632.01 km2 y una altura que oscila entre los 37 msnm </a:t>
            </a:r>
          </a:p>
          <a:p>
            <a:r>
              <a:rPr lang="es-ES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Revisión bibliográfica, científica</a:t>
            </a:r>
          </a:p>
          <a:p>
            <a:r>
              <a:rPr lang="es-ES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Información en .</a:t>
            </a:r>
            <a:r>
              <a:rPr lang="es-ES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shp</a:t>
            </a:r>
            <a:r>
              <a:rPr lang="es-ES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 y .</a:t>
            </a:r>
            <a:r>
              <a:rPr lang="es-ES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tif</a:t>
            </a:r>
            <a:endParaRPr lang="es-ES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</a:endParaRPr>
          </a:p>
          <a:p>
            <a:endParaRPr lang="es-ES" dirty="0">
              <a:latin typeface="Arial" panose="020B0604020202020204" pitchFamily="34" charset="0"/>
            </a:endParaRPr>
          </a:p>
          <a:p>
            <a:endParaRPr lang="es-MX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DD0FDACA-C9AF-42CD-B720-BD792396FA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279" y="1256714"/>
            <a:ext cx="4037837" cy="4344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3126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4183A77-0164-455C-BAC7-727ECD590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s-ES" sz="4000" dirty="0"/>
              <a:t>2. M</a:t>
            </a:r>
            <a:r>
              <a:rPr lang="es-MX" sz="4000" dirty="0"/>
              <a:t>etodología</a:t>
            </a:r>
          </a:p>
        </p:txBody>
      </p:sp>
      <p:sp>
        <p:nvSpPr>
          <p:cNvPr id="7" name="Marcador de contenido 6">
            <a:extLst>
              <a:ext uri="{FF2B5EF4-FFF2-40B4-BE49-F238E27FC236}">
                <a16:creationId xmlns:a16="http://schemas.microsoft.com/office/drawing/2014/main" id="{53E31695-837B-45F4-9E78-A7B0024FF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0884" y="2362199"/>
            <a:ext cx="6055896" cy="3505199"/>
          </a:xfrm>
        </p:spPr>
        <p:txBody>
          <a:bodyPr>
            <a:normAutofit fontScale="85000" lnSpcReduction="20000"/>
          </a:bodyPr>
          <a:lstStyle/>
          <a:p>
            <a:r>
              <a:rPr lang="es-ES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Mapa multicriterio, MAJ</a:t>
            </a:r>
          </a:p>
          <a:p>
            <a:r>
              <a:rPr lang="es-ES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Con pesos se cálculo MA y MI</a:t>
            </a:r>
          </a:p>
          <a:p>
            <a:r>
              <a:rPr lang="es-ES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Se calculó el MCA integrando los modelos</a:t>
            </a:r>
          </a:p>
          <a:p>
            <a:r>
              <a:rPr lang="es-ES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Asignación de diferentes pesos</a:t>
            </a:r>
          </a:p>
          <a:p>
            <a:r>
              <a:rPr lang="es-ES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Evaluación de los diferentes escenarios para evitar subjetividad de los resultados</a:t>
            </a:r>
          </a:p>
          <a:p>
            <a:r>
              <a:rPr lang="es-ES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A partir del MCA se puede definir alternativas para la localización de las Centrales Solares Fotovoltaicas</a:t>
            </a:r>
            <a:endParaRPr lang="es-ES" dirty="0">
              <a:latin typeface="Arial" panose="020B0604020202020204" pitchFamily="34" charset="0"/>
            </a:endParaRPr>
          </a:p>
          <a:p>
            <a:endParaRPr lang="es-MX" dirty="0"/>
          </a:p>
        </p:txBody>
      </p:sp>
      <p:pic>
        <p:nvPicPr>
          <p:cNvPr id="15" name="Marcador de contenido 4">
            <a:extLst>
              <a:ext uri="{FF2B5EF4-FFF2-40B4-BE49-F238E27FC236}">
                <a16:creationId xmlns:a16="http://schemas.microsoft.com/office/drawing/2014/main" id="{94125459-90D9-4D0B-8F9A-39CF285A8C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846" t="17274" r="32432" b="6403"/>
          <a:stretch/>
        </p:blipFill>
        <p:spPr>
          <a:xfrm>
            <a:off x="7091985" y="263769"/>
            <a:ext cx="4974810" cy="6330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4189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4183A77-0164-455C-BAC7-727ECD590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s-MX" sz="4000" dirty="0"/>
              <a:t>2.1 Revisión bibliográfica </a:t>
            </a:r>
          </a:p>
        </p:txBody>
      </p:sp>
      <p:pic>
        <p:nvPicPr>
          <p:cNvPr id="5" name="Marcador de contenido 4">
            <a:extLst>
              <a:ext uri="{FF2B5EF4-FFF2-40B4-BE49-F238E27FC236}">
                <a16:creationId xmlns:a16="http://schemas.microsoft.com/office/drawing/2014/main" id="{607E5449-0585-412D-BA2E-11EFFBDCDF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9875" t="18606" r="22744" b="20602"/>
          <a:stretch/>
        </p:blipFill>
        <p:spPr>
          <a:xfrm>
            <a:off x="4062534" y="1208035"/>
            <a:ext cx="7457248" cy="4441930"/>
          </a:xfrm>
        </p:spPr>
      </p:pic>
    </p:spTree>
    <p:extLst>
      <p:ext uri="{BB962C8B-B14F-4D97-AF65-F5344CB8AC3E}">
        <p14:creationId xmlns:p14="http://schemas.microsoft.com/office/powerpoint/2010/main" val="22955316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4183A77-0164-455C-BAC7-727ECD590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s-MX" sz="4000"/>
              <a:t>2.2 Obtención de información</a:t>
            </a:r>
            <a:endParaRPr lang="es-MX" sz="4000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98982A48-46E2-44E1-8258-F71CC0A26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>
            <a:normAutofit/>
          </a:bodyPr>
          <a:lstStyle/>
          <a:p>
            <a:r>
              <a:rPr lang="es-ES" sz="2400">
                <a:solidFill>
                  <a:schemeClr val="tx1">
                    <a:alpha val="55000"/>
                  </a:schemeClr>
                </a:solidFill>
              </a:rPr>
              <a:t>Recopilación de información cartográfica de los criterios y subcriterios de las páginas oficiales GeoPortal  del Instituto Geográfico Militar, Ministerio de Agricultura y  Ganadería,  Secretaría  Nacional  de  Planificación  y Desarrollo  (SENPLADES)</a:t>
            </a:r>
            <a:endParaRPr lang="es-MX" sz="2400" dirty="0">
              <a:solidFill>
                <a:schemeClr val="tx1">
                  <a:alpha val="55000"/>
                </a:schemeClr>
              </a:solidFill>
            </a:endParaRPr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8858EA49-3164-45ED-85A0-A8C1BF3825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0277" y="3771900"/>
            <a:ext cx="2371273" cy="2684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ee the source image">
            <a:extLst>
              <a:ext uri="{FF2B5EF4-FFF2-40B4-BE49-F238E27FC236}">
                <a16:creationId xmlns:a16="http://schemas.microsoft.com/office/drawing/2014/main" id="{EE41179A-E8CE-42C7-85F2-4BB53DF6C4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38442">
            <a:off x="2138681" y="3358546"/>
            <a:ext cx="3190236" cy="1992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64584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4183A77-0164-455C-BAC7-727ECD590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s-MX" sz="4000" dirty="0"/>
              <a:t>2.3 Asignación de pesos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98982A48-46E2-44E1-8258-F71CC0A26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8437" y="1676400"/>
            <a:ext cx="5970563" cy="3505200"/>
          </a:xfrm>
        </p:spPr>
        <p:txBody>
          <a:bodyPr>
            <a:normAutofit/>
          </a:bodyPr>
          <a:lstStyle/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El MAJ descompone un problema principal   en jerarquías. Se divide en tres grupos ordenados jerárquicamente: </a:t>
            </a:r>
          </a:p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La meta se ubica en la cima, los criterios y subcriterios en la mitad y las alternativas de decisión en la base </a:t>
            </a:r>
          </a:p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Usa una escala del 1 al 9 para evaluar la relación entre los elementos pares</a:t>
            </a:r>
            <a:endParaRPr lang="es-MX" sz="24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44433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4183A77-0164-455C-BAC7-727ECD590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s-MX" sz="4000" dirty="0"/>
              <a:t>2.4 Cálculo del modelo de aptitud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98982A48-46E2-44E1-8258-F71CC0A26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6802" y="1368669"/>
            <a:ext cx="6553196" cy="2872154"/>
          </a:xfrm>
        </p:spPr>
        <p:txBody>
          <a:bodyPr>
            <a:normAutofit fontScale="92500" lnSpcReduction="10000"/>
          </a:bodyPr>
          <a:lstStyle/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Para la construcción de este modelo se escogieron 4 subcriterios significativos:</a:t>
            </a:r>
          </a:p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Pendiente (%): costos en la construcción</a:t>
            </a:r>
          </a:p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Radiación solar (kWh/m2día):</a:t>
            </a:r>
          </a:p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Cercanía a vías de comunicación (km): Costos por la construcción de nuevas vías</a:t>
            </a:r>
          </a:p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Cercanía a redes eléctricas (km): Costos por la construcción de nuevas redes</a:t>
            </a:r>
          </a:p>
          <a:p>
            <a:endParaRPr lang="es-MX" sz="2400" dirty="0">
              <a:solidFill>
                <a:schemeClr val="tx1">
                  <a:alpha val="55000"/>
                </a:schemeClr>
              </a:solidFill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074294E0-5ED3-42D7-8447-9DDAE8335E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000" t="44305" r="22923" b="32641"/>
          <a:stretch/>
        </p:blipFill>
        <p:spPr>
          <a:xfrm>
            <a:off x="685203" y="4240823"/>
            <a:ext cx="6836898" cy="1580270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DDE8A97B-1294-4D7A-B6D2-7EAFFC1115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577" t="24432" r="22000" b="69035"/>
          <a:stretch/>
        </p:blipFill>
        <p:spPr>
          <a:xfrm>
            <a:off x="7426896" y="4194516"/>
            <a:ext cx="4079901" cy="639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4949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4183A77-0164-455C-BAC7-727ECD590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832" y="1406770"/>
            <a:ext cx="3810000" cy="3505200"/>
          </a:xfrm>
        </p:spPr>
        <p:txBody>
          <a:bodyPr anchor="t">
            <a:normAutofit/>
          </a:bodyPr>
          <a:lstStyle/>
          <a:p>
            <a:r>
              <a:rPr lang="es-MX" sz="4000" dirty="0"/>
              <a:t>2.5 Cálculo del modelo de impacto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98982A48-46E2-44E1-8258-F71CC0A26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3453" y="1371602"/>
            <a:ext cx="4047955" cy="4248328"/>
          </a:xfrm>
        </p:spPr>
        <p:txBody>
          <a:bodyPr>
            <a:normAutofit/>
          </a:bodyPr>
          <a:lstStyle/>
          <a:p>
            <a:r>
              <a:rPr lang="es-ES" sz="2000" dirty="0">
                <a:solidFill>
                  <a:schemeClr val="tx1">
                    <a:alpha val="55000"/>
                  </a:schemeClr>
                </a:solidFill>
              </a:rPr>
              <a:t>SC5-Cercanía al recurso hídrico (km): facilitar  el mantenimiento y la construcción  de  la  planta, en contraposición, puede contribuir a la contaminación del medio ambiente</a:t>
            </a:r>
          </a:p>
          <a:p>
            <a:r>
              <a:rPr lang="es-MX" sz="2000" dirty="0">
                <a:solidFill>
                  <a:schemeClr val="tx1">
                    <a:alpha val="55000"/>
                  </a:schemeClr>
                </a:solidFill>
              </a:rPr>
              <a:t>SC6-Uso  de  suelo: </a:t>
            </a:r>
            <a:r>
              <a:rPr lang="es-ES" sz="2000" dirty="0">
                <a:solidFill>
                  <a:schemeClr val="tx1">
                    <a:alpha val="55000"/>
                  </a:schemeClr>
                </a:solidFill>
              </a:rPr>
              <a:t>Suelos erosionados y vegetación arbustiva pueden ser usados para  la  generación eléctrica</a:t>
            </a:r>
            <a:endParaRPr lang="es-MX" sz="2000" dirty="0">
              <a:solidFill>
                <a:schemeClr val="tx1">
                  <a:alpha val="55000"/>
                </a:schemeClr>
              </a:solidFill>
            </a:endParaRPr>
          </a:p>
          <a:p>
            <a:r>
              <a:rPr lang="es-ES" sz="2000" dirty="0">
                <a:solidFill>
                  <a:schemeClr val="tx1">
                    <a:alpha val="55000"/>
                  </a:schemeClr>
                </a:solidFill>
              </a:rPr>
              <a:t>SC7-Cercanía    a    centros    poblados    (km)</a:t>
            </a:r>
          </a:p>
          <a:p>
            <a:endParaRPr lang="es-MX" sz="2000" dirty="0">
              <a:solidFill>
                <a:schemeClr val="tx1">
                  <a:alpha val="55000"/>
                </a:schemeClr>
              </a:solidFill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345F2E43-0B8E-4142-99AF-B961987644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61" t="25629" r="52308" b="14427"/>
          <a:stretch/>
        </p:blipFill>
        <p:spPr>
          <a:xfrm>
            <a:off x="8041408" y="1126704"/>
            <a:ext cx="3563815" cy="4493226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4143FB1A-C67B-4EED-9194-A150DEB4E5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4577" t="40201" r="20385" b="54053"/>
          <a:stretch/>
        </p:blipFill>
        <p:spPr>
          <a:xfrm>
            <a:off x="457200" y="5161633"/>
            <a:ext cx="4488759" cy="579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7257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4183A77-0164-455C-BAC7-727ECD590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s-MX" sz="4000" dirty="0"/>
              <a:t>2.6 Modelo de capacidad de acogida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98982A48-46E2-44E1-8258-F71CC0A26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7255" y="1195755"/>
            <a:ext cx="7110047" cy="2722977"/>
          </a:xfrm>
        </p:spPr>
        <p:txBody>
          <a:bodyPr>
            <a:normAutofit fontScale="85000" lnSpcReduction="10000"/>
          </a:bodyPr>
          <a:lstStyle/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En este caso para evitar la subjetividad de los datos fue necesario  evaluar  tres  escenarios,  variando  los  pesos de los modelos anteriores:</a:t>
            </a:r>
          </a:p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Escenario 1: Considera a βy αcomo pesos iguales</a:t>
            </a:r>
          </a:p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Escenario 2: Considera al MA más importante por lo que asigna a ββel peso equivalente a 0.60 y en el MI a α el peso de 0.40.</a:t>
            </a:r>
          </a:p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Escenario 3: Considera al MA menos importante por lo que asigna a β el peso equivalente a 0.40 y al de MI α un peso equivalente a 0.60.</a:t>
            </a:r>
            <a:endParaRPr lang="es-MX" sz="2400" dirty="0">
              <a:solidFill>
                <a:schemeClr val="tx1">
                  <a:alpha val="55000"/>
                </a:schemeClr>
              </a:solidFill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AD4F493B-994A-4571-9149-758C8B36A5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500" t="27066" r="21308" b="67188"/>
          <a:stretch/>
        </p:blipFill>
        <p:spPr>
          <a:xfrm>
            <a:off x="1550463" y="4810856"/>
            <a:ext cx="3908974" cy="544536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5B647E8E-1B3F-41B4-84FB-43C335CB6B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000" t="36917" r="21423" b="34967"/>
          <a:stretch/>
        </p:blipFill>
        <p:spPr>
          <a:xfrm>
            <a:off x="7194453" y="3734972"/>
            <a:ext cx="3484098" cy="1927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240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4183A77-0164-455C-BAC7-727ECD590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s-MX" sz="4000" dirty="0"/>
              <a:t>2.6 Modelo de capacidad de acogida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98982A48-46E2-44E1-8258-F71CC0A26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7255" y="1195755"/>
            <a:ext cx="7110047" cy="2722977"/>
          </a:xfrm>
        </p:spPr>
        <p:txBody>
          <a:bodyPr>
            <a:normAutofit/>
          </a:bodyPr>
          <a:lstStyle/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Al  realizar  la  integración  de  los  mapas  se  obtuvo  un valor de pixel en una escala entre -1 y 1 en donde los sitios  negativos  fueron  aquellos  que  el  impacto  es mayor que la aptitud y los valores cercanos a 1 los más adecuados para el emplazamiento de CSF</a:t>
            </a:r>
            <a:endParaRPr lang="es-MX" sz="2400" dirty="0">
              <a:solidFill>
                <a:schemeClr val="tx1">
                  <a:alpha val="55000"/>
                </a:schemeClr>
              </a:solidFill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AD4F493B-994A-4571-9149-758C8B36A5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500" t="27066" r="21308" b="67188"/>
          <a:stretch/>
        </p:blipFill>
        <p:spPr>
          <a:xfrm>
            <a:off x="1550463" y="4810856"/>
            <a:ext cx="3908974" cy="544536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5B647E8E-1B3F-41B4-84FB-43C335CB6B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000" t="36917" r="21423" b="34967"/>
          <a:stretch/>
        </p:blipFill>
        <p:spPr>
          <a:xfrm>
            <a:off x="7194453" y="3734972"/>
            <a:ext cx="3484098" cy="1927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1801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4183A77-0164-455C-BAC7-727ECD590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 fontScale="90000"/>
          </a:bodyPr>
          <a:lstStyle/>
          <a:p>
            <a:r>
              <a:rPr lang="es-ES" sz="4000" dirty="0"/>
              <a:t>3. R</a:t>
            </a:r>
            <a:r>
              <a:rPr lang="es-MX" sz="4000" dirty="0"/>
              <a:t>esultados </a:t>
            </a:r>
            <a:br>
              <a:rPr lang="es-MX" sz="4000" dirty="0"/>
            </a:br>
            <a:br>
              <a:rPr lang="es-MX" sz="4000" dirty="0"/>
            </a:br>
            <a:r>
              <a:rPr lang="es-MX" sz="4000" dirty="0"/>
              <a:t>3.1 Método analítico jerárquico </a:t>
            </a:r>
            <a:br>
              <a:rPr lang="es-MX" sz="4000" dirty="0"/>
            </a:br>
            <a:br>
              <a:rPr lang="es-MX" sz="4000" dirty="0"/>
            </a:br>
            <a:endParaRPr lang="es-MX" sz="4000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98982A48-46E2-44E1-8258-F71CC0A26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>
            <a:normAutofit/>
          </a:bodyPr>
          <a:lstStyle/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Una vez comparados los valores mediante una matriz pareada se procedió a verificar   la consistencia de los datos </a:t>
            </a:r>
          </a:p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los pesos para cada subcriterio en el caso del MA y MI, respectivamente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B6A81018-C869-49D3-981D-183A98AB350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500" t="54567" r="53731" b="10749"/>
          <a:stretch/>
        </p:blipFill>
        <p:spPr>
          <a:xfrm>
            <a:off x="8380827" y="3489960"/>
            <a:ext cx="2897945" cy="2377440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48F23595-F43E-45E5-80B5-EACA58AFF9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736" t="18105" r="51043" b="57857"/>
          <a:stretch/>
        </p:blipFill>
        <p:spPr>
          <a:xfrm>
            <a:off x="1142999" y="4029222"/>
            <a:ext cx="3440722" cy="1647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28046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4183A77-0164-455C-BAC7-727ECD590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s-MX" sz="4000" dirty="0"/>
              <a:t>3.2 Modelo de aptitud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98982A48-46E2-44E1-8258-F71CC0A26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1286" y="3650566"/>
            <a:ext cx="4267786" cy="1667022"/>
          </a:xfrm>
        </p:spPr>
        <p:txBody>
          <a:bodyPr>
            <a:normAutofit fontScale="92500" lnSpcReduction="20000"/>
          </a:bodyPr>
          <a:lstStyle/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En  el MA,  el mayor  peso  es  asignado  al  SC2  y  el  menor  peso  al SC1</a:t>
            </a:r>
          </a:p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Morado (1) adecuado</a:t>
            </a:r>
          </a:p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Marrón (0) no adecuado</a:t>
            </a:r>
            <a:endParaRPr lang="es-MX" sz="2400" dirty="0">
              <a:solidFill>
                <a:schemeClr val="tx1">
                  <a:alpha val="55000"/>
                </a:schemeClr>
              </a:solidFill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EEF0EE1F-6FD8-4A6D-957C-E77F5FEE82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116" t="40405" r="51076" b="14427"/>
          <a:stretch/>
        </p:blipFill>
        <p:spPr>
          <a:xfrm>
            <a:off x="6516272" y="1393988"/>
            <a:ext cx="4570828" cy="4174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9165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4183A77-0164-455C-BAC7-727ECD590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s-MX" sz="4000" dirty="0"/>
              <a:t>3.3 Modelo de impacto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98982A48-46E2-44E1-8258-F71CC0A26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649" y="3544473"/>
            <a:ext cx="4198034" cy="1777218"/>
          </a:xfrm>
        </p:spPr>
        <p:txBody>
          <a:bodyPr>
            <a:normAutofit fontScale="70000" lnSpcReduction="20000"/>
          </a:bodyPr>
          <a:lstStyle/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En el modelo de impacto el SC7 es considerado como   más   importante   y   el   SC5   como   menos importante  con  respecto  a  los  impactos  ambientales.</a:t>
            </a:r>
          </a:p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Rojo (1) mayor impacto</a:t>
            </a:r>
          </a:p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Amarillo (0) menor impacto</a:t>
            </a:r>
            <a:endParaRPr lang="es-MX" sz="2400" dirty="0">
              <a:solidFill>
                <a:schemeClr val="tx1">
                  <a:alpha val="55000"/>
                </a:schemeClr>
              </a:solidFill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45CFE6C2-9F74-421F-B60B-2D78A03BED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885" t="41431" r="21192" b="18960"/>
          <a:stretch/>
        </p:blipFill>
        <p:spPr>
          <a:xfrm>
            <a:off x="6850366" y="1416392"/>
            <a:ext cx="4721143" cy="3765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4564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4183A77-0164-455C-BAC7-727ECD590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9" y="1676400"/>
            <a:ext cx="5117123" cy="3505200"/>
          </a:xfrm>
        </p:spPr>
        <p:txBody>
          <a:bodyPr anchor="t">
            <a:normAutofit/>
          </a:bodyPr>
          <a:lstStyle/>
          <a:p>
            <a:r>
              <a:rPr lang="es-MX" sz="4000" dirty="0"/>
              <a:t>3.4 </a:t>
            </a:r>
            <a:r>
              <a:rPr lang="es-ES" sz="4000" dirty="0"/>
              <a:t>Modelo de capacidad de acogida</a:t>
            </a:r>
            <a:endParaRPr lang="es-MX" sz="4000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98982A48-46E2-44E1-8258-F71CC0A26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1626" y="3130312"/>
            <a:ext cx="6236674" cy="2497015"/>
          </a:xfrm>
        </p:spPr>
        <p:txBody>
          <a:bodyPr>
            <a:normAutofit fontScale="92500"/>
          </a:bodyPr>
          <a:lstStyle/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Al  analizar  los  diferentes  escenarios, el 2ª brinda mayor proporción de valores positivos </a:t>
            </a:r>
          </a:p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Asignando al MA β=0.60 y el MI α= 0.40</a:t>
            </a:r>
          </a:p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Sirve para obtener un mayor número de ubicaciones posibles para el objetivo del estudio, en este caso las aptitudes del terreno superan los impactos que son generados por la actividad</a:t>
            </a:r>
            <a:endParaRPr lang="es-MX" sz="2400" dirty="0">
              <a:solidFill>
                <a:schemeClr val="tx1">
                  <a:alpha val="55000"/>
                </a:schemeClr>
              </a:solidFill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8FF80E6E-8EAD-48DA-86F3-180AC09C3F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885" t="28854" r="50000" b="30863"/>
          <a:stretch/>
        </p:blipFill>
        <p:spPr>
          <a:xfrm>
            <a:off x="7588327" y="1601666"/>
            <a:ext cx="4080339" cy="3174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0943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4183A77-0164-455C-BAC7-727ECD590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835" y="1363944"/>
            <a:ext cx="3810000" cy="3505200"/>
          </a:xfrm>
        </p:spPr>
        <p:txBody>
          <a:bodyPr anchor="t">
            <a:normAutofit/>
          </a:bodyPr>
          <a:lstStyle/>
          <a:p>
            <a:r>
              <a:rPr lang="es-MX" sz="4000" dirty="0"/>
              <a:t>4. Conclusiones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98982A48-46E2-44E1-8258-F71CC0A26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9544" y="2421366"/>
            <a:ext cx="5020395" cy="2447778"/>
          </a:xfrm>
        </p:spPr>
        <p:txBody>
          <a:bodyPr>
            <a:normAutofit fontScale="92500" lnSpcReduction="10000"/>
          </a:bodyPr>
          <a:lstStyle/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Los sitios dentro del  escenario  2,en  rojo  son  aquellos  que  brindan valores  negativos  en  los  cuales  no  es  posible  el emplazamiento de CSF</a:t>
            </a:r>
          </a:p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Los sitios en azul son los más adecuados en donde la aptitud es mayor que el impacto que puede generar esta actividad</a:t>
            </a:r>
            <a:endParaRPr lang="es-MX" sz="2400" dirty="0">
              <a:solidFill>
                <a:schemeClr val="tx1">
                  <a:alpha val="55000"/>
                </a:schemeClr>
              </a:solidFill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8B697B07-3873-4F59-A9B5-DA9E204912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307" t="38353" r="51539" b="21833"/>
          <a:stretch/>
        </p:blipFill>
        <p:spPr>
          <a:xfrm>
            <a:off x="5836621" y="93965"/>
            <a:ext cx="4348387" cy="3457325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3B596AE1-188C-4BA0-A0E0-6FD893A16D7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847" t="32836" r="21884" b="19780"/>
          <a:stretch/>
        </p:blipFill>
        <p:spPr>
          <a:xfrm>
            <a:off x="8410137" y="3429000"/>
            <a:ext cx="3324663" cy="3247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5399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4183A77-0164-455C-BAC7-727ECD590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835" y="1363944"/>
            <a:ext cx="3810000" cy="3505200"/>
          </a:xfrm>
        </p:spPr>
        <p:txBody>
          <a:bodyPr anchor="t">
            <a:normAutofit/>
          </a:bodyPr>
          <a:lstStyle/>
          <a:p>
            <a:r>
              <a:rPr lang="es-MX" sz="4000" dirty="0"/>
              <a:t>4. Conclusiones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98982A48-46E2-44E1-8258-F71CC0A26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589" y="2257793"/>
            <a:ext cx="5051706" cy="3236263"/>
          </a:xfrm>
        </p:spPr>
        <p:txBody>
          <a:bodyPr>
            <a:normAutofit fontScale="85000" lnSpcReduction="20000"/>
          </a:bodyPr>
          <a:lstStyle/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La Provincia    del    Azuay    no    alcanza    los    criterios necesarios  para  la  instalación.</a:t>
            </a:r>
          </a:p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A  pesar  que Cevallos y Ramos  (2018) expresan  en  sus  resultados  que  la  Región Andina  del  Ecuador  es  un  lugar  óptimo  para  el emplazamiento</a:t>
            </a:r>
          </a:p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El  escenario dos  representa  valores  mayores  a  0.5  considerando áreas  medianamente  óptimas</a:t>
            </a:r>
          </a:p>
          <a:p>
            <a:r>
              <a:rPr lang="es-ES" sz="2400" dirty="0">
                <a:solidFill>
                  <a:schemeClr val="tx1">
                    <a:alpha val="55000"/>
                  </a:schemeClr>
                </a:solidFill>
              </a:rPr>
              <a:t>Pero no valores mayores a 0.75 considerados como óptimos para el monitoreo y el posterior emplazamiento de CSF.</a:t>
            </a:r>
            <a:endParaRPr lang="es-MX" sz="2400" dirty="0">
              <a:solidFill>
                <a:schemeClr val="tx1">
                  <a:alpha val="55000"/>
                </a:schemeClr>
              </a:solidFill>
            </a:endParaRP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id="{BD2607EF-3FF4-4D11-A616-AB53D810F1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23" t="27477" r="25577" b="19873"/>
          <a:stretch/>
        </p:blipFill>
        <p:spPr>
          <a:xfrm>
            <a:off x="5670296" y="1200371"/>
            <a:ext cx="6035040" cy="3608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006581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798</TotalTime>
  <Words>1007</Words>
  <Application>Microsoft Office PowerPoint</Application>
  <PresentationFormat>Panorámica</PresentationFormat>
  <Paragraphs>71</Paragraphs>
  <Slides>18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Tema de Office</vt:lpstr>
      <vt:lpstr>Análisis multicriterio para la localización de centrales fotovoltaicas de gran escala</vt:lpstr>
      <vt:lpstr>Introducción</vt:lpstr>
      <vt:lpstr>Introducción</vt:lpstr>
      <vt:lpstr>2. Metodología</vt:lpstr>
      <vt:lpstr>2. Metodología</vt:lpstr>
      <vt:lpstr>2.1 Revisión bibliográfica </vt:lpstr>
      <vt:lpstr>2.2 Obtención de información</vt:lpstr>
      <vt:lpstr>2.3 Asignación de pesos</vt:lpstr>
      <vt:lpstr>2.4 Cálculo del modelo de aptitud</vt:lpstr>
      <vt:lpstr>2.5 Cálculo del modelo de impacto</vt:lpstr>
      <vt:lpstr>2.6 Modelo de capacidad de acogida</vt:lpstr>
      <vt:lpstr>2.6 Modelo de capacidad de acogida</vt:lpstr>
      <vt:lpstr>3. Resultados   3.1 Método analítico jerárquico   </vt:lpstr>
      <vt:lpstr>3.2 Modelo de aptitud</vt:lpstr>
      <vt:lpstr>3.3 Modelo de impacto</vt:lpstr>
      <vt:lpstr>3.4 Modelo de capacidad de acogida</vt:lpstr>
      <vt:lpstr>4. Conclusiones</vt:lpstr>
      <vt:lpstr>4. Conclusiones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Análisis multicriterio para la localización de centrales fotovoltaicas de gran escala</dc:title>
  <dc:creator>SANDRA PRISCILA GONZALEZ RODRIGUEZ</dc:creator>
  <cp:lastModifiedBy>SANDRA PRISCILA GONZALEZ RODRIGUEZ</cp:lastModifiedBy>
  <cp:revision>23</cp:revision>
  <dcterms:created xsi:type="dcterms:W3CDTF">2021-02-02T03:48:57Z</dcterms:created>
  <dcterms:modified xsi:type="dcterms:W3CDTF">2021-02-02T18:29:32Z</dcterms:modified>
</cp:coreProperties>
</file>