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88193-82C6-4AEE-8AC3-F1EECC4A4B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858B9A8-A134-42F0-B282-C3B3986AC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0008BB9C-0AE7-4138-A076-6D62D4A6641E}"/>
              </a:ext>
            </a:extLst>
          </p:cNvPr>
          <p:cNvSpPr>
            <a:spLocks noGrp="1"/>
          </p:cNvSpPr>
          <p:nvPr>
            <p:ph type="dt" sz="half" idx="10"/>
          </p:nvPr>
        </p:nvSpPr>
        <p:spPr/>
        <p:txBody>
          <a:bodyPr/>
          <a:lstStyle/>
          <a:p>
            <a:fld id="{5FEBC1BE-2A2F-4EFA-9D09-3C3D175E2ADB}" type="datetimeFigureOut">
              <a:rPr lang="es-MX" smtClean="0"/>
              <a:t>26/01/2021</a:t>
            </a:fld>
            <a:endParaRPr lang="es-MX"/>
          </a:p>
        </p:txBody>
      </p:sp>
      <p:sp>
        <p:nvSpPr>
          <p:cNvPr id="5" name="Marcador de pie de página 4">
            <a:extLst>
              <a:ext uri="{FF2B5EF4-FFF2-40B4-BE49-F238E27FC236}">
                <a16:creationId xmlns:a16="http://schemas.microsoft.com/office/drawing/2014/main" id="{31679FC5-89F2-4110-97A1-4C970B9552C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25DADB6-7A01-4310-8DA5-3C1B765930DB}"/>
              </a:ext>
            </a:extLst>
          </p:cNvPr>
          <p:cNvSpPr>
            <a:spLocks noGrp="1"/>
          </p:cNvSpPr>
          <p:nvPr>
            <p:ph type="sldNum" sz="quarter" idx="12"/>
          </p:nvPr>
        </p:nvSpPr>
        <p:spPr/>
        <p:txBody>
          <a:bodyPr/>
          <a:lstStyle/>
          <a:p>
            <a:fld id="{807BAF91-24E8-4A55-95EC-5FF7820C7183}" type="slidenum">
              <a:rPr lang="es-MX" smtClean="0"/>
              <a:t>‹Nº›</a:t>
            </a:fld>
            <a:endParaRPr lang="es-MX"/>
          </a:p>
        </p:txBody>
      </p:sp>
    </p:spTree>
    <p:extLst>
      <p:ext uri="{BB962C8B-B14F-4D97-AF65-F5344CB8AC3E}">
        <p14:creationId xmlns:p14="http://schemas.microsoft.com/office/powerpoint/2010/main" val="100560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43940-60E6-426C-81B5-79552D5D5F3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D55238E-098D-4F73-8866-025A51E21A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E557DE8-103E-49F3-851F-95D92EF8CD0A}"/>
              </a:ext>
            </a:extLst>
          </p:cNvPr>
          <p:cNvSpPr>
            <a:spLocks noGrp="1"/>
          </p:cNvSpPr>
          <p:nvPr>
            <p:ph type="dt" sz="half" idx="10"/>
          </p:nvPr>
        </p:nvSpPr>
        <p:spPr/>
        <p:txBody>
          <a:bodyPr/>
          <a:lstStyle/>
          <a:p>
            <a:fld id="{5FEBC1BE-2A2F-4EFA-9D09-3C3D175E2ADB}" type="datetimeFigureOut">
              <a:rPr lang="es-MX" smtClean="0"/>
              <a:t>26/01/2021</a:t>
            </a:fld>
            <a:endParaRPr lang="es-MX"/>
          </a:p>
        </p:txBody>
      </p:sp>
      <p:sp>
        <p:nvSpPr>
          <p:cNvPr id="5" name="Marcador de pie de página 4">
            <a:extLst>
              <a:ext uri="{FF2B5EF4-FFF2-40B4-BE49-F238E27FC236}">
                <a16:creationId xmlns:a16="http://schemas.microsoft.com/office/drawing/2014/main" id="{E78DC547-2D3E-4F78-B4EB-C7796373497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0449ABC-6D15-4108-9366-16E67B7D650D}"/>
              </a:ext>
            </a:extLst>
          </p:cNvPr>
          <p:cNvSpPr>
            <a:spLocks noGrp="1"/>
          </p:cNvSpPr>
          <p:nvPr>
            <p:ph type="sldNum" sz="quarter" idx="12"/>
          </p:nvPr>
        </p:nvSpPr>
        <p:spPr/>
        <p:txBody>
          <a:bodyPr/>
          <a:lstStyle/>
          <a:p>
            <a:fld id="{807BAF91-24E8-4A55-95EC-5FF7820C7183}" type="slidenum">
              <a:rPr lang="es-MX" smtClean="0"/>
              <a:t>‹Nº›</a:t>
            </a:fld>
            <a:endParaRPr lang="es-MX"/>
          </a:p>
        </p:txBody>
      </p:sp>
    </p:spTree>
    <p:extLst>
      <p:ext uri="{BB962C8B-B14F-4D97-AF65-F5344CB8AC3E}">
        <p14:creationId xmlns:p14="http://schemas.microsoft.com/office/powerpoint/2010/main" val="346161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D2B87C-97BB-454C-A7F0-88C3C3601EB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254B918-F4E3-4A94-9AA8-1621493AFD5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CC48CE8-E2C1-45A9-94E9-3F9AFF6131B4}"/>
              </a:ext>
            </a:extLst>
          </p:cNvPr>
          <p:cNvSpPr>
            <a:spLocks noGrp="1"/>
          </p:cNvSpPr>
          <p:nvPr>
            <p:ph type="dt" sz="half" idx="10"/>
          </p:nvPr>
        </p:nvSpPr>
        <p:spPr/>
        <p:txBody>
          <a:bodyPr/>
          <a:lstStyle/>
          <a:p>
            <a:fld id="{5FEBC1BE-2A2F-4EFA-9D09-3C3D175E2ADB}" type="datetimeFigureOut">
              <a:rPr lang="es-MX" smtClean="0"/>
              <a:t>26/01/2021</a:t>
            </a:fld>
            <a:endParaRPr lang="es-MX"/>
          </a:p>
        </p:txBody>
      </p:sp>
      <p:sp>
        <p:nvSpPr>
          <p:cNvPr id="5" name="Marcador de pie de página 4">
            <a:extLst>
              <a:ext uri="{FF2B5EF4-FFF2-40B4-BE49-F238E27FC236}">
                <a16:creationId xmlns:a16="http://schemas.microsoft.com/office/drawing/2014/main" id="{CD9B5E8B-9914-4AF3-B298-BCA516D6427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F281A1C-6F4E-40E0-86C0-B6498DFC66B7}"/>
              </a:ext>
            </a:extLst>
          </p:cNvPr>
          <p:cNvSpPr>
            <a:spLocks noGrp="1"/>
          </p:cNvSpPr>
          <p:nvPr>
            <p:ph type="sldNum" sz="quarter" idx="12"/>
          </p:nvPr>
        </p:nvSpPr>
        <p:spPr/>
        <p:txBody>
          <a:bodyPr/>
          <a:lstStyle/>
          <a:p>
            <a:fld id="{807BAF91-24E8-4A55-95EC-5FF7820C7183}" type="slidenum">
              <a:rPr lang="es-MX" smtClean="0"/>
              <a:t>‹Nº›</a:t>
            </a:fld>
            <a:endParaRPr lang="es-MX"/>
          </a:p>
        </p:txBody>
      </p:sp>
    </p:spTree>
    <p:extLst>
      <p:ext uri="{BB962C8B-B14F-4D97-AF65-F5344CB8AC3E}">
        <p14:creationId xmlns:p14="http://schemas.microsoft.com/office/powerpoint/2010/main" val="55140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CFF49-246C-45F3-8CA9-8B8973065CE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D87E58F-221E-4584-A1A0-58C0595EC7F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E7F5CCA-2605-47E9-9C9E-582833FD6A60}"/>
              </a:ext>
            </a:extLst>
          </p:cNvPr>
          <p:cNvSpPr>
            <a:spLocks noGrp="1"/>
          </p:cNvSpPr>
          <p:nvPr>
            <p:ph type="dt" sz="half" idx="10"/>
          </p:nvPr>
        </p:nvSpPr>
        <p:spPr/>
        <p:txBody>
          <a:bodyPr/>
          <a:lstStyle/>
          <a:p>
            <a:fld id="{5FEBC1BE-2A2F-4EFA-9D09-3C3D175E2ADB}" type="datetimeFigureOut">
              <a:rPr lang="es-MX" smtClean="0"/>
              <a:t>26/01/2021</a:t>
            </a:fld>
            <a:endParaRPr lang="es-MX"/>
          </a:p>
        </p:txBody>
      </p:sp>
      <p:sp>
        <p:nvSpPr>
          <p:cNvPr id="5" name="Marcador de pie de página 4">
            <a:extLst>
              <a:ext uri="{FF2B5EF4-FFF2-40B4-BE49-F238E27FC236}">
                <a16:creationId xmlns:a16="http://schemas.microsoft.com/office/drawing/2014/main" id="{9977CDA2-957B-4E25-A5F7-20C9E7B2B57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66A4D26-D1A8-4DA1-9352-4E3BBDB72A54}"/>
              </a:ext>
            </a:extLst>
          </p:cNvPr>
          <p:cNvSpPr>
            <a:spLocks noGrp="1"/>
          </p:cNvSpPr>
          <p:nvPr>
            <p:ph type="sldNum" sz="quarter" idx="12"/>
          </p:nvPr>
        </p:nvSpPr>
        <p:spPr/>
        <p:txBody>
          <a:bodyPr/>
          <a:lstStyle/>
          <a:p>
            <a:fld id="{807BAF91-24E8-4A55-95EC-5FF7820C7183}" type="slidenum">
              <a:rPr lang="es-MX" smtClean="0"/>
              <a:t>‹Nº›</a:t>
            </a:fld>
            <a:endParaRPr lang="es-MX"/>
          </a:p>
        </p:txBody>
      </p:sp>
    </p:spTree>
    <p:extLst>
      <p:ext uri="{BB962C8B-B14F-4D97-AF65-F5344CB8AC3E}">
        <p14:creationId xmlns:p14="http://schemas.microsoft.com/office/powerpoint/2010/main" val="233313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8B7F3-3BA0-442A-ACED-2CFE9D3CC5E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95630E7-84BE-4E3D-9B17-92BE5A70C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C273C7-7530-42DA-AA3B-2E7EA3A2B1E2}"/>
              </a:ext>
            </a:extLst>
          </p:cNvPr>
          <p:cNvSpPr>
            <a:spLocks noGrp="1"/>
          </p:cNvSpPr>
          <p:nvPr>
            <p:ph type="dt" sz="half" idx="10"/>
          </p:nvPr>
        </p:nvSpPr>
        <p:spPr/>
        <p:txBody>
          <a:bodyPr/>
          <a:lstStyle/>
          <a:p>
            <a:fld id="{5FEBC1BE-2A2F-4EFA-9D09-3C3D175E2ADB}" type="datetimeFigureOut">
              <a:rPr lang="es-MX" smtClean="0"/>
              <a:t>26/01/2021</a:t>
            </a:fld>
            <a:endParaRPr lang="es-MX"/>
          </a:p>
        </p:txBody>
      </p:sp>
      <p:sp>
        <p:nvSpPr>
          <p:cNvPr id="5" name="Marcador de pie de página 4">
            <a:extLst>
              <a:ext uri="{FF2B5EF4-FFF2-40B4-BE49-F238E27FC236}">
                <a16:creationId xmlns:a16="http://schemas.microsoft.com/office/drawing/2014/main" id="{69A5FAE6-BF54-4CF2-9AB7-24F50002311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9F50B0-8D31-44FF-960E-28027F6121B0}"/>
              </a:ext>
            </a:extLst>
          </p:cNvPr>
          <p:cNvSpPr>
            <a:spLocks noGrp="1"/>
          </p:cNvSpPr>
          <p:nvPr>
            <p:ph type="sldNum" sz="quarter" idx="12"/>
          </p:nvPr>
        </p:nvSpPr>
        <p:spPr/>
        <p:txBody>
          <a:bodyPr/>
          <a:lstStyle/>
          <a:p>
            <a:fld id="{807BAF91-24E8-4A55-95EC-5FF7820C7183}" type="slidenum">
              <a:rPr lang="es-MX" smtClean="0"/>
              <a:t>‹Nº›</a:t>
            </a:fld>
            <a:endParaRPr lang="es-MX"/>
          </a:p>
        </p:txBody>
      </p:sp>
    </p:spTree>
    <p:extLst>
      <p:ext uri="{BB962C8B-B14F-4D97-AF65-F5344CB8AC3E}">
        <p14:creationId xmlns:p14="http://schemas.microsoft.com/office/powerpoint/2010/main" val="125462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A9B79-7232-456D-AEB6-9A0DFE61702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6BDC76C-5495-434D-907B-18D18A8F725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3C76B914-E5AC-42F5-A9A3-25F2E98471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4D46752D-21DF-4CB2-B6B5-5CE7D824FD49}"/>
              </a:ext>
            </a:extLst>
          </p:cNvPr>
          <p:cNvSpPr>
            <a:spLocks noGrp="1"/>
          </p:cNvSpPr>
          <p:nvPr>
            <p:ph type="dt" sz="half" idx="10"/>
          </p:nvPr>
        </p:nvSpPr>
        <p:spPr/>
        <p:txBody>
          <a:bodyPr/>
          <a:lstStyle/>
          <a:p>
            <a:fld id="{5FEBC1BE-2A2F-4EFA-9D09-3C3D175E2ADB}" type="datetimeFigureOut">
              <a:rPr lang="es-MX" smtClean="0"/>
              <a:t>26/01/2021</a:t>
            </a:fld>
            <a:endParaRPr lang="es-MX"/>
          </a:p>
        </p:txBody>
      </p:sp>
      <p:sp>
        <p:nvSpPr>
          <p:cNvPr id="6" name="Marcador de pie de página 5">
            <a:extLst>
              <a:ext uri="{FF2B5EF4-FFF2-40B4-BE49-F238E27FC236}">
                <a16:creationId xmlns:a16="http://schemas.microsoft.com/office/drawing/2014/main" id="{391A8B82-4D54-4270-9668-C0FEA0DE1C9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F6F36E5-0360-4563-97FA-14242C372F6D}"/>
              </a:ext>
            </a:extLst>
          </p:cNvPr>
          <p:cNvSpPr>
            <a:spLocks noGrp="1"/>
          </p:cNvSpPr>
          <p:nvPr>
            <p:ph type="sldNum" sz="quarter" idx="12"/>
          </p:nvPr>
        </p:nvSpPr>
        <p:spPr/>
        <p:txBody>
          <a:bodyPr/>
          <a:lstStyle/>
          <a:p>
            <a:fld id="{807BAF91-24E8-4A55-95EC-5FF7820C7183}" type="slidenum">
              <a:rPr lang="es-MX" smtClean="0"/>
              <a:t>‹Nº›</a:t>
            </a:fld>
            <a:endParaRPr lang="es-MX"/>
          </a:p>
        </p:txBody>
      </p:sp>
    </p:spTree>
    <p:extLst>
      <p:ext uri="{BB962C8B-B14F-4D97-AF65-F5344CB8AC3E}">
        <p14:creationId xmlns:p14="http://schemas.microsoft.com/office/powerpoint/2010/main" val="93178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088A2-2D82-45BD-9599-F87BF9116C8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34B36A4-A21D-4121-90C0-9161A7E2CA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9548845-DED5-4DDD-BA84-6660C25FC64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CF15FBC-44B3-4661-937D-AD7D42EBB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E183EB-0631-4DB7-A249-0F39BA0C84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10B5A94-04C6-4D8C-9A85-957001759F3C}"/>
              </a:ext>
            </a:extLst>
          </p:cNvPr>
          <p:cNvSpPr>
            <a:spLocks noGrp="1"/>
          </p:cNvSpPr>
          <p:nvPr>
            <p:ph type="dt" sz="half" idx="10"/>
          </p:nvPr>
        </p:nvSpPr>
        <p:spPr/>
        <p:txBody>
          <a:bodyPr/>
          <a:lstStyle/>
          <a:p>
            <a:fld id="{5FEBC1BE-2A2F-4EFA-9D09-3C3D175E2ADB}" type="datetimeFigureOut">
              <a:rPr lang="es-MX" smtClean="0"/>
              <a:t>26/01/2021</a:t>
            </a:fld>
            <a:endParaRPr lang="es-MX"/>
          </a:p>
        </p:txBody>
      </p:sp>
      <p:sp>
        <p:nvSpPr>
          <p:cNvPr id="8" name="Marcador de pie de página 7">
            <a:extLst>
              <a:ext uri="{FF2B5EF4-FFF2-40B4-BE49-F238E27FC236}">
                <a16:creationId xmlns:a16="http://schemas.microsoft.com/office/drawing/2014/main" id="{6C37BB6A-D5C0-42FD-AAA4-8E3A5592BB2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F78A3B8-76BF-43A0-805F-68F5A94ECA7C}"/>
              </a:ext>
            </a:extLst>
          </p:cNvPr>
          <p:cNvSpPr>
            <a:spLocks noGrp="1"/>
          </p:cNvSpPr>
          <p:nvPr>
            <p:ph type="sldNum" sz="quarter" idx="12"/>
          </p:nvPr>
        </p:nvSpPr>
        <p:spPr/>
        <p:txBody>
          <a:bodyPr/>
          <a:lstStyle/>
          <a:p>
            <a:fld id="{807BAF91-24E8-4A55-95EC-5FF7820C7183}" type="slidenum">
              <a:rPr lang="es-MX" smtClean="0"/>
              <a:t>‹Nº›</a:t>
            </a:fld>
            <a:endParaRPr lang="es-MX"/>
          </a:p>
        </p:txBody>
      </p:sp>
    </p:spTree>
    <p:extLst>
      <p:ext uri="{BB962C8B-B14F-4D97-AF65-F5344CB8AC3E}">
        <p14:creationId xmlns:p14="http://schemas.microsoft.com/office/powerpoint/2010/main" val="113079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7FDAC-6CD1-4468-9E56-0E3E90C69BA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66171D5-9C48-45DC-97AC-B467DC3788ED}"/>
              </a:ext>
            </a:extLst>
          </p:cNvPr>
          <p:cNvSpPr>
            <a:spLocks noGrp="1"/>
          </p:cNvSpPr>
          <p:nvPr>
            <p:ph type="dt" sz="half" idx="10"/>
          </p:nvPr>
        </p:nvSpPr>
        <p:spPr/>
        <p:txBody>
          <a:bodyPr/>
          <a:lstStyle/>
          <a:p>
            <a:fld id="{5FEBC1BE-2A2F-4EFA-9D09-3C3D175E2ADB}" type="datetimeFigureOut">
              <a:rPr lang="es-MX" smtClean="0"/>
              <a:t>26/01/2021</a:t>
            </a:fld>
            <a:endParaRPr lang="es-MX"/>
          </a:p>
        </p:txBody>
      </p:sp>
      <p:sp>
        <p:nvSpPr>
          <p:cNvPr id="4" name="Marcador de pie de página 3">
            <a:extLst>
              <a:ext uri="{FF2B5EF4-FFF2-40B4-BE49-F238E27FC236}">
                <a16:creationId xmlns:a16="http://schemas.microsoft.com/office/drawing/2014/main" id="{B89E501D-6257-401F-BF25-3BD851BFEEE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8DFDB01-B314-46EE-819D-318AD88E927B}"/>
              </a:ext>
            </a:extLst>
          </p:cNvPr>
          <p:cNvSpPr>
            <a:spLocks noGrp="1"/>
          </p:cNvSpPr>
          <p:nvPr>
            <p:ph type="sldNum" sz="quarter" idx="12"/>
          </p:nvPr>
        </p:nvSpPr>
        <p:spPr/>
        <p:txBody>
          <a:bodyPr/>
          <a:lstStyle/>
          <a:p>
            <a:fld id="{807BAF91-24E8-4A55-95EC-5FF7820C7183}" type="slidenum">
              <a:rPr lang="es-MX" smtClean="0"/>
              <a:t>‹Nº›</a:t>
            </a:fld>
            <a:endParaRPr lang="es-MX"/>
          </a:p>
        </p:txBody>
      </p:sp>
    </p:spTree>
    <p:extLst>
      <p:ext uri="{BB962C8B-B14F-4D97-AF65-F5344CB8AC3E}">
        <p14:creationId xmlns:p14="http://schemas.microsoft.com/office/powerpoint/2010/main" val="111029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707B77B-D920-40A2-99E4-ABEA06B2D20F}"/>
              </a:ext>
            </a:extLst>
          </p:cNvPr>
          <p:cNvSpPr>
            <a:spLocks noGrp="1"/>
          </p:cNvSpPr>
          <p:nvPr>
            <p:ph type="dt" sz="half" idx="10"/>
          </p:nvPr>
        </p:nvSpPr>
        <p:spPr/>
        <p:txBody>
          <a:bodyPr/>
          <a:lstStyle/>
          <a:p>
            <a:fld id="{5FEBC1BE-2A2F-4EFA-9D09-3C3D175E2ADB}" type="datetimeFigureOut">
              <a:rPr lang="es-MX" smtClean="0"/>
              <a:t>26/01/2021</a:t>
            </a:fld>
            <a:endParaRPr lang="es-MX"/>
          </a:p>
        </p:txBody>
      </p:sp>
      <p:sp>
        <p:nvSpPr>
          <p:cNvPr id="3" name="Marcador de pie de página 2">
            <a:extLst>
              <a:ext uri="{FF2B5EF4-FFF2-40B4-BE49-F238E27FC236}">
                <a16:creationId xmlns:a16="http://schemas.microsoft.com/office/drawing/2014/main" id="{AC7DD288-DEF7-4F88-8F95-326F044F616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F83637C-32AF-4083-80D9-7BC943F9EBEB}"/>
              </a:ext>
            </a:extLst>
          </p:cNvPr>
          <p:cNvSpPr>
            <a:spLocks noGrp="1"/>
          </p:cNvSpPr>
          <p:nvPr>
            <p:ph type="sldNum" sz="quarter" idx="12"/>
          </p:nvPr>
        </p:nvSpPr>
        <p:spPr/>
        <p:txBody>
          <a:bodyPr/>
          <a:lstStyle/>
          <a:p>
            <a:fld id="{807BAF91-24E8-4A55-95EC-5FF7820C7183}" type="slidenum">
              <a:rPr lang="es-MX" smtClean="0"/>
              <a:t>‹Nº›</a:t>
            </a:fld>
            <a:endParaRPr lang="es-MX"/>
          </a:p>
        </p:txBody>
      </p:sp>
    </p:spTree>
    <p:extLst>
      <p:ext uri="{BB962C8B-B14F-4D97-AF65-F5344CB8AC3E}">
        <p14:creationId xmlns:p14="http://schemas.microsoft.com/office/powerpoint/2010/main" val="6774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123B7-77FF-4581-8F9A-991C911F8F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3CA0612-2B03-44D3-996C-6E7F2D3D0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19C192E-A62A-430A-9C9D-C7EA32F29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016CB39-0993-4AE6-BB52-E1BAC5481664}"/>
              </a:ext>
            </a:extLst>
          </p:cNvPr>
          <p:cNvSpPr>
            <a:spLocks noGrp="1"/>
          </p:cNvSpPr>
          <p:nvPr>
            <p:ph type="dt" sz="half" idx="10"/>
          </p:nvPr>
        </p:nvSpPr>
        <p:spPr/>
        <p:txBody>
          <a:bodyPr/>
          <a:lstStyle/>
          <a:p>
            <a:fld id="{5FEBC1BE-2A2F-4EFA-9D09-3C3D175E2ADB}" type="datetimeFigureOut">
              <a:rPr lang="es-MX" smtClean="0"/>
              <a:t>26/01/2021</a:t>
            </a:fld>
            <a:endParaRPr lang="es-MX"/>
          </a:p>
        </p:txBody>
      </p:sp>
      <p:sp>
        <p:nvSpPr>
          <p:cNvPr id="6" name="Marcador de pie de página 5">
            <a:extLst>
              <a:ext uri="{FF2B5EF4-FFF2-40B4-BE49-F238E27FC236}">
                <a16:creationId xmlns:a16="http://schemas.microsoft.com/office/drawing/2014/main" id="{6E59F76A-CB5B-4C9F-8962-7FF896FD773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C3F9F5D-3118-4018-9470-EF16F5B63463}"/>
              </a:ext>
            </a:extLst>
          </p:cNvPr>
          <p:cNvSpPr>
            <a:spLocks noGrp="1"/>
          </p:cNvSpPr>
          <p:nvPr>
            <p:ph type="sldNum" sz="quarter" idx="12"/>
          </p:nvPr>
        </p:nvSpPr>
        <p:spPr/>
        <p:txBody>
          <a:bodyPr/>
          <a:lstStyle/>
          <a:p>
            <a:fld id="{807BAF91-24E8-4A55-95EC-5FF7820C7183}" type="slidenum">
              <a:rPr lang="es-MX" smtClean="0"/>
              <a:t>‹Nº›</a:t>
            </a:fld>
            <a:endParaRPr lang="es-MX"/>
          </a:p>
        </p:txBody>
      </p:sp>
    </p:spTree>
    <p:extLst>
      <p:ext uri="{BB962C8B-B14F-4D97-AF65-F5344CB8AC3E}">
        <p14:creationId xmlns:p14="http://schemas.microsoft.com/office/powerpoint/2010/main" val="32239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BD960-4609-46A1-AD4D-104D6419CA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7B8255C6-6B58-4034-B05E-406A07EBC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BE2D85C-39AE-4F47-AFF0-E040659A9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69410D-E5E7-44FC-A8D8-AC2A4B499B63}"/>
              </a:ext>
            </a:extLst>
          </p:cNvPr>
          <p:cNvSpPr>
            <a:spLocks noGrp="1"/>
          </p:cNvSpPr>
          <p:nvPr>
            <p:ph type="dt" sz="half" idx="10"/>
          </p:nvPr>
        </p:nvSpPr>
        <p:spPr/>
        <p:txBody>
          <a:bodyPr/>
          <a:lstStyle/>
          <a:p>
            <a:fld id="{5FEBC1BE-2A2F-4EFA-9D09-3C3D175E2ADB}" type="datetimeFigureOut">
              <a:rPr lang="es-MX" smtClean="0"/>
              <a:t>26/01/2021</a:t>
            </a:fld>
            <a:endParaRPr lang="es-MX"/>
          </a:p>
        </p:txBody>
      </p:sp>
      <p:sp>
        <p:nvSpPr>
          <p:cNvPr id="6" name="Marcador de pie de página 5">
            <a:extLst>
              <a:ext uri="{FF2B5EF4-FFF2-40B4-BE49-F238E27FC236}">
                <a16:creationId xmlns:a16="http://schemas.microsoft.com/office/drawing/2014/main" id="{140F87AC-C20F-4E64-97E1-D4F65EC8391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CCB2843-CC95-43C2-B8B4-B4E100F1F4F6}"/>
              </a:ext>
            </a:extLst>
          </p:cNvPr>
          <p:cNvSpPr>
            <a:spLocks noGrp="1"/>
          </p:cNvSpPr>
          <p:nvPr>
            <p:ph type="sldNum" sz="quarter" idx="12"/>
          </p:nvPr>
        </p:nvSpPr>
        <p:spPr/>
        <p:txBody>
          <a:bodyPr/>
          <a:lstStyle/>
          <a:p>
            <a:fld id="{807BAF91-24E8-4A55-95EC-5FF7820C7183}" type="slidenum">
              <a:rPr lang="es-MX" smtClean="0"/>
              <a:t>‹Nº›</a:t>
            </a:fld>
            <a:endParaRPr lang="es-MX"/>
          </a:p>
        </p:txBody>
      </p:sp>
    </p:spTree>
    <p:extLst>
      <p:ext uri="{BB962C8B-B14F-4D97-AF65-F5344CB8AC3E}">
        <p14:creationId xmlns:p14="http://schemas.microsoft.com/office/powerpoint/2010/main" val="13580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779321-C9CC-4AC3-BC7A-2F09116DE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6FE979D-9056-4E45-AF22-F052075977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9FCC23C-4964-43BD-A2C7-A17008DA2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BC1BE-2A2F-4EFA-9D09-3C3D175E2ADB}" type="datetimeFigureOut">
              <a:rPr lang="es-MX" smtClean="0"/>
              <a:t>26/01/2021</a:t>
            </a:fld>
            <a:endParaRPr lang="es-MX"/>
          </a:p>
        </p:txBody>
      </p:sp>
      <p:sp>
        <p:nvSpPr>
          <p:cNvPr id="5" name="Marcador de pie de página 4">
            <a:extLst>
              <a:ext uri="{FF2B5EF4-FFF2-40B4-BE49-F238E27FC236}">
                <a16:creationId xmlns:a16="http://schemas.microsoft.com/office/drawing/2014/main" id="{739220FF-01F4-4D23-955E-39D7EB120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5F5AD28-D0D1-450C-BACB-96F1BC42DC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BAF91-24E8-4A55-95EC-5FF7820C7183}" type="slidenum">
              <a:rPr lang="es-MX" smtClean="0"/>
              <a:t>‹Nº›</a:t>
            </a:fld>
            <a:endParaRPr lang="es-MX"/>
          </a:p>
        </p:txBody>
      </p:sp>
    </p:spTree>
    <p:extLst>
      <p:ext uri="{BB962C8B-B14F-4D97-AF65-F5344CB8AC3E}">
        <p14:creationId xmlns:p14="http://schemas.microsoft.com/office/powerpoint/2010/main" val="3750297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yb.ojs.inecol.mx/index.php/myb/article/view/e2521819/2017"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yb.ojs.inecol.mx/index.php/myb/article/view/e2521819/2017"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yb.ojs.inecol.mx/index.php/myb/article/view/e2521819/2017"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yb.ojs.inecol.mx/index.php/myb/article/view/e2521819/2017"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DBA68CA-8627-4BDB-B954-8D5555E3EBA2}"/>
              </a:ext>
            </a:extLst>
          </p:cNvPr>
          <p:cNvSpPr>
            <a:spLocks noGrp="1"/>
          </p:cNvSpPr>
          <p:nvPr>
            <p:ph type="ctrTitle"/>
          </p:nvPr>
        </p:nvSpPr>
        <p:spPr>
          <a:xfrm>
            <a:off x="3045368" y="2043663"/>
            <a:ext cx="6105194" cy="2031055"/>
          </a:xfrm>
        </p:spPr>
        <p:txBody>
          <a:bodyPr>
            <a:normAutofit/>
          </a:bodyPr>
          <a:lstStyle/>
          <a:p>
            <a:r>
              <a:rPr lang="es-MX" sz="3300" b="1">
                <a:solidFill>
                  <a:srgbClr val="FFFFFF"/>
                </a:solidFill>
              </a:rPr>
              <a:t>Evaluación multicriterio y multiobjetivo para optimizar la selección de áreas para establecer plantaciones forestales</a:t>
            </a:r>
            <a:endParaRPr lang="es-MX" sz="3300">
              <a:solidFill>
                <a:srgbClr val="FFFFFF"/>
              </a:solidFill>
            </a:endParaRPr>
          </a:p>
        </p:txBody>
      </p:sp>
      <p:sp>
        <p:nvSpPr>
          <p:cNvPr id="3" name="Subtítulo 2">
            <a:extLst>
              <a:ext uri="{FF2B5EF4-FFF2-40B4-BE49-F238E27FC236}">
                <a16:creationId xmlns:a16="http://schemas.microsoft.com/office/drawing/2014/main" id="{2E851759-A570-4D11-89A3-41381BDBBD37}"/>
              </a:ext>
            </a:extLst>
          </p:cNvPr>
          <p:cNvSpPr>
            <a:spLocks noGrp="1"/>
          </p:cNvSpPr>
          <p:nvPr>
            <p:ph type="subTitle" idx="1"/>
          </p:nvPr>
        </p:nvSpPr>
        <p:spPr>
          <a:xfrm>
            <a:off x="3045368" y="4074718"/>
            <a:ext cx="6105194" cy="682079"/>
          </a:xfrm>
        </p:spPr>
        <p:txBody>
          <a:bodyPr>
            <a:normAutofit fontScale="25000" lnSpcReduction="20000"/>
          </a:bodyPr>
          <a:lstStyle/>
          <a:p>
            <a:r>
              <a:rPr lang="es-MX" sz="600">
                <a:solidFill>
                  <a:srgbClr val="FFFFFF"/>
                </a:solidFill>
                <a:hlinkClick r:id="rId3">
                  <a:extLst>
                    <a:ext uri="{A12FA001-AC4F-418D-AE19-62706E023703}">
                      <ahyp:hlinkClr xmlns:ahyp="http://schemas.microsoft.com/office/drawing/2018/hyperlinkcolor" val="tx"/>
                    </a:ext>
                  </a:extLst>
                </a:hlinkClick>
              </a:rPr>
              <a:t>Pedro Hernández-Zaragoza</a:t>
            </a:r>
            <a:endParaRPr lang="es-MX" sz="600">
              <a:solidFill>
                <a:srgbClr val="FFFFFF"/>
              </a:solidFill>
            </a:endParaRPr>
          </a:p>
          <a:p>
            <a:r>
              <a:rPr lang="es-MX" sz="600">
                <a:solidFill>
                  <a:srgbClr val="FFFFFF"/>
                </a:solidFill>
                <a:hlinkClick r:id="rId3">
                  <a:extLst>
                    <a:ext uri="{A12FA001-AC4F-418D-AE19-62706E023703}">
                      <ahyp:hlinkClr xmlns:ahyp="http://schemas.microsoft.com/office/drawing/2018/hyperlinkcolor" val="tx"/>
                    </a:ext>
                  </a:extLst>
                </a:hlinkClick>
              </a:rPr>
              <a:t>José René Valdez-Lazalde</a:t>
            </a:r>
            <a:endParaRPr lang="es-MX" sz="600">
              <a:solidFill>
                <a:srgbClr val="FFFFFF"/>
              </a:solidFill>
            </a:endParaRPr>
          </a:p>
          <a:p>
            <a:r>
              <a:rPr lang="es-MX" sz="600">
                <a:solidFill>
                  <a:srgbClr val="FFFFFF"/>
                </a:solidFill>
                <a:hlinkClick r:id="rId3">
                  <a:extLst>
                    <a:ext uri="{A12FA001-AC4F-418D-AE19-62706E023703}">
                      <ahyp:hlinkClr xmlns:ahyp="http://schemas.microsoft.com/office/drawing/2018/hyperlinkcolor" val="tx"/>
                    </a:ext>
                  </a:extLst>
                </a:hlinkClick>
              </a:rPr>
              <a:t>Arnulfo Aldrete</a:t>
            </a:r>
            <a:endParaRPr lang="es-MX" sz="600">
              <a:solidFill>
                <a:srgbClr val="FFFFFF"/>
              </a:solidFill>
            </a:endParaRPr>
          </a:p>
          <a:p>
            <a:r>
              <a:rPr lang="es-MX" sz="600">
                <a:solidFill>
                  <a:srgbClr val="FFFFFF"/>
                </a:solidFill>
                <a:hlinkClick r:id="rId3">
                  <a:extLst>
                    <a:ext uri="{A12FA001-AC4F-418D-AE19-62706E023703}">
                      <ahyp:hlinkClr xmlns:ahyp="http://schemas.microsoft.com/office/drawing/2018/hyperlinkcolor" val="tx"/>
                    </a:ext>
                  </a:extLst>
                </a:hlinkClick>
              </a:rPr>
              <a:t>Tomás Martínez-Trinidad</a:t>
            </a:r>
            <a:endParaRPr lang="es-MX" sz="600">
              <a:solidFill>
                <a:srgbClr val="FFFFFF"/>
              </a:solidFill>
            </a:endParaRPr>
          </a:p>
          <a:p>
            <a:r>
              <a:rPr lang="es-MX" sz="600">
                <a:solidFill>
                  <a:srgbClr val="FFFFFF"/>
                </a:solidFill>
              </a:rPr>
              <a:t>Nov 1 2019</a:t>
            </a:r>
          </a:p>
          <a:p>
            <a:endParaRPr lang="es-MX" sz="600">
              <a:solidFill>
                <a:srgbClr val="FFFFFF"/>
              </a:solidFill>
            </a:endParaRPr>
          </a:p>
        </p:txBody>
      </p:sp>
    </p:spTree>
    <p:extLst>
      <p:ext uri="{BB962C8B-B14F-4D97-AF65-F5344CB8AC3E}">
        <p14:creationId xmlns:p14="http://schemas.microsoft.com/office/powerpoint/2010/main" val="300863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ECDDFD-0262-4EAB-B11A-A82653DD80BF}"/>
              </a:ext>
            </a:extLst>
          </p:cNvPr>
          <p:cNvSpPr>
            <a:spLocks noGrp="1"/>
          </p:cNvSpPr>
          <p:nvPr>
            <p:ph type="title"/>
          </p:nvPr>
        </p:nvSpPr>
        <p:spPr>
          <a:xfrm>
            <a:off x="838200" y="411061"/>
            <a:ext cx="5604545" cy="1279627"/>
          </a:xfrm>
        </p:spPr>
        <p:txBody>
          <a:bodyPr>
            <a:normAutofit/>
          </a:bodyPr>
          <a:lstStyle/>
          <a:p>
            <a:r>
              <a:rPr lang="es-MX" sz="2400" i="1" dirty="0"/>
              <a:t>Etapa 2. Evaluación espacial multiobjetivo.</a:t>
            </a:r>
            <a:endParaRPr lang="es-MX" sz="2400" dirty="0"/>
          </a:p>
        </p:txBody>
      </p:sp>
      <p:sp>
        <p:nvSpPr>
          <p:cNvPr id="3" name="Marcador de contenido 2">
            <a:extLst>
              <a:ext uri="{FF2B5EF4-FFF2-40B4-BE49-F238E27FC236}">
                <a16:creationId xmlns:a16="http://schemas.microsoft.com/office/drawing/2014/main" id="{96256419-2257-40EC-96B7-39609F960CD4}"/>
              </a:ext>
            </a:extLst>
          </p:cNvPr>
          <p:cNvSpPr>
            <a:spLocks noGrp="1"/>
          </p:cNvSpPr>
          <p:nvPr>
            <p:ph idx="1"/>
          </p:nvPr>
        </p:nvSpPr>
        <p:spPr>
          <a:xfrm>
            <a:off x="838200" y="1367406"/>
            <a:ext cx="5495488" cy="4809557"/>
          </a:xfrm>
        </p:spPr>
        <p:txBody>
          <a:bodyPr>
            <a:normAutofit/>
          </a:bodyPr>
          <a:lstStyle/>
          <a:p>
            <a:r>
              <a:rPr lang="es-MX" sz="1800" dirty="0"/>
              <a:t>Esta etapa permitió identificar y resolver conflictos de aptitud entre las especies consideradas, además de asignar el sitio óptimo de plantación para cada especie.</a:t>
            </a:r>
          </a:p>
          <a:p>
            <a:r>
              <a:rPr lang="es-MX" sz="1800" dirty="0"/>
              <a:t>Los conflictos se resolvieron mediante una solución compromiso, específicamente mediante la técnica denominada asignación de tierras multiobjetivo (MOLA) Para ello fue necesario estimar el peso relativo (ponderación) de cada especie, esto es, el nivel de preferencia de una especie sobre otra (s) y definir una meta de superficie a plantar con cada especie. </a:t>
            </a:r>
          </a:p>
        </p:txBody>
      </p:sp>
      <p:pic>
        <p:nvPicPr>
          <p:cNvPr id="3074" name="Picture 2">
            <a:extLst>
              <a:ext uri="{FF2B5EF4-FFF2-40B4-BE49-F238E27FC236}">
                <a16:creationId xmlns:a16="http://schemas.microsoft.com/office/drawing/2014/main" id="{152EDC75-A0A4-444E-9F42-B6D482AE7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510" y="411061"/>
            <a:ext cx="4589404" cy="597715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23C55DE-5708-4090-B697-B054F96ABFB2}"/>
              </a:ext>
            </a:extLst>
          </p:cNvPr>
          <p:cNvSpPr txBox="1"/>
          <p:nvPr/>
        </p:nvSpPr>
        <p:spPr>
          <a:xfrm>
            <a:off x="3585944" y="5490594"/>
            <a:ext cx="3514987" cy="523220"/>
          </a:xfrm>
          <a:prstGeom prst="rect">
            <a:avLst/>
          </a:prstGeom>
          <a:noFill/>
        </p:spPr>
        <p:txBody>
          <a:bodyPr wrap="square" rtlCol="0">
            <a:spAutoFit/>
          </a:bodyPr>
          <a:lstStyle/>
          <a:p>
            <a:r>
              <a:rPr lang="es-MX" sz="1400" dirty="0"/>
              <a:t>Procedimiento de asignación de tierras multiobjetivo (MOLA) en la etapa 2</a:t>
            </a:r>
          </a:p>
        </p:txBody>
      </p:sp>
    </p:spTree>
    <p:extLst>
      <p:ext uri="{BB962C8B-B14F-4D97-AF65-F5344CB8AC3E}">
        <p14:creationId xmlns:p14="http://schemas.microsoft.com/office/powerpoint/2010/main" val="330812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3" name="Marcador de contenido 2">
            <a:extLst>
              <a:ext uri="{FF2B5EF4-FFF2-40B4-BE49-F238E27FC236}">
                <a16:creationId xmlns:a16="http://schemas.microsoft.com/office/drawing/2014/main" id="{C1544274-98E8-482F-BE6C-B79D50742DEA}"/>
              </a:ext>
            </a:extLst>
          </p:cNvPr>
          <p:cNvSpPr>
            <a:spLocks noGrp="1"/>
          </p:cNvSpPr>
          <p:nvPr>
            <p:ph idx="1"/>
          </p:nvPr>
        </p:nvSpPr>
        <p:spPr>
          <a:xfrm>
            <a:off x="2618437" y="2371725"/>
            <a:ext cx="6955124" cy="3038475"/>
          </a:xfrm>
        </p:spPr>
        <p:txBody>
          <a:bodyPr anchor="t">
            <a:normAutofit/>
          </a:bodyPr>
          <a:lstStyle/>
          <a:p>
            <a:r>
              <a:rPr lang="es-MX" sz="1000">
                <a:solidFill>
                  <a:srgbClr val="FFFFFF"/>
                </a:solidFill>
              </a:rPr>
              <a:t>Ponderación de especies y escenarios de decisión. Con la finalidad de ponderar la importancia de las especies a plantar, se aplicaron encuestas a cinco profesionales forestales con experiencia en el establecimiento de plantaciones forestales y residentes en el área de estudio. Se les plantearon cuatro escenarios de decisión con base en las características de cada especie respecto a: la extensión del periodo de producción, la calidad de la madera, la supervivencia y la susceptibilidad a plagas y enfermedades. Para cada escenario se pidió a los expertos indicar, mediante una matriz de comparaciones pareadas (</a:t>
            </a:r>
            <a:r>
              <a:rPr lang="es-MX" sz="1000">
                <a:solidFill>
                  <a:srgbClr val="FFFFFF"/>
                </a:solidFill>
                <a:hlinkClick r:id="rId3">
                  <a:extLst>
                    <a:ext uri="{A12FA001-AC4F-418D-AE19-62706E023703}">
                      <ahyp:hlinkClr xmlns:ahyp="http://schemas.microsoft.com/office/drawing/2018/hyperlinkcolor" val="tx"/>
                    </a:ext>
                  </a:extLst>
                </a:hlinkClick>
              </a:rPr>
              <a:t>Saaty,1980</a:t>
            </a:r>
            <a:r>
              <a:rPr lang="es-MX" sz="1000">
                <a:solidFill>
                  <a:srgbClr val="FFFFFF"/>
                </a:solidFill>
              </a:rPr>
              <a:t>; </a:t>
            </a:r>
            <a:r>
              <a:rPr lang="es-MX" sz="1000">
                <a:solidFill>
                  <a:srgbClr val="FFFFFF"/>
                </a:solidFill>
                <a:hlinkClick r:id="rId3">
                  <a:extLst>
                    <a:ext uri="{A12FA001-AC4F-418D-AE19-62706E023703}">
                      <ahyp:hlinkClr xmlns:ahyp="http://schemas.microsoft.com/office/drawing/2018/hyperlinkcolor" val="tx"/>
                    </a:ext>
                  </a:extLst>
                </a:hlinkClick>
              </a:rPr>
              <a:t>Olivas-Gallegos et al.,2007</a:t>
            </a:r>
            <a:r>
              <a:rPr lang="es-MX" sz="1000">
                <a:solidFill>
                  <a:srgbClr val="FFFFFF"/>
                </a:solidFill>
              </a:rPr>
              <a:t>), su preferencia de una especie sobre las demás. Los datos obtenidos se procesaron con la ayuda del módulo GIS Analysis/Decision Support/WEIGHT del software IDRISI</a:t>
            </a:r>
            <a:r>
              <a:rPr lang="es-MX" sz="1000" baseline="30000">
                <a:solidFill>
                  <a:srgbClr val="FFFFFF"/>
                </a:solidFill>
              </a:rPr>
              <a:t>®</a:t>
            </a:r>
            <a:r>
              <a:rPr lang="es-MX" sz="1000">
                <a:solidFill>
                  <a:srgbClr val="FFFFFF"/>
                </a:solidFill>
              </a:rPr>
              <a:t>. Únicamente se consideraron los resultados que mostraron un valor de consistencia menor a 0.10 (</a:t>
            </a:r>
            <a:r>
              <a:rPr lang="es-MX" sz="1000">
                <a:solidFill>
                  <a:srgbClr val="FFFFFF"/>
                </a:solidFill>
                <a:hlinkClick r:id="rId3">
                  <a:extLst>
                    <a:ext uri="{A12FA001-AC4F-418D-AE19-62706E023703}">
                      <ahyp:hlinkClr xmlns:ahyp="http://schemas.microsoft.com/office/drawing/2018/hyperlinkcolor" val="tx"/>
                    </a:ext>
                  </a:extLst>
                </a:hlinkClick>
              </a:rPr>
              <a:t>Saaty,1980</a:t>
            </a:r>
            <a:r>
              <a:rPr lang="es-MX" sz="1000">
                <a:solidFill>
                  <a:srgbClr val="FFFFFF"/>
                </a:solidFill>
              </a:rPr>
              <a:t>), después se obtuvo el promedio de las ponderaciones de cada experto. </a:t>
            </a:r>
          </a:p>
          <a:p>
            <a:r>
              <a:rPr lang="es-MX" sz="1000">
                <a:solidFill>
                  <a:srgbClr val="FFFFFF"/>
                </a:solidFill>
              </a:rPr>
              <a:t>Resolución de conflictos. Los mapas de aptitud de las seis especies de pino se reclasificaron a un intervalo de valores de 0 a 255, donde 0 es aptitud nula y 255aptitud máxima. Este cambio de escala fue necesario para utilizar los módulos STRETCH y RANK de IDRISI</a:t>
            </a:r>
            <a:r>
              <a:rPr lang="es-MX" sz="1000" baseline="30000">
                <a:solidFill>
                  <a:srgbClr val="FFFFFF"/>
                </a:solidFill>
              </a:rPr>
              <a:t>®</a:t>
            </a:r>
            <a:r>
              <a:rPr lang="es-MX" sz="1000">
                <a:solidFill>
                  <a:srgbClr val="FFFFFF"/>
                </a:solidFill>
              </a:rPr>
              <a:t> (</a:t>
            </a:r>
            <a:r>
              <a:rPr lang="es-MX" sz="1000">
                <a:solidFill>
                  <a:srgbClr val="FFFFFF"/>
                </a:solidFill>
                <a:hlinkClick r:id="rId3"/>
              </a:rPr>
              <a:t>Eastman,2012</a:t>
            </a:r>
            <a:r>
              <a:rPr lang="es-MX" sz="1000">
                <a:solidFill>
                  <a:srgbClr val="FFFFFF"/>
                </a:solidFill>
              </a:rPr>
              <a:t>). Posteriormente se asignaron los pesos definidos por los expertos a cada especie dentro de cada escenario de decisión y se definió una meta de superficie a plantar para cada especie; para ello se consideraron los umbrales de superficie existente en el área de estudio con nivel de aptitud alta para cada especie.</a:t>
            </a:r>
          </a:p>
          <a:p>
            <a:r>
              <a:rPr lang="es-MX" sz="1000">
                <a:solidFill>
                  <a:srgbClr val="FFFFFF"/>
                </a:solidFill>
              </a:rPr>
              <a:t>Áreas donde la aptitud es alta para dos o más especies se califica como zona de conflicto. Para resolverlo, el algoritmo MOLA reclasifica iterativamente los mapas de aptitud realizando una primera asignación para cada especie de interés, busca las zonas de conflicto y las reasigna a una especie basándose en la regla de distancia mínima al punto ideal multiobjetivo empleando los valores de ponderación para las especies</a:t>
            </a:r>
          </a:p>
        </p:txBody>
      </p:sp>
    </p:spTree>
    <p:extLst>
      <p:ext uri="{BB962C8B-B14F-4D97-AF65-F5344CB8AC3E}">
        <p14:creationId xmlns:p14="http://schemas.microsoft.com/office/powerpoint/2010/main" val="6638948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4A4DE-7979-4B01-9DF3-9AFD1388987B}"/>
              </a:ext>
            </a:extLst>
          </p:cNvPr>
          <p:cNvSpPr>
            <a:spLocks noGrp="1"/>
          </p:cNvSpPr>
          <p:nvPr>
            <p:ph type="title"/>
          </p:nvPr>
        </p:nvSpPr>
        <p:spPr/>
        <p:txBody>
          <a:bodyPr/>
          <a:lstStyle/>
          <a:p>
            <a:r>
              <a:rPr lang="es-MX" b="1" dirty="0"/>
              <a:t>Resultados y discusión</a:t>
            </a:r>
            <a:endParaRPr lang="es-MX" dirty="0"/>
          </a:p>
        </p:txBody>
      </p:sp>
      <p:sp>
        <p:nvSpPr>
          <p:cNvPr id="3" name="Marcador de contenido 2">
            <a:extLst>
              <a:ext uri="{FF2B5EF4-FFF2-40B4-BE49-F238E27FC236}">
                <a16:creationId xmlns:a16="http://schemas.microsoft.com/office/drawing/2014/main" id="{F5B06C41-062C-4F99-9C03-C79929237CB1}"/>
              </a:ext>
            </a:extLst>
          </p:cNvPr>
          <p:cNvSpPr>
            <a:spLocks noGrp="1"/>
          </p:cNvSpPr>
          <p:nvPr>
            <p:ph idx="1"/>
          </p:nvPr>
        </p:nvSpPr>
        <p:spPr/>
        <p:txBody>
          <a:bodyPr>
            <a:normAutofit/>
          </a:bodyPr>
          <a:lstStyle/>
          <a:p>
            <a:r>
              <a:rPr lang="es-MX" sz="1800" dirty="0"/>
              <a:t>Para los expertos forestales consultados, el criterio más importante para definir el establecimiento de una plantación fue el clima, con un valor ponderado de 0.54,seguido por el suelo 0.35 y finalmente la topografía con valor de 0.11.</a:t>
            </a:r>
          </a:p>
        </p:txBody>
      </p:sp>
      <p:pic>
        <p:nvPicPr>
          <p:cNvPr id="4" name="Imagen 3">
            <a:extLst>
              <a:ext uri="{FF2B5EF4-FFF2-40B4-BE49-F238E27FC236}">
                <a16:creationId xmlns:a16="http://schemas.microsoft.com/office/drawing/2014/main" id="{EF9C9B56-0525-441E-BA2D-CD552F5CFAB1}"/>
              </a:ext>
            </a:extLst>
          </p:cNvPr>
          <p:cNvPicPr>
            <a:picLocks noChangeAspect="1"/>
          </p:cNvPicPr>
          <p:nvPr/>
        </p:nvPicPr>
        <p:blipFill rotWithShape="1">
          <a:blip r:embed="rId2"/>
          <a:srcRect l="39796" t="16054" r="39464" b="54966"/>
          <a:stretch/>
        </p:blipFill>
        <p:spPr>
          <a:xfrm>
            <a:off x="1045028" y="2855167"/>
            <a:ext cx="3276490" cy="2575249"/>
          </a:xfrm>
          <a:prstGeom prst="rect">
            <a:avLst/>
          </a:prstGeom>
        </p:spPr>
      </p:pic>
      <p:sp>
        <p:nvSpPr>
          <p:cNvPr id="5" name="CuadroTexto 4">
            <a:extLst>
              <a:ext uri="{FF2B5EF4-FFF2-40B4-BE49-F238E27FC236}">
                <a16:creationId xmlns:a16="http://schemas.microsoft.com/office/drawing/2014/main" id="{2DB8FF4B-C97A-4E24-956D-5CFED4D4DFB7}"/>
              </a:ext>
            </a:extLst>
          </p:cNvPr>
          <p:cNvSpPr txBox="1"/>
          <p:nvPr/>
        </p:nvSpPr>
        <p:spPr>
          <a:xfrm>
            <a:off x="1121118" y="5530632"/>
            <a:ext cx="3200400" cy="646331"/>
          </a:xfrm>
          <a:prstGeom prst="rect">
            <a:avLst/>
          </a:prstGeom>
          <a:noFill/>
        </p:spPr>
        <p:txBody>
          <a:bodyPr wrap="square" rtlCol="0">
            <a:spAutoFit/>
          </a:bodyPr>
          <a:lstStyle/>
          <a:p>
            <a:r>
              <a:rPr lang="es-MX" sz="1200" dirty="0"/>
              <a:t>Ponderación asignada por los expertos a los criterios y subcriterio </a:t>
            </a:r>
            <a:r>
              <a:rPr lang="es-MX" sz="1200" dirty="0" err="1"/>
              <a:t>sconsiderados</a:t>
            </a:r>
            <a:r>
              <a:rPr lang="es-MX" sz="1200" dirty="0"/>
              <a:t> en el establecimiento de plantaciones forestales.</a:t>
            </a:r>
          </a:p>
        </p:txBody>
      </p:sp>
    </p:spTree>
    <p:extLst>
      <p:ext uri="{BB962C8B-B14F-4D97-AF65-F5344CB8AC3E}">
        <p14:creationId xmlns:p14="http://schemas.microsoft.com/office/powerpoint/2010/main" val="120821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CuadroTexto 3">
            <a:extLst>
              <a:ext uri="{FF2B5EF4-FFF2-40B4-BE49-F238E27FC236}">
                <a16:creationId xmlns:a16="http://schemas.microsoft.com/office/drawing/2014/main" id="{2F9062B3-4481-48C2-A414-B7B7AB3E09FE}"/>
              </a:ext>
            </a:extLst>
          </p:cNvPr>
          <p:cNvSpPr txBox="1"/>
          <p:nvPr/>
        </p:nvSpPr>
        <p:spPr>
          <a:xfrm>
            <a:off x="801340" y="802955"/>
            <a:ext cx="4766330"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500" kern="1200">
                <a:solidFill>
                  <a:srgbClr val="000000"/>
                </a:solidFill>
                <a:latin typeface="+mj-lt"/>
                <a:ea typeface="+mj-ea"/>
                <a:cs typeface="+mj-cs"/>
              </a:rPr>
              <a:t>Localización de áreas con aptitud para seis especies de </a:t>
            </a:r>
            <a:r>
              <a:rPr lang="en-US" sz="2500" i="1" kern="1200">
                <a:solidFill>
                  <a:srgbClr val="000000"/>
                </a:solidFill>
                <a:latin typeface="+mj-lt"/>
                <a:ea typeface="+mj-ea"/>
                <a:cs typeface="+mj-cs"/>
              </a:rPr>
              <a:t>Pinus</a:t>
            </a:r>
            <a:r>
              <a:rPr lang="en-US" sz="2500" kern="1200">
                <a:solidFill>
                  <a:srgbClr val="000000"/>
                </a:solidFill>
                <a:latin typeface="+mj-lt"/>
                <a:ea typeface="+mj-ea"/>
                <a:cs typeface="+mj-cs"/>
              </a:rPr>
              <a:t> en tres municipios del estado de Durango.</a:t>
            </a:r>
          </a:p>
        </p:txBody>
      </p:sp>
      <p:sp>
        <p:nvSpPr>
          <p:cNvPr id="3" name="Marcador de contenido 2">
            <a:extLst>
              <a:ext uri="{FF2B5EF4-FFF2-40B4-BE49-F238E27FC236}">
                <a16:creationId xmlns:a16="http://schemas.microsoft.com/office/drawing/2014/main" id="{DE7827A0-4372-483C-A68A-24BAB6AF5202}"/>
              </a:ext>
            </a:extLst>
          </p:cNvPr>
          <p:cNvSpPr>
            <a:spLocks noGrp="1"/>
          </p:cNvSpPr>
          <p:nvPr>
            <p:ph idx="1"/>
          </p:nvPr>
        </p:nvSpPr>
        <p:spPr>
          <a:xfrm>
            <a:off x="804672" y="2421683"/>
            <a:ext cx="4765949" cy="3353476"/>
          </a:xfrm>
        </p:spPr>
        <p:txBody>
          <a:bodyPr vert="horz" lIns="91440" tIns="45720" rIns="91440" bIns="45720" rtlCol="0" anchor="t">
            <a:normAutofit/>
          </a:bodyPr>
          <a:lstStyle/>
          <a:p>
            <a:r>
              <a:rPr lang="en-US" sz="1800">
                <a:solidFill>
                  <a:srgbClr val="000000"/>
                </a:solidFill>
              </a:rPr>
              <a:t>La comparación visual de estos mapas evidencia que algunas áreas muestran aptitud para más de una especie, lo que implica conflicto y la necesidad de sopesar la decisión respecto a cuál de las especies consideradas se debe plantar. </a:t>
            </a:r>
          </a:p>
          <a:p>
            <a:endParaRPr lang="en-US" sz="1800">
              <a:solidFill>
                <a:srgbClr val="000000"/>
              </a:solidFill>
            </a:endParaRPr>
          </a:p>
        </p:txBody>
      </p:sp>
      <p:sp>
        <p:nvSpPr>
          <p:cNvPr id="75"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a:extLst>
              <a:ext uri="{FF2B5EF4-FFF2-40B4-BE49-F238E27FC236}">
                <a16:creationId xmlns:a16="http://schemas.microsoft.com/office/drawing/2014/main" id="{93BFB234-5C64-41E9-B6DC-47AAD94C2E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52319" y="1700784"/>
            <a:ext cx="3854378" cy="437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02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F479FB9B-06BB-4CA4-98F5-0C7677A7B09D}"/>
              </a:ext>
            </a:extLst>
          </p:cNvPr>
          <p:cNvSpPr txBox="1"/>
          <p:nvPr/>
        </p:nvSpPr>
        <p:spPr>
          <a:xfrm>
            <a:off x="6617740" y="802955"/>
            <a:ext cx="4766330"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300" kern="1200">
                <a:solidFill>
                  <a:srgbClr val="000000"/>
                </a:solidFill>
                <a:latin typeface="+mj-lt"/>
                <a:ea typeface="+mj-ea"/>
                <a:cs typeface="+mj-cs"/>
              </a:rPr>
              <a:t>Superficies (ha) con aptitud para las especies de interés por municipio.</a:t>
            </a:r>
          </a:p>
        </p:txBody>
      </p:sp>
      <p:sp>
        <p:nvSpPr>
          <p:cNvPr id="1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id="{3F3F0979-AEAC-430E-8896-98ADECEADBC1}"/>
              </a:ext>
            </a:extLst>
          </p:cNvPr>
          <p:cNvPicPr>
            <a:picLocks noChangeAspect="1"/>
          </p:cNvPicPr>
          <p:nvPr/>
        </p:nvPicPr>
        <p:blipFill rotWithShape="1">
          <a:blip r:embed="rId3"/>
          <a:srcRect l="40026" t="16599" r="40229" b="15102"/>
          <a:stretch/>
        </p:blipFill>
        <p:spPr>
          <a:xfrm>
            <a:off x="1283902" y="1700784"/>
            <a:ext cx="2251085" cy="4379976"/>
          </a:xfrm>
          <a:prstGeom prst="rect">
            <a:avLst/>
          </a:prstGeom>
        </p:spPr>
      </p:pic>
      <p:sp>
        <p:nvSpPr>
          <p:cNvPr id="3" name="Marcador de contenido 2">
            <a:extLst>
              <a:ext uri="{FF2B5EF4-FFF2-40B4-BE49-F238E27FC236}">
                <a16:creationId xmlns:a16="http://schemas.microsoft.com/office/drawing/2014/main" id="{D410B1CA-E4A5-4009-8BE1-8BB5D4BA065E}"/>
              </a:ext>
            </a:extLst>
          </p:cNvPr>
          <p:cNvSpPr>
            <a:spLocks noGrp="1"/>
          </p:cNvSpPr>
          <p:nvPr>
            <p:ph idx="1"/>
          </p:nvPr>
        </p:nvSpPr>
        <p:spPr>
          <a:xfrm>
            <a:off x="6621072" y="2421683"/>
            <a:ext cx="4765949" cy="3353476"/>
          </a:xfrm>
        </p:spPr>
        <p:txBody>
          <a:bodyPr vert="horz" lIns="91440" tIns="45720" rIns="91440" bIns="45720" rtlCol="0" anchor="t">
            <a:normAutofit/>
          </a:bodyPr>
          <a:lstStyle/>
          <a:p>
            <a:r>
              <a:rPr lang="en-US" sz="1800">
                <a:solidFill>
                  <a:srgbClr val="000000"/>
                </a:solidFill>
              </a:rPr>
              <a:t>El municipio de Durango posee la mayor superficie con aptitud alta para el establecimiento de plantaciones con cualquiera de las especies consideradas.</a:t>
            </a:r>
          </a:p>
          <a:p>
            <a:endParaRPr lang="en-US" sz="1800">
              <a:solidFill>
                <a:srgbClr val="000000"/>
              </a:solidFill>
            </a:endParaRPr>
          </a:p>
        </p:txBody>
      </p:sp>
    </p:spTree>
    <p:extLst>
      <p:ext uri="{BB962C8B-B14F-4D97-AF65-F5344CB8AC3E}">
        <p14:creationId xmlns:p14="http://schemas.microsoft.com/office/powerpoint/2010/main" val="144602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31"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5DEAA18-14EF-4F7F-A050-D75FF0A6B9EC}"/>
              </a:ext>
            </a:extLst>
          </p:cNvPr>
          <p:cNvSpPr txBox="1"/>
          <p:nvPr/>
        </p:nvSpPr>
        <p:spPr>
          <a:xfrm>
            <a:off x="1179576" y="822960"/>
            <a:ext cx="9829800" cy="132588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kern="1200">
                <a:solidFill>
                  <a:srgbClr val="FFFFFF"/>
                </a:solidFill>
                <a:latin typeface="+mj-lt"/>
                <a:ea typeface="+mj-ea"/>
                <a:cs typeface="+mj-cs"/>
              </a:rPr>
              <a:t>Localización de áreas en conflicto para las seis especies de </a:t>
            </a:r>
            <a:r>
              <a:rPr lang="en-US" sz="3400" i="1" kern="1200">
                <a:solidFill>
                  <a:srgbClr val="FFFFFF"/>
                </a:solidFill>
                <a:latin typeface="+mj-lt"/>
                <a:ea typeface="+mj-ea"/>
                <a:cs typeface="+mj-cs"/>
              </a:rPr>
              <a:t>Pinus</a:t>
            </a:r>
            <a:r>
              <a:rPr lang="en-US" sz="3400" kern="1200">
                <a:solidFill>
                  <a:srgbClr val="FFFFFF"/>
                </a:solidFill>
                <a:latin typeface="+mj-lt"/>
                <a:ea typeface="+mj-ea"/>
                <a:cs typeface="+mj-cs"/>
              </a:rPr>
              <a:t> en tres municipios del estado de Durango.</a:t>
            </a:r>
          </a:p>
        </p:txBody>
      </p:sp>
      <p:sp>
        <p:nvSpPr>
          <p:cNvPr id="3" name="Marcador de contenido 2">
            <a:extLst>
              <a:ext uri="{FF2B5EF4-FFF2-40B4-BE49-F238E27FC236}">
                <a16:creationId xmlns:a16="http://schemas.microsoft.com/office/drawing/2014/main" id="{9013E612-9F21-4BEB-800A-52927A0436A9}"/>
              </a:ext>
            </a:extLst>
          </p:cNvPr>
          <p:cNvSpPr>
            <a:spLocks noGrp="1"/>
          </p:cNvSpPr>
          <p:nvPr>
            <p:ph idx="1"/>
          </p:nvPr>
        </p:nvSpPr>
        <p:spPr>
          <a:xfrm>
            <a:off x="804672" y="2827419"/>
            <a:ext cx="5126896" cy="3227626"/>
          </a:xfrm>
        </p:spPr>
        <p:txBody>
          <a:bodyPr vert="horz" lIns="91440" tIns="45720" rIns="91440" bIns="45720" rtlCol="0" anchor="ctr">
            <a:normAutofit/>
          </a:bodyPr>
          <a:lstStyle/>
          <a:p>
            <a:r>
              <a:rPr lang="en-US" sz="1900">
                <a:solidFill>
                  <a:srgbClr val="000000"/>
                </a:solidFill>
              </a:rPr>
              <a:t>En estas áreas las especies "compiten" por el espacio más adecuado para su desarrollo.</a:t>
            </a:r>
          </a:p>
          <a:p>
            <a:endParaRPr lang="en-US" sz="1900">
              <a:solidFill>
                <a:srgbClr val="000000"/>
              </a:solidFill>
            </a:endParaRPr>
          </a:p>
        </p:txBody>
      </p:sp>
      <p:pic>
        <p:nvPicPr>
          <p:cNvPr id="5122" name="Picture 2">
            <a:extLst>
              <a:ext uri="{FF2B5EF4-FFF2-40B4-BE49-F238E27FC236}">
                <a16:creationId xmlns:a16="http://schemas.microsoft.com/office/drawing/2014/main" id="{D19E2906-3D08-4528-93A0-466B66582F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6846" y="2837712"/>
            <a:ext cx="4679757"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8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3B43599-9CF1-4A79-931C-E803F05FE995}"/>
              </a:ext>
            </a:extLst>
          </p:cNvPr>
          <p:cNvSpPr>
            <a:spLocks noGrp="1"/>
          </p:cNvSpPr>
          <p:nvPr>
            <p:ph idx="1"/>
          </p:nvPr>
        </p:nvSpPr>
        <p:spPr>
          <a:xfrm>
            <a:off x="671804" y="429208"/>
            <a:ext cx="10681996" cy="5747755"/>
          </a:xfrm>
        </p:spPr>
        <p:txBody>
          <a:bodyPr>
            <a:normAutofit/>
          </a:bodyPr>
          <a:lstStyle/>
          <a:p>
            <a:r>
              <a:rPr lang="es-MX" sz="1800" dirty="0"/>
              <a:t>La distribución espacial de las zonas óptimas para cada especie de </a:t>
            </a:r>
            <a:r>
              <a:rPr lang="es-MX" sz="1800" i="1" dirty="0" err="1"/>
              <a:t>Pinus</a:t>
            </a:r>
            <a:r>
              <a:rPr lang="es-MX" sz="1800" dirty="0"/>
              <a:t>, obtenida con base en el punto ideal multiobjetivo(MOLA), para cada uno de los cuatro escenarios identificados </a:t>
            </a:r>
            <a:r>
              <a:rPr lang="es-MX" sz="1800" i="1" dirty="0"/>
              <a:t>P</a:t>
            </a:r>
            <a:r>
              <a:rPr lang="es-MX" sz="1800" dirty="0"/>
              <a:t>. </a:t>
            </a:r>
            <a:r>
              <a:rPr lang="es-MX" sz="1800" i="1" dirty="0" err="1"/>
              <a:t>engelmannii</a:t>
            </a:r>
            <a:r>
              <a:rPr lang="es-MX" sz="1800" dirty="0"/>
              <a:t> podría ser plantado en 31% de la superficie disponible para el establecimiento de plantaciones forestales comerciales, seguido por </a:t>
            </a:r>
            <a:r>
              <a:rPr lang="es-MX" sz="1800" i="1" dirty="0"/>
              <a:t>P</a:t>
            </a:r>
            <a:r>
              <a:rPr lang="es-MX" sz="1800" dirty="0"/>
              <a:t>. </a:t>
            </a:r>
            <a:r>
              <a:rPr lang="es-MX" sz="1800" i="1" dirty="0" err="1"/>
              <a:t>arizonica</a:t>
            </a:r>
            <a:r>
              <a:rPr lang="es-MX" sz="1800" i="1" dirty="0"/>
              <a:t> </a:t>
            </a:r>
            <a:r>
              <a:rPr lang="es-MX" sz="1800" dirty="0"/>
              <a:t>(22.5%) y </a:t>
            </a:r>
            <a:r>
              <a:rPr lang="es-MX" sz="1800" i="1" dirty="0"/>
              <a:t>P</a:t>
            </a:r>
            <a:r>
              <a:rPr lang="es-MX" sz="1800" dirty="0"/>
              <a:t>. </a:t>
            </a:r>
            <a:r>
              <a:rPr lang="es-MX" sz="1800" i="1" dirty="0" err="1"/>
              <a:t>durangensis</a:t>
            </a:r>
            <a:r>
              <a:rPr lang="es-MX" sz="1800" dirty="0"/>
              <a:t> (16.5%). Contrariamente, </a:t>
            </a:r>
            <a:r>
              <a:rPr lang="es-MX" sz="1800" i="1" dirty="0"/>
              <a:t>P</a:t>
            </a:r>
            <a:r>
              <a:rPr lang="es-MX" sz="1800" dirty="0"/>
              <a:t>. </a:t>
            </a:r>
            <a:r>
              <a:rPr lang="es-MX" sz="1800" i="1" dirty="0" err="1"/>
              <a:t>leiophylla</a:t>
            </a:r>
            <a:r>
              <a:rPr lang="es-MX" sz="1800" dirty="0"/>
              <a:t>, </a:t>
            </a:r>
            <a:r>
              <a:rPr lang="es-MX" sz="1800" i="1" dirty="0"/>
              <a:t>P</a:t>
            </a:r>
            <a:r>
              <a:rPr lang="es-MX" sz="1800" dirty="0"/>
              <a:t>. </a:t>
            </a:r>
            <a:r>
              <a:rPr lang="es-MX" sz="1800" i="1" dirty="0" err="1"/>
              <a:t>chihuahuana</a:t>
            </a:r>
            <a:r>
              <a:rPr lang="es-MX" sz="1800" dirty="0"/>
              <a:t> y </a:t>
            </a:r>
            <a:r>
              <a:rPr lang="es-MX" sz="1800" i="1" dirty="0"/>
              <a:t>P</a:t>
            </a:r>
            <a:r>
              <a:rPr lang="es-MX" sz="1800" dirty="0"/>
              <a:t>. </a:t>
            </a:r>
            <a:r>
              <a:rPr lang="es-MX" sz="1800" i="1" dirty="0" err="1"/>
              <a:t>cembroides</a:t>
            </a:r>
            <a:r>
              <a:rPr lang="es-MX" sz="1800" i="1" dirty="0"/>
              <a:t> </a:t>
            </a:r>
            <a:r>
              <a:rPr lang="es-MX" sz="1800" dirty="0"/>
              <a:t>resultaron las especies con menor superficie apta. </a:t>
            </a:r>
          </a:p>
          <a:p>
            <a:endParaRPr lang="es-MX" sz="1800" dirty="0"/>
          </a:p>
        </p:txBody>
      </p:sp>
      <p:pic>
        <p:nvPicPr>
          <p:cNvPr id="6146" name="Picture 2">
            <a:extLst>
              <a:ext uri="{FF2B5EF4-FFF2-40B4-BE49-F238E27FC236}">
                <a16:creationId xmlns:a16="http://schemas.microsoft.com/office/drawing/2014/main" id="{52DC7126-8BBC-4F4E-AE10-5A9F1743A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88" y="1959428"/>
            <a:ext cx="5394825" cy="388318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31BFAD9-5486-4397-B513-FD988C621C6A}"/>
              </a:ext>
            </a:extLst>
          </p:cNvPr>
          <p:cNvSpPr txBox="1"/>
          <p:nvPr/>
        </p:nvSpPr>
        <p:spPr>
          <a:xfrm>
            <a:off x="671804" y="6270171"/>
            <a:ext cx="5617029" cy="461665"/>
          </a:xfrm>
          <a:prstGeom prst="rect">
            <a:avLst/>
          </a:prstGeom>
          <a:noFill/>
        </p:spPr>
        <p:txBody>
          <a:bodyPr wrap="square" rtlCol="0">
            <a:spAutoFit/>
          </a:bodyPr>
          <a:lstStyle/>
          <a:p>
            <a:r>
              <a:rPr lang="es-MX" sz="1200" dirty="0"/>
              <a:t>Distribución espacial óptima para cada especie de </a:t>
            </a:r>
            <a:r>
              <a:rPr lang="es-MX" sz="1200" i="1" dirty="0" err="1"/>
              <a:t>Pinus</a:t>
            </a:r>
            <a:r>
              <a:rPr lang="es-MX" sz="1200" dirty="0"/>
              <a:t>, considerando el escenario "extensión del periodo de producción". </a:t>
            </a:r>
          </a:p>
        </p:txBody>
      </p:sp>
      <p:pic>
        <p:nvPicPr>
          <p:cNvPr id="6148" name="Picture 4">
            <a:extLst>
              <a:ext uri="{FF2B5EF4-FFF2-40B4-BE49-F238E27FC236}">
                <a16:creationId xmlns:a16="http://schemas.microsoft.com/office/drawing/2014/main" id="{8B623F31-8C40-47E1-9D52-48ABDCBBB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127" y="1959428"/>
            <a:ext cx="5688914" cy="388318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D112ABD-2A13-4AC7-837F-8EBDFDE27654}"/>
              </a:ext>
            </a:extLst>
          </p:cNvPr>
          <p:cNvSpPr txBox="1"/>
          <p:nvPr/>
        </p:nvSpPr>
        <p:spPr>
          <a:xfrm>
            <a:off x="6288833" y="6270171"/>
            <a:ext cx="5299787" cy="461665"/>
          </a:xfrm>
          <a:prstGeom prst="rect">
            <a:avLst/>
          </a:prstGeom>
          <a:noFill/>
        </p:spPr>
        <p:txBody>
          <a:bodyPr wrap="square" rtlCol="0">
            <a:spAutoFit/>
          </a:bodyPr>
          <a:lstStyle/>
          <a:p>
            <a:r>
              <a:rPr lang="es-MX" sz="1200" dirty="0"/>
              <a:t>Distribución espacial óptima para cada especie de </a:t>
            </a:r>
            <a:r>
              <a:rPr lang="es-MX" sz="1200" i="1" dirty="0" err="1"/>
              <a:t>Pinus</a:t>
            </a:r>
            <a:r>
              <a:rPr lang="es-MX" sz="1200" dirty="0"/>
              <a:t>, considerando el escenario "calidad dela madera".</a:t>
            </a:r>
          </a:p>
        </p:txBody>
      </p:sp>
    </p:spTree>
    <p:extLst>
      <p:ext uri="{BB962C8B-B14F-4D97-AF65-F5344CB8AC3E}">
        <p14:creationId xmlns:p14="http://schemas.microsoft.com/office/powerpoint/2010/main" val="2455240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83A0745-3325-426D-BDA5-A00681249A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703" y="151367"/>
            <a:ext cx="5483065" cy="348077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837AC72-78BA-4F9F-9E5A-4F9AD0079E83}"/>
              </a:ext>
            </a:extLst>
          </p:cNvPr>
          <p:cNvSpPr txBox="1"/>
          <p:nvPr/>
        </p:nvSpPr>
        <p:spPr>
          <a:xfrm>
            <a:off x="5750768" y="345232"/>
            <a:ext cx="3545633" cy="646331"/>
          </a:xfrm>
          <a:prstGeom prst="rect">
            <a:avLst/>
          </a:prstGeom>
          <a:noFill/>
        </p:spPr>
        <p:txBody>
          <a:bodyPr wrap="square" rtlCol="0">
            <a:spAutoFit/>
          </a:bodyPr>
          <a:lstStyle/>
          <a:p>
            <a:r>
              <a:rPr lang="es-MX" sz="1200" dirty="0"/>
              <a:t>Distribución espacial óptima para cada especie de </a:t>
            </a:r>
            <a:r>
              <a:rPr lang="es-MX" sz="1200" i="1" dirty="0" err="1"/>
              <a:t>Pinus</a:t>
            </a:r>
            <a:r>
              <a:rPr lang="es-MX" sz="1200" dirty="0"/>
              <a:t>, considerando el escenario "supervivencia de la especie". </a:t>
            </a:r>
          </a:p>
        </p:txBody>
      </p:sp>
      <p:pic>
        <p:nvPicPr>
          <p:cNvPr id="7172" name="Picture 4">
            <a:extLst>
              <a:ext uri="{FF2B5EF4-FFF2-40B4-BE49-F238E27FC236}">
                <a16:creationId xmlns:a16="http://schemas.microsoft.com/office/drawing/2014/main" id="{7414E864-1801-4753-BC1A-0ABA287D1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596" y="2782667"/>
            <a:ext cx="5697701" cy="359947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1C4079C-2346-4B33-A0CB-218E2E6B18D8}"/>
              </a:ext>
            </a:extLst>
          </p:cNvPr>
          <p:cNvSpPr txBox="1"/>
          <p:nvPr/>
        </p:nvSpPr>
        <p:spPr>
          <a:xfrm>
            <a:off x="2537927" y="4973216"/>
            <a:ext cx="4329404" cy="646331"/>
          </a:xfrm>
          <a:prstGeom prst="rect">
            <a:avLst/>
          </a:prstGeom>
          <a:noFill/>
        </p:spPr>
        <p:txBody>
          <a:bodyPr wrap="square" rtlCol="0">
            <a:spAutoFit/>
          </a:bodyPr>
          <a:lstStyle/>
          <a:p>
            <a:r>
              <a:rPr lang="es-MX" sz="1200" dirty="0"/>
              <a:t>Distribución espacial óptima para cada especie de </a:t>
            </a:r>
            <a:r>
              <a:rPr lang="es-MX" sz="1200" dirty="0" err="1"/>
              <a:t>Pinus</a:t>
            </a:r>
            <a:r>
              <a:rPr lang="es-MX" sz="1200" dirty="0"/>
              <a:t>, considerando el escenario "susceptibilidad a plagas y enfermedades".</a:t>
            </a:r>
          </a:p>
        </p:txBody>
      </p:sp>
    </p:spTree>
    <p:extLst>
      <p:ext uri="{BB962C8B-B14F-4D97-AF65-F5344CB8AC3E}">
        <p14:creationId xmlns:p14="http://schemas.microsoft.com/office/powerpoint/2010/main" val="311395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1A655F9F-3873-44D8-BC9C-F2F7CA215E95}"/>
              </a:ext>
            </a:extLst>
          </p:cNvPr>
          <p:cNvPicPr>
            <a:picLocks noGrp="1" noChangeAspect="1"/>
          </p:cNvPicPr>
          <p:nvPr>
            <p:ph idx="1"/>
          </p:nvPr>
        </p:nvPicPr>
        <p:blipFill rotWithShape="1">
          <a:blip r:embed="rId2"/>
          <a:srcRect l="33142" t="16401" r="33218" b="48553"/>
          <a:stretch/>
        </p:blipFill>
        <p:spPr>
          <a:xfrm>
            <a:off x="2612570" y="615819"/>
            <a:ext cx="6528007" cy="3825551"/>
          </a:xfrm>
          <a:prstGeom prst="rect">
            <a:avLst/>
          </a:prstGeom>
        </p:spPr>
      </p:pic>
      <p:sp>
        <p:nvSpPr>
          <p:cNvPr id="5" name="CuadroTexto 4">
            <a:extLst>
              <a:ext uri="{FF2B5EF4-FFF2-40B4-BE49-F238E27FC236}">
                <a16:creationId xmlns:a16="http://schemas.microsoft.com/office/drawing/2014/main" id="{03C1D385-A3CC-4E00-AA8D-1F669591C240}"/>
              </a:ext>
            </a:extLst>
          </p:cNvPr>
          <p:cNvSpPr txBox="1"/>
          <p:nvPr/>
        </p:nvSpPr>
        <p:spPr>
          <a:xfrm>
            <a:off x="2939143" y="4581331"/>
            <a:ext cx="5840963" cy="461665"/>
          </a:xfrm>
          <a:prstGeom prst="rect">
            <a:avLst/>
          </a:prstGeom>
          <a:noFill/>
        </p:spPr>
        <p:txBody>
          <a:bodyPr wrap="square" rtlCol="0">
            <a:spAutoFit/>
          </a:bodyPr>
          <a:lstStyle/>
          <a:p>
            <a:r>
              <a:rPr lang="es-MX" sz="1200" dirty="0"/>
              <a:t>Ponderación asignada, superficie de plantación y % de la superficie total para cada especie y escenarios considerados</a:t>
            </a:r>
          </a:p>
        </p:txBody>
      </p:sp>
      <p:sp>
        <p:nvSpPr>
          <p:cNvPr id="6" name="CuadroTexto 5">
            <a:extLst>
              <a:ext uri="{FF2B5EF4-FFF2-40B4-BE49-F238E27FC236}">
                <a16:creationId xmlns:a16="http://schemas.microsoft.com/office/drawing/2014/main" id="{11321078-C0EA-491D-AF66-2966AA38A0F4}"/>
              </a:ext>
            </a:extLst>
          </p:cNvPr>
          <p:cNvSpPr txBox="1"/>
          <p:nvPr/>
        </p:nvSpPr>
        <p:spPr>
          <a:xfrm>
            <a:off x="699796" y="5430416"/>
            <a:ext cx="10926147" cy="1200329"/>
          </a:xfrm>
          <a:prstGeom prst="rect">
            <a:avLst/>
          </a:prstGeom>
          <a:noFill/>
        </p:spPr>
        <p:txBody>
          <a:bodyPr wrap="square" rtlCol="0">
            <a:spAutoFit/>
          </a:bodyPr>
          <a:lstStyle/>
          <a:p>
            <a:r>
              <a:rPr lang="es-MX" dirty="0"/>
              <a:t>Las diferencias en el área y la distribución espacial obtenida para cada especie, en función del escenario considerado, es atribuible a los valores de importancia definidos por los expertos para cada especie a través de las matrices de comparación pareada. Así, conforme </a:t>
            </a:r>
            <a:r>
              <a:rPr lang="es-MX" dirty="0" err="1"/>
              <a:t>alo</a:t>
            </a:r>
            <a:r>
              <a:rPr lang="es-MX" dirty="0"/>
              <a:t> esperado, cuanto mayor es la ponderación para una especie en particular, más extensa resulta el área adecuada definida para esa especie en el mapa de distribución óptima. </a:t>
            </a:r>
          </a:p>
        </p:txBody>
      </p:sp>
    </p:spTree>
    <p:extLst>
      <p:ext uri="{BB962C8B-B14F-4D97-AF65-F5344CB8AC3E}">
        <p14:creationId xmlns:p14="http://schemas.microsoft.com/office/powerpoint/2010/main" val="370352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8427E28-F6F1-4874-A034-EDACBBFDFB9E}"/>
              </a:ext>
            </a:extLst>
          </p:cNvPr>
          <p:cNvSpPr>
            <a:spLocks noGrp="1"/>
          </p:cNvSpPr>
          <p:nvPr>
            <p:ph type="title"/>
          </p:nvPr>
        </p:nvSpPr>
        <p:spPr>
          <a:xfrm>
            <a:off x="640079" y="2053641"/>
            <a:ext cx="3669161" cy="2760098"/>
          </a:xfrm>
        </p:spPr>
        <p:txBody>
          <a:bodyPr>
            <a:normAutofit/>
          </a:bodyPr>
          <a:lstStyle/>
          <a:p>
            <a:r>
              <a:rPr lang="es-MX" b="1">
                <a:solidFill>
                  <a:srgbClr val="FFFFFF"/>
                </a:solidFill>
              </a:rPr>
              <a:t>Conclusiones</a:t>
            </a:r>
            <a:endParaRPr lang="es-MX">
              <a:solidFill>
                <a:srgbClr val="FFFFFF"/>
              </a:solidFill>
            </a:endParaRPr>
          </a:p>
        </p:txBody>
      </p:sp>
      <p:sp>
        <p:nvSpPr>
          <p:cNvPr id="3" name="Marcador de contenido 2">
            <a:extLst>
              <a:ext uri="{FF2B5EF4-FFF2-40B4-BE49-F238E27FC236}">
                <a16:creationId xmlns:a16="http://schemas.microsoft.com/office/drawing/2014/main" id="{5F31C244-B915-45DA-A550-D635D8773902}"/>
              </a:ext>
            </a:extLst>
          </p:cNvPr>
          <p:cNvSpPr>
            <a:spLocks noGrp="1"/>
          </p:cNvSpPr>
          <p:nvPr>
            <p:ph idx="1"/>
          </p:nvPr>
        </p:nvSpPr>
        <p:spPr>
          <a:xfrm>
            <a:off x="6090574" y="801866"/>
            <a:ext cx="5306084" cy="5230634"/>
          </a:xfrm>
        </p:spPr>
        <p:txBody>
          <a:bodyPr anchor="ctr">
            <a:normAutofit/>
          </a:bodyPr>
          <a:lstStyle/>
          <a:p>
            <a:r>
              <a:rPr lang="es-MX" sz="1300">
                <a:solidFill>
                  <a:srgbClr val="000000"/>
                </a:solidFill>
              </a:rPr>
              <a:t>El modelo jerárquico definido y aplicado conforme a la teoría del AHP, combinado con el procedimiento de análisis espacial multiobjetivo denominado MOLA, permitió definir la distribución espacial óptima de seis especies de </a:t>
            </a:r>
            <a:r>
              <a:rPr lang="es-MX" sz="1300" i="1">
                <a:solidFill>
                  <a:srgbClr val="000000"/>
                </a:solidFill>
              </a:rPr>
              <a:t>Pinus </a:t>
            </a:r>
            <a:r>
              <a:rPr lang="es-MX" sz="1300">
                <a:solidFill>
                  <a:srgbClr val="000000"/>
                </a:solidFill>
              </a:rPr>
              <a:t>con potencial para establecer plantaciones forestales comerciales y su posible distribución espacial, al considerar cuatro escenarios de decisión en el área de estudio. Adicionalmente, permitió determinar el grado de aptitud de la tierra para el establecimiento de plantaciones forestales comerciales con las especies de interés y localizar las áreas de conflicto entre especies.</a:t>
            </a:r>
          </a:p>
          <a:p>
            <a:r>
              <a:rPr lang="es-MX" sz="1300">
                <a:solidFill>
                  <a:srgbClr val="000000"/>
                </a:solidFill>
              </a:rPr>
              <a:t>Los pesos asignados por los expertos a los criterios considerados, al igual que los considerados para los subcriterios, podrían resultar criticables por provenir de juicios emitidos por profesionales del ramo forestal considerados como expertos. </a:t>
            </a:r>
          </a:p>
          <a:p>
            <a:r>
              <a:rPr lang="es-MX" sz="1300">
                <a:solidFill>
                  <a:srgbClr val="000000"/>
                </a:solidFill>
              </a:rPr>
              <a:t>El municipio de Durango, Durango presentó la mayor cantidad de áreas óptimas para establecer plantaciones forestales con las especies analizadas. Al considerar el escenario “extensión del periodo de producción”, se identificaron 6200 ha y 4500 hade mejor aptitud para establecer plantaciones de </a:t>
            </a:r>
            <a:r>
              <a:rPr lang="es-MX" sz="1300" i="1">
                <a:solidFill>
                  <a:srgbClr val="000000"/>
                </a:solidFill>
              </a:rPr>
              <a:t>P</a:t>
            </a:r>
            <a:r>
              <a:rPr lang="es-MX" sz="1300">
                <a:solidFill>
                  <a:srgbClr val="000000"/>
                </a:solidFill>
              </a:rPr>
              <a:t>. </a:t>
            </a:r>
            <a:r>
              <a:rPr lang="es-MX" sz="1300" i="1">
                <a:solidFill>
                  <a:srgbClr val="000000"/>
                </a:solidFill>
              </a:rPr>
              <a:t>engelmannii</a:t>
            </a:r>
            <a:r>
              <a:rPr lang="es-MX" sz="1300">
                <a:solidFill>
                  <a:srgbClr val="000000"/>
                </a:solidFill>
              </a:rPr>
              <a:t> y </a:t>
            </a:r>
            <a:r>
              <a:rPr lang="es-MX" sz="1300" i="1">
                <a:solidFill>
                  <a:srgbClr val="000000"/>
                </a:solidFill>
              </a:rPr>
              <a:t>P</a:t>
            </a:r>
            <a:r>
              <a:rPr lang="es-MX" sz="1300">
                <a:solidFill>
                  <a:srgbClr val="000000"/>
                </a:solidFill>
              </a:rPr>
              <a:t>. </a:t>
            </a:r>
            <a:r>
              <a:rPr lang="es-MX" sz="1300" i="1">
                <a:solidFill>
                  <a:srgbClr val="000000"/>
                </a:solidFill>
              </a:rPr>
              <a:t>arizonica</a:t>
            </a:r>
            <a:r>
              <a:rPr lang="es-MX" sz="1300">
                <a:solidFill>
                  <a:srgbClr val="000000"/>
                </a:solidFill>
              </a:rPr>
              <a:t>, respectivamente. Con base en el escenario “calidad de la madera”, </a:t>
            </a:r>
            <a:r>
              <a:rPr lang="es-MX" sz="1300" i="1">
                <a:solidFill>
                  <a:srgbClr val="000000"/>
                </a:solidFill>
              </a:rPr>
              <a:t>P</a:t>
            </a:r>
            <a:r>
              <a:rPr lang="es-MX" sz="1300">
                <a:solidFill>
                  <a:srgbClr val="000000"/>
                </a:solidFill>
              </a:rPr>
              <a:t>. </a:t>
            </a:r>
            <a:r>
              <a:rPr lang="es-MX" sz="1300" i="1">
                <a:solidFill>
                  <a:srgbClr val="000000"/>
                </a:solidFill>
              </a:rPr>
              <a:t>durangensis</a:t>
            </a:r>
            <a:r>
              <a:rPr lang="es-MX" sz="1300">
                <a:solidFill>
                  <a:srgbClr val="000000"/>
                </a:solidFill>
              </a:rPr>
              <a:t> y </a:t>
            </a:r>
            <a:r>
              <a:rPr lang="es-MX" sz="1300" i="1">
                <a:solidFill>
                  <a:srgbClr val="000000"/>
                </a:solidFill>
              </a:rPr>
              <a:t>P</a:t>
            </a:r>
            <a:r>
              <a:rPr lang="es-MX" sz="1300">
                <a:solidFill>
                  <a:srgbClr val="000000"/>
                </a:solidFill>
              </a:rPr>
              <a:t>. </a:t>
            </a:r>
            <a:r>
              <a:rPr lang="es-MX" sz="1300" i="1">
                <a:solidFill>
                  <a:srgbClr val="000000"/>
                </a:solidFill>
              </a:rPr>
              <a:t>arizonica</a:t>
            </a:r>
            <a:r>
              <a:rPr lang="es-MX" sz="1300">
                <a:solidFill>
                  <a:srgbClr val="000000"/>
                </a:solidFill>
              </a:rPr>
              <a:t> son las mejores especies a plantar con 6450 ha y 4300ha, respectivamente. </a:t>
            </a:r>
            <a:r>
              <a:rPr lang="es-MX" sz="1300" i="1">
                <a:solidFill>
                  <a:srgbClr val="000000"/>
                </a:solidFill>
              </a:rPr>
              <a:t>Pinus engelmannii</a:t>
            </a:r>
            <a:r>
              <a:rPr lang="es-MX" sz="1300">
                <a:solidFill>
                  <a:srgbClr val="000000"/>
                </a:solidFill>
              </a:rPr>
              <a:t> y </a:t>
            </a:r>
            <a:r>
              <a:rPr lang="es-MX" sz="1300" i="1">
                <a:solidFill>
                  <a:srgbClr val="000000"/>
                </a:solidFill>
              </a:rPr>
              <a:t>P</a:t>
            </a:r>
            <a:r>
              <a:rPr lang="es-MX" sz="1300">
                <a:solidFill>
                  <a:srgbClr val="000000"/>
                </a:solidFill>
              </a:rPr>
              <a:t>. </a:t>
            </a:r>
            <a:r>
              <a:rPr lang="es-MX" sz="1300" i="1">
                <a:solidFill>
                  <a:srgbClr val="000000"/>
                </a:solidFill>
              </a:rPr>
              <a:t>leiophylla</a:t>
            </a:r>
            <a:r>
              <a:rPr lang="es-MX" sz="1300">
                <a:solidFill>
                  <a:srgbClr val="000000"/>
                </a:solidFill>
              </a:rPr>
              <a:t> son las especies con mejor potencial para el establecimiento de plantaciones si se considera el escenario “supervivencia de las especies” con 6200 ha y 4000 ha. Mientras que, </a:t>
            </a:r>
            <a:r>
              <a:rPr lang="es-MX" sz="1300" i="1">
                <a:solidFill>
                  <a:srgbClr val="000000"/>
                </a:solidFill>
              </a:rPr>
              <a:t>P</a:t>
            </a:r>
            <a:r>
              <a:rPr lang="es-MX" sz="1300">
                <a:solidFill>
                  <a:srgbClr val="000000"/>
                </a:solidFill>
              </a:rPr>
              <a:t>. </a:t>
            </a:r>
            <a:r>
              <a:rPr lang="es-MX" sz="1300" i="1">
                <a:solidFill>
                  <a:srgbClr val="000000"/>
                </a:solidFill>
              </a:rPr>
              <a:t>engelmannii</a:t>
            </a:r>
            <a:r>
              <a:rPr lang="es-MX" sz="1300">
                <a:solidFill>
                  <a:srgbClr val="000000"/>
                </a:solidFill>
              </a:rPr>
              <a:t> fue la especie más adecuada para establecer plantaciones en 6200 ha, al elegir el escenario “susceptibilidad a plagas y enfermedades”. </a:t>
            </a:r>
          </a:p>
        </p:txBody>
      </p:sp>
    </p:spTree>
    <p:extLst>
      <p:ext uri="{BB962C8B-B14F-4D97-AF65-F5344CB8AC3E}">
        <p14:creationId xmlns:p14="http://schemas.microsoft.com/office/powerpoint/2010/main" val="27824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66D1E6C-64F6-426C-AD1F-FE7FA733027F}"/>
              </a:ext>
            </a:extLst>
          </p:cNvPr>
          <p:cNvSpPr>
            <a:spLocks noGrp="1"/>
          </p:cNvSpPr>
          <p:nvPr>
            <p:ph type="title"/>
          </p:nvPr>
        </p:nvSpPr>
        <p:spPr>
          <a:xfrm>
            <a:off x="640079" y="2053641"/>
            <a:ext cx="3669161" cy="2760098"/>
          </a:xfrm>
        </p:spPr>
        <p:txBody>
          <a:bodyPr>
            <a:normAutofit/>
          </a:bodyPr>
          <a:lstStyle/>
          <a:p>
            <a:endParaRPr lang="es-MX">
              <a:solidFill>
                <a:srgbClr val="FFFFFF"/>
              </a:solidFill>
            </a:endParaRPr>
          </a:p>
        </p:txBody>
      </p:sp>
      <p:sp>
        <p:nvSpPr>
          <p:cNvPr id="3" name="Marcador de contenido 2">
            <a:extLst>
              <a:ext uri="{FF2B5EF4-FFF2-40B4-BE49-F238E27FC236}">
                <a16:creationId xmlns:a16="http://schemas.microsoft.com/office/drawing/2014/main" id="{9E501EB1-2841-4DB7-88A3-AD9B33EF2AB5}"/>
              </a:ext>
            </a:extLst>
          </p:cNvPr>
          <p:cNvSpPr>
            <a:spLocks noGrp="1"/>
          </p:cNvSpPr>
          <p:nvPr>
            <p:ph idx="1"/>
          </p:nvPr>
        </p:nvSpPr>
        <p:spPr>
          <a:xfrm>
            <a:off x="6090574" y="801866"/>
            <a:ext cx="5306084" cy="5230634"/>
          </a:xfrm>
        </p:spPr>
        <p:txBody>
          <a:bodyPr anchor="ctr">
            <a:normAutofit/>
          </a:bodyPr>
          <a:lstStyle/>
          <a:p>
            <a:r>
              <a:rPr lang="es-MX" sz="2400">
                <a:solidFill>
                  <a:srgbClr val="000000"/>
                </a:solidFill>
              </a:rPr>
              <a:t>La demanda nacional e internacional creciente de productos forestales maderables sugiere la necesidad de complementar el esquema actual de aprovechamiento de bosques naturales con plantaciones forestales.</a:t>
            </a:r>
          </a:p>
          <a:p>
            <a:r>
              <a:rPr lang="es-MX" sz="2400">
                <a:solidFill>
                  <a:srgbClr val="000000"/>
                </a:solidFill>
              </a:rPr>
              <a:t>México posee un potencial importante para el establecimiento de plantaciones forestales en diversos ecosistemas, aunque la superficie establecida es solo de aproximadamente 224 000 ha, con 67% de especies maderables y 33% de especies no maderables.</a:t>
            </a:r>
          </a:p>
        </p:txBody>
      </p:sp>
    </p:spTree>
    <p:extLst>
      <p:ext uri="{BB962C8B-B14F-4D97-AF65-F5344CB8AC3E}">
        <p14:creationId xmlns:p14="http://schemas.microsoft.com/office/powerpoint/2010/main" val="86645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8359CE3-76CF-4E10-8537-1111F91492C9}"/>
              </a:ext>
            </a:extLst>
          </p:cNvPr>
          <p:cNvSpPr>
            <a:spLocks noGrp="1"/>
          </p:cNvSpPr>
          <p:nvPr>
            <p:ph type="title"/>
          </p:nvPr>
        </p:nvSpPr>
        <p:spPr>
          <a:xfrm>
            <a:off x="640079" y="2053641"/>
            <a:ext cx="3669161" cy="2760098"/>
          </a:xfrm>
        </p:spPr>
        <p:txBody>
          <a:bodyPr>
            <a:normAutofit/>
          </a:bodyPr>
          <a:lstStyle/>
          <a:p>
            <a:endParaRPr lang="es-MX">
              <a:solidFill>
                <a:srgbClr val="FFFFFF"/>
              </a:solidFill>
            </a:endParaRPr>
          </a:p>
        </p:txBody>
      </p:sp>
      <p:sp>
        <p:nvSpPr>
          <p:cNvPr id="3" name="Marcador de contenido 2">
            <a:extLst>
              <a:ext uri="{FF2B5EF4-FFF2-40B4-BE49-F238E27FC236}">
                <a16:creationId xmlns:a16="http://schemas.microsoft.com/office/drawing/2014/main" id="{616FCC66-B452-43B8-8046-5F966BC6E87D}"/>
              </a:ext>
            </a:extLst>
          </p:cNvPr>
          <p:cNvSpPr>
            <a:spLocks noGrp="1"/>
          </p:cNvSpPr>
          <p:nvPr>
            <p:ph idx="1"/>
          </p:nvPr>
        </p:nvSpPr>
        <p:spPr>
          <a:xfrm>
            <a:off x="6090574" y="801866"/>
            <a:ext cx="5306084" cy="5230634"/>
          </a:xfrm>
        </p:spPr>
        <p:txBody>
          <a:bodyPr anchor="ctr">
            <a:normAutofit/>
          </a:bodyPr>
          <a:lstStyle/>
          <a:p>
            <a:r>
              <a:rPr lang="es-MX" sz="2400">
                <a:solidFill>
                  <a:srgbClr val="000000"/>
                </a:solidFill>
              </a:rPr>
              <a:t>En México, particularmente en el sector forestal, poco se hanutilizado estas técnicas incorporadas en un SIG, y no van más allá del análisis multicriterio realizado con enfoque Booleano o mediante procedimientos de mayor complejidad como el proceso analítico jerarquizado (AHP), la lógica fuzzy, entre otros</a:t>
            </a:r>
          </a:p>
        </p:txBody>
      </p:sp>
    </p:spTree>
    <p:extLst>
      <p:ext uri="{BB962C8B-B14F-4D97-AF65-F5344CB8AC3E}">
        <p14:creationId xmlns:p14="http://schemas.microsoft.com/office/powerpoint/2010/main" val="329289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A9F849E-565B-4750-A73F-736B84B3D6B6}"/>
              </a:ext>
            </a:extLst>
          </p:cNvPr>
          <p:cNvSpPr>
            <a:spLocks noGrp="1"/>
          </p:cNvSpPr>
          <p:nvPr>
            <p:ph type="title"/>
          </p:nvPr>
        </p:nvSpPr>
        <p:spPr>
          <a:xfrm>
            <a:off x="640079" y="2053641"/>
            <a:ext cx="3669161" cy="2760098"/>
          </a:xfrm>
        </p:spPr>
        <p:txBody>
          <a:bodyPr>
            <a:normAutofit/>
          </a:bodyPr>
          <a:lstStyle/>
          <a:p>
            <a:r>
              <a:rPr lang="es-MX" b="1">
                <a:solidFill>
                  <a:srgbClr val="FFFFFF"/>
                </a:solidFill>
              </a:rPr>
              <a:t>Objetivos</a:t>
            </a:r>
            <a:endParaRPr lang="es-MX">
              <a:solidFill>
                <a:srgbClr val="FFFFFF"/>
              </a:solidFill>
            </a:endParaRPr>
          </a:p>
        </p:txBody>
      </p:sp>
      <p:sp>
        <p:nvSpPr>
          <p:cNvPr id="3" name="Marcador de contenido 2">
            <a:extLst>
              <a:ext uri="{FF2B5EF4-FFF2-40B4-BE49-F238E27FC236}">
                <a16:creationId xmlns:a16="http://schemas.microsoft.com/office/drawing/2014/main" id="{418DC1F4-38A2-4506-8DF2-53736ED25532}"/>
              </a:ext>
            </a:extLst>
          </p:cNvPr>
          <p:cNvSpPr>
            <a:spLocks noGrp="1"/>
          </p:cNvSpPr>
          <p:nvPr>
            <p:ph idx="1"/>
          </p:nvPr>
        </p:nvSpPr>
        <p:spPr>
          <a:xfrm>
            <a:off x="6090574" y="801866"/>
            <a:ext cx="5306084" cy="5230634"/>
          </a:xfrm>
        </p:spPr>
        <p:txBody>
          <a:bodyPr anchor="ctr">
            <a:normAutofit/>
          </a:bodyPr>
          <a:lstStyle/>
          <a:p>
            <a:r>
              <a:rPr lang="es-MX" sz="2400">
                <a:solidFill>
                  <a:srgbClr val="000000"/>
                </a:solidFill>
              </a:rPr>
              <a:t>identificar en el marco de un proceso de toma de decisiones multicriterio y multiobjetivo espacial, estructurado conforme al proceso analítico jerárquico (AHP), en los municipios de Durango, Nombre de Dios y Súchil del estado de Durango, México.</a:t>
            </a:r>
          </a:p>
          <a:p>
            <a:r>
              <a:rPr lang="es-MX" sz="2400">
                <a:solidFill>
                  <a:srgbClr val="000000"/>
                </a:solidFill>
              </a:rPr>
              <a:t>Presentar una propuesta detallada de modelo geoespacial para realizar de manera transparente evaluaciones de aptitud de tierras para establecer plantaciones forestales comerciales.</a:t>
            </a:r>
          </a:p>
        </p:txBody>
      </p:sp>
    </p:spTree>
    <p:extLst>
      <p:ext uri="{BB962C8B-B14F-4D97-AF65-F5344CB8AC3E}">
        <p14:creationId xmlns:p14="http://schemas.microsoft.com/office/powerpoint/2010/main" val="368588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9AA76-E519-41A8-8D84-CDBBE7B3D60B}"/>
              </a:ext>
            </a:extLst>
          </p:cNvPr>
          <p:cNvSpPr>
            <a:spLocks noGrp="1"/>
          </p:cNvSpPr>
          <p:nvPr>
            <p:ph type="title"/>
          </p:nvPr>
        </p:nvSpPr>
        <p:spPr/>
        <p:txBody>
          <a:bodyPr/>
          <a:lstStyle/>
          <a:p>
            <a:r>
              <a:rPr lang="es-MX" b="1" dirty="0"/>
              <a:t>Materiales y métodos</a:t>
            </a:r>
            <a:endParaRPr lang="es-MX" dirty="0"/>
          </a:p>
        </p:txBody>
      </p:sp>
      <p:pic>
        <p:nvPicPr>
          <p:cNvPr id="5" name="Marcador de contenido 4" descr="Diagrama&#10;&#10;Descripción generada automáticamente">
            <a:extLst>
              <a:ext uri="{FF2B5EF4-FFF2-40B4-BE49-F238E27FC236}">
                <a16:creationId xmlns:a16="http://schemas.microsoft.com/office/drawing/2014/main" id="{BA812F45-F6E4-455A-9A14-4B04525B8F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160831"/>
            <a:ext cx="5486400" cy="3886200"/>
          </a:xfrm>
        </p:spPr>
      </p:pic>
      <p:sp>
        <p:nvSpPr>
          <p:cNvPr id="6" name="CuadroTexto 5">
            <a:extLst>
              <a:ext uri="{FF2B5EF4-FFF2-40B4-BE49-F238E27FC236}">
                <a16:creationId xmlns:a16="http://schemas.microsoft.com/office/drawing/2014/main" id="{CCE0E5C0-99B8-41F1-AC75-17BAE84BD9C0}"/>
              </a:ext>
            </a:extLst>
          </p:cNvPr>
          <p:cNvSpPr txBox="1"/>
          <p:nvPr/>
        </p:nvSpPr>
        <p:spPr>
          <a:xfrm>
            <a:off x="699796" y="1690688"/>
            <a:ext cx="3172408" cy="367506"/>
          </a:xfrm>
          <a:prstGeom prst="rect">
            <a:avLst/>
          </a:prstGeom>
          <a:noFill/>
        </p:spPr>
        <p:txBody>
          <a:bodyPr wrap="square" rtlCol="0">
            <a:spAutoFit/>
          </a:bodyPr>
          <a:lstStyle/>
          <a:p>
            <a:r>
              <a:rPr lang="es-MX" dirty="0"/>
              <a:t>Área de estudio</a:t>
            </a:r>
          </a:p>
        </p:txBody>
      </p:sp>
      <p:pic>
        <p:nvPicPr>
          <p:cNvPr id="1026" name="Picture 2">
            <a:extLst>
              <a:ext uri="{FF2B5EF4-FFF2-40B4-BE49-F238E27FC236}">
                <a16:creationId xmlns:a16="http://schemas.microsoft.com/office/drawing/2014/main" id="{1F131FD0-CF82-4AA3-9E30-6C227881C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413" y="1530026"/>
            <a:ext cx="5200650" cy="32194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03D1368-C74C-407A-BDD4-C74C390FD654}"/>
              </a:ext>
            </a:extLst>
          </p:cNvPr>
          <p:cNvSpPr txBox="1"/>
          <p:nvPr/>
        </p:nvSpPr>
        <p:spPr>
          <a:xfrm>
            <a:off x="6677413" y="793102"/>
            <a:ext cx="4814791" cy="369418"/>
          </a:xfrm>
          <a:prstGeom prst="rect">
            <a:avLst/>
          </a:prstGeom>
          <a:noFill/>
        </p:spPr>
        <p:txBody>
          <a:bodyPr wrap="square" rtlCol="0">
            <a:spAutoFit/>
          </a:bodyPr>
          <a:lstStyle/>
          <a:p>
            <a:r>
              <a:rPr lang="es-MX" dirty="0"/>
              <a:t>Cartografía</a:t>
            </a:r>
          </a:p>
        </p:txBody>
      </p:sp>
      <p:sp>
        <p:nvSpPr>
          <p:cNvPr id="8" name="CuadroTexto 7">
            <a:extLst>
              <a:ext uri="{FF2B5EF4-FFF2-40B4-BE49-F238E27FC236}">
                <a16:creationId xmlns:a16="http://schemas.microsoft.com/office/drawing/2014/main" id="{E36B9001-7BF2-483E-A896-476CAE2ED23B}"/>
              </a:ext>
            </a:extLst>
          </p:cNvPr>
          <p:cNvSpPr txBox="1"/>
          <p:nvPr/>
        </p:nvSpPr>
        <p:spPr>
          <a:xfrm>
            <a:off x="6783355" y="4991878"/>
            <a:ext cx="5094708" cy="1892826"/>
          </a:xfrm>
          <a:prstGeom prst="rect">
            <a:avLst/>
          </a:prstGeom>
          <a:noFill/>
        </p:spPr>
        <p:txBody>
          <a:bodyPr wrap="square" rtlCol="0">
            <a:spAutoFit/>
          </a:bodyPr>
          <a:lstStyle/>
          <a:p>
            <a:r>
              <a:rPr lang="es-MX" sz="1200" dirty="0"/>
              <a:t>Jerarquización de los criterios y subcriterios del problema de decisión.</a:t>
            </a:r>
          </a:p>
          <a:p>
            <a:endParaRPr lang="es-MX" sz="1400" dirty="0"/>
          </a:p>
          <a:p>
            <a:r>
              <a:rPr lang="es-MX" sz="1100" dirty="0"/>
              <a:t>PP= Precipitación total anula</a:t>
            </a:r>
          </a:p>
          <a:p>
            <a:r>
              <a:rPr lang="es-MX" sz="1100" dirty="0"/>
              <a:t>T.MIN= Temperatura mínima</a:t>
            </a:r>
          </a:p>
          <a:p>
            <a:r>
              <a:rPr lang="es-MX" sz="1100" dirty="0"/>
              <a:t>T. MAX= Temperatura máxima</a:t>
            </a:r>
          </a:p>
          <a:p>
            <a:r>
              <a:rPr lang="es-MX" sz="1100" dirty="0"/>
              <a:t>PROF= Profundidad </a:t>
            </a:r>
          </a:p>
          <a:p>
            <a:r>
              <a:rPr lang="es-MX" sz="1100" dirty="0"/>
              <a:t>TEX= Textura</a:t>
            </a:r>
          </a:p>
          <a:p>
            <a:r>
              <a:rPr lang="es-MX" sz="1100" dirty="0"/>
              <a:t>ALT= Altitud</a:t>
            </a:r>
          </a:p>
          <a:p>
            <a:r>
              <a:rPr lang="es-MX" sz="1100" dirty="0"/>
              <a:t>PEND= Pendiente</a:t>
            </a:r>
          </a:p>
          <a:p>
            <a:endParaRPr lang="es-MX" sz="1400" dirty="0"/>
          </a:p>
        </p:txBody>
      </p:sp>
    </p:spTree>
    <p:extLst>
      <p:ext uri="{BB962C8B-B14F-4D97-AF65-F5344CB8AC3E}">
        <p14:creationId xmlns:p14="http://schemas.microsoft.com/office/powerpoint/2010/main" val="324194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9D815F0-40B6-40DC-B65E-14E4B2925BB2}"/>
              </a:ext>
            </a:extLst>
          </p:cNvPr>
          <p:cNvSpPr>
            <a:spLocks noGrp="1"/>
          </p:cNvSpPr>
          <p:nvPr>
            <p:ph type="title"/>
          </p:nvPr>
        </p:nvSpPr>
        <p:spPr>
          <a:xfrm>
            <a:off x="1179226" y="826680"/>
            <a:ext cx="9833548" cy="1325563"/>
          </a:xfrm>
        </p:spPr>
        <p:txBody>
          <a:bodyPr>
            <a:normAutofit/>
          </a:bodyPr>
          <a:lstStyle/>
          <a:p>
            <a:pPr algn="ctr"/>
            <a:r>
              <a:rPr lang="es-MX" sz="4000" i="1">
                <a:solidFill>
                  <a:srgbClr val="FFFFFF"/>
                </a:solidFill>
              </a:rPr>
              <a:t>Procedimiento.</a:t>
            </a:r>
            <a:endParaRPr lang="es-MX" sz="4000">
              <a:solidFill>
                <a:srgbClr val="FFFFFF"/>
              </a:solidFill>
            </a:endParaRPr>
          </a:p>
        </p:txBody>
      </p:sp>
      <p:sp>
        <p:nvSpPr>
          <p:cNvPr id="3" name="Marcador de contenido 2">
            <a:extLst>
              <a:ext uri="{FF2B5EF4-FFF2-40B4-BE49-F238E27FC236}">
                <a16:creationId xmlns:a16="http://schemas.microsoft.com/office/drawing/2014/main" id="{085A9FD6-EF3D-44ED-8C45-945334C343C9}"/>
              </a:ext>
            </a:extLst>
          </p:cNvPr>
          <p:cNvSpPr>
            <a:spLocks noGrp="1"/>
          </p:cNvSpPr>
          <p:nvPr>
            <p:ph idx="1"/>
          </p:nvPr>
        </p:nvSpPr>
        <p:spPr>
          <a:xfrm>
            <a:off x="1179226" y="3092970"/>
            <a:ext cx="9833548" cy="2693976"/>
          </a:xfrm>
        </p:spPr>
        <p:txBody>
          <a:bodyPr>
            <a:normAutofit/>
          </a:bodyPr>
          <a:lstStyle/>
          <a:p>
            <a:pPr marL="0" indent="0">
              <a:buNone/>
            </a:pPr>
            <a:r>
              <a:rPr lang="es-MX" sz="1400" i="1">
                <a:solidFill>
                  <a:srgbClr val="000000"/>
                </a:solidFill>
              </a:rPr>
              <a:t>Etapa 1. Evaluación espacial multicriterio mediante AHP.</a:t>
            </a:r>
          </a:p>
          <a:p>
            <a:pPr marL="0" indent="0">
              <a:buNone/>
            </a:pPr>
            <a:r>
              <a:rPr lang="es-MX" sz="1400" i="1">
                <a:solidFill>
                  <a:srgbClr val="000000"/>
                </a:solidFill>
              </a:rPr>
              <a:t>	C</a:t>
            </a:r>
            <a:r>
              <a:rPr lang="es-MX" sz="1400">
                <a:solidFill>
                  <a:srgbClr val="000000"/>
                </a:solidFill>
              </a:rPr>
              <a:t>orresponde a la realización de un análisis espacial multicriterio (realización específica del AHP) para definir la aptitud del área de estudio para cada una de las seis especies de interés. (</a:t>
            </a:r>
            <a:r>
              <a:rPr lang="es-MX" sz="1400" i="1">
                <a:solidFill>
                  <a:srgbClr val="000000"/>
                </a:solidFill>
              </a:rPr>
              <a:t>P. durangensis</a:t>
            </a:r>
            <a:r>
              <a:rPr lang="es-MX" sz="1400">
                <a:solidFill>
                  <a:srgbClr val="000000"/>
                </a:solidFill>
              </a:rPr>
              <a:t>, </a:t>
            </a:r>
            <a:r>
              <a:rPr lang="es-MX" sz="1400" i="1">
                <a:solidFill>
                  <a:srgbClr val="000000"/>
                </a:solidFill>
              </a:rPr>
              <a:t>P. engelmannii</a:t>
            </a:r>
            <a:r>
              <a:rPr lang="es-MX" sz="1400">
                <a:solidFill>
                  <a:srgbClr val="000000"/>
                </a:solidFill>
              </a:rPr>
              <a:t>, </a:t>
            </a:r>
            <a:r>
              <a:rPr lang="es-MX" sz="1400" i="1">
                <a:solidFill>
                  <a:srgbClr val="000000"/>
                </a:solidFill>
              </a:rPr>
              <a:t>P. arizonica</a:t>
            </a:r>
            <a:r>
              <a:rPr lang="es-MX" sz="1400">
                <a:solidFill>
                  <a:srgbClr val="000000"/>
                </a:solidFill>
              </a:rPr>
              <a:t>, </a:t>
            </a:r>
            <a:r>
              <a:rPr lang="es-MX" sz="1400" i="1">
                <a:solidFill>
                  <a:srgbClr val="000000"/>
                </a:solidFill>
              </a:rPr>
              <a:t>P. chihuahuana</a:t>
            </a:r>
            <a:r>
              <a:rPr lang="es-MX" sz="1400">
                <a:solidFill>
                  <a:srgbClr val="000000"/>
                </a:solidFill>
              </a:rPr>
              <a:t>, </a:t>
            </a:r>
            <a:r>
              <a:rPr lang="es-MX" sz="1400" i="1">
                <a:solidFill>
                  <a:srgbClr val="000000"/>
                </a:solidFill>
              </a:rPr>
              <a:t>P. leiophylla</a:t>
            </a:r>
            <a:r>
              <a:rPr lang="es-MX" sz="1400">
                <a:solidFill>
                  <a:srgbClr val="000000"/>
                </a:solidFill>
              </a:rPr>
              <a:t> y </a:t>
            </a:r>
            <a:r>
              <a:rPr lang="es-MX" sz="1400" i="1">
                <a:solidFill>
                  <a:srgbClr val="000000"/>
                </a:solidFill>
              </a:rPr>
              <a:t>P. cembroides</a:t>
            </a:r>
            <a:r>
              <a:rPr lang="es-MX" sz="1400">
                <a:solidFill>
                  <a:srgbClr val="000000"/>
                </a:solidFill>
              </a:rPr>
              <a:t>)</a:t>
            </a:r>
          </a:p>
          <a:p>
            <a:pPr marL="0" indent="0">
              <a:buNone/>
            </a:pPr>
            <a:r>
              <a:rPr lang="es-MX" sz="1400">
                <a:solidFill>
                  <a:srgbClr val="000000"/>
                </a:solidFill>
              </a:rPr>
              <a:t>Se identificaron los criterios y subcriterios importantes (variables o requerimientos ecológicos) para el buen desarrollo de las seis especies de interés: clima (temperatura mínima, temperatura máxima y precipitación anual), suelo (profundidad, textura y pH) y topografía(altitud y pendiente).</a:t>
            </a:r>
          </a:p>
          <a:p>
            <a:pPr marL="0" indent="0">
              <a:buNone/>
            </a:pPr>
            <a:r>
              <a:rPr lang="es-MX" sz="1400">
                <a:solidFill>
                  <a:srgbClr val="000000"/>
                </a:solidFill>
              </a:rPr>
              <a:t>Estandarización de subcriterios</a:t>
            </a:r>
            <a:r>
              <a:rPr lang="es-MX" sz="1400" i="1">
                <a:solidFill>
                  <a:srgbClr val="000000"/>
                </a:solidFill>
              </a:rPr>
              <a:t>.</a:t>
            </a:r>
            <a:r>
              <a:rPr lang="es-MX" sz="1400">
                <a:solidFill>
                  <a:srgbClr val="000000"/>
                </a:solidFill>
              </a:rPr>
              <a:t> El AHP requiere que los datos y la información útil para el proceso estén definidos en una escala de medición común, para ello fue necesario estandarizar los mapas utilizados (subcriterios). Se asignaron valores entre 0 y 1 para cada nivel de subcriterios en función de los requerimientos ecológicos de las especies mediante el método de comparaciones pareadas.</a:t>
            </a:r>
          </a:p>
          <a:p>
            <a:pPr marL="0" indent="0">
              <a:buNone/>
            </a:pPr>
            <a:endParaRPr lang="es-MX" sz="1400">
              <a:solidFill>
                <a:srgbClr val="000000"/>
              </a:solidFill>
            </a:endParaRPr>
          </a:p>
        </p:txBody>
      </p:sp>
    </p:spTree>
    <p:extLst>
      <p:ext uri="{BB962C8B-B14F-4D97-AF65-F5344CB8AC3E}">
        <p14:creationId xmlns:p14="http://schemas.microsoft.com/office/powerpoint/2010/main" val="353596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 name="Marcador de contenido 2">
            <a:extLst>
              <a:ext uri="{FF2B5EF4-FFF2-40B4-BE49-F238E27FC236}">
                <a16:creationId xmlns:a16="http://schemas.microsoft.com/office/drawing/2014/main" id="{A0BD8F1D-B4E7-4247-B5EA-6A486E772D66}"/>
              </a:ext>
            </a:extLst>
          </p:cNvPr>
          <p:cNvSpPr>
            <a:spLocks noGrp="1"/>
          </p:cNvSpPr>
          <p:nvPr>
            <p:ph idx="1"/>
          </p:nvPr>
        </p:nvSpPr>
        <p:spPr>
          <a:xfrm>
            <a:off x="5257800" y="1553134"/>
            <a:ext cx="6128539" cy="3751732"/>
          </a:xfrm>
        </p:spPr>
        <p:txBody>
          <a:bodyPr anchor="ctr">
            <a:normAutofit/>
          </a:bodyPr>
          <a:lstStyle/>
          <a:p>
            <a:r>
              <a:rPr lang="es-MX" sz="1500">
                <a:solidFill>
                  <a:srgbClr val="FFFFFF"/>
                </a:solidFill>
              </a:rPr>
              <a:t>Las cinco clases se definieron buscando facilitar la compresión y análisis del proceso de estandarización. Posteriormente, las clases de aptitud se colocaron en una matriz pareada.</a:t>
            </a:r>
          </a:p>
          <a:p>
            <a:r>
              <a:rPr lang="es-MX" sz="1500">
                <a:solidFill>
                  <a:srgbClr val="FFFFFF"/>
                </a:solidFill>
              </a:rPr>
              <a:t>Ponderación de criterios y subcriterios (W). La importancia relativa (peso) de los criterios y subcriterios identificados como relevantes se determinó utilizando también la metodología de comparaciones pareadas de </a:t>
            </a:r>
            <a:r>
              <a:rPr lang="es-MX" sz="1500">
                <a:solidFill>
                  <a:srgbClr val="FFFFFF"/>
                </a:solidFill>
                <a:hlinkClick r:id="rId3">
                  <a:extLst>
                    <a:ext uri="{A12FA001-AC4F-418D-AE19-62706E023703}">
                      <ahyp:hlinkClr xmlns:ahyp="http://schemas.microsoft.com/office/drawing/2018/hyperlinkcolor" val="tx"/>
                    </a:ext>
                  </a:extLst>
                </a:hlinkClick>
              </a:rPr>
              <a:t>Saaty (1980)</a:t>
            </a:r>
            <a:r>
              <a:rPr lang="es-MX" sz="1500">
                <a:solidFill>
                  <a:srgbClr val="FFFFFF"/>
                </a:solidFill>
              </a:rPr>
              <a:t>. Esta consistió en procesar información proveniente de 11encuestas aplicadas a igual número de expertos en el establecimiento de plantaciones forestales (</a:t>
            </a:r>
            <a:r>
              <a:rPr lang="es-MX" sz="1500">
                <a:solidFill>
                  <a:srgbClr val="FFFFFF"/>
                </a:solidFill>
                <a:hlinkClick r:id="rId3">
                  <a:extLst>
                    <a:ext uri="{A12FA001-AC4F-418D-AE19-62706E023703}">
                      <ahyp:hlinkClr xmlns:ahyp="http://schemas.microsoft.com/office/drawing/2018/hyperlinkcolor" val="tx"/>
                    </a:ext>
                  </a:extLst>
                </a:hlinkClick>
              </a:rPr>
              <a:t>Delgado-Caballero et al., 2010</a:t>
            </a:r>
            <a:r>
              <a:rPr lang="es-MX" sz="1500">
                <a:solidFill>
                  <a:srgbClr val="FFFFFF"/>
                </a:solidFill>
              </a:rPr>
              <a:t>). </a:t>
            </a:r>
          </a:p>
          <a:p>
            <a:r>
              <a:rPr lang="es-MX" sz="1500">
                <a:solidFill>
                  <a:srgbClr val="FFFFFF"/>
                </a:solidFill>
              </a:rPr>
              <a:t>Las matrices resultantes se evaluaron con ayuda del software IDRISI</a:t>
            </a:r>
            <a:r>
              <a:rPr lang="es-MX" sz="1500" baseline="30000">
                <a:solidFill>
                  <a:srgbClr val="FFFFFF"/>
                </a:solidFill>
              </a:rPr>
              <a:t>®</a:t>
            </a:r>
            <a:r>
              <a:rPr lang="es-MX" sz="1500">
                <a:solidFill>
                  <a:srgbClr val="FFFFFF"/>
                </a:solidFill>
              </a:rPr>
              <a:t> Selva a través del módulo GIS Analysis/DecisionSupport/WEIGHT (</a:t>
            </a:r>
            <a:r>
              <a:rPr lang="es-MX" sz="1500">
                <a:solidFill>
                  <a:srgbClr val="FFFFFF"/>
                </a:solidFill>
                <a:hlinkClick r:id="rId3">
                  <a:extLst>
                    <a:ext uri="{A12FA001-AC4F-418D-AE19-62706E023703}">
                      <ahyp:hlinkClr xmlns:ahyp="http://schemas.microsoft.com/office/drawing/2018/hyperlinkcolor" val="tx"/>
                    </a:ext>
                  </a:extLst>
                </a:hlinkClick>
              </a:rPr>
              <a:t>Eastman, 2012</a:t>
            </a:r>
            <a:r>
              <a:rPr lang="es-MX" sz="1500">
                <a:solidFill>
                  <a:srgbClr val="FFFFFF"/>
                </a:solidFill>
              </a:rPr>
              <a:t>; </a:t>
            </a:r>
            <a:r>
              <a:rPr lang="es-MX" sz="1500">
                <a:solidFill>
                  <a:srgbClr val="FFFFFF"/>
                </a:solidFill>
                <a:hlinkClick r:id="rId3">
                  <a:extLst>
                    <a:ext uri="{A12FA001-AC4F-418D-AE19-62706E023703}">
                      <ahyp:hlinkClr xmlns:ahyp="http://schemas.microsoft.com/office/drawing/2018/hyperlinkcolor" val="tx"/>
                    </a:ext>
                  </a:extLst>
                </a:hlinkClick>
              </a:rPr>
              <a:t>Delgado-Caballero </a:t>
            </a:r>
            <a:r>
              <a:rPr lang="es-MX" sz="1500" i="1">
                <a:solidFill>
                  <a:srgbClr val="FFFFFF"/>
                </a:solidFill>
                <a:hlinkClick r:id="rId3">
                  <a:extLst>
                    <a:ext uri="{A12FA001-AC4F-418D-AE19-62706E023703}">
                      <ahyp:hlinkClr xmlns:ahyp="http://schemas.microsoft.com/office/drawing/2018/hyperlinkcolor" val="tx"/>
                    </a:ext>
                  </a:extLst>
                </a:hlinkClick>
              </a:rPr>
              <a:t>et al</a:t>
            </a:r>
            <a:r>
              <a:rPr lang="es-MX" sz="1500">
                <a:solidFill>
                  <a:srgbClr val="FFFFFF"/>
                </a:solidFill>
                <a:hlinkClick r:id="rId3">
                  <a:extLst>
                    <a:ext uri="{A12FA001-AC4F-418D-AE19-62706E023703}">
                      <ahyp:hlinkClr xmlns:ahyp="http://schemas.microsoft.com/office/drawing/2018/hyperlinkcolor" val="tx"/>
                    </a:ext>
                  </a:extLst>
                </a:hlinkClick>
              </a:rPr>
              <a:t>.,2010</a:t>
            </a:r>
            <a:r>
              <a:rPr lang="es-MX" sz="1500">
                <a:solidFill>
                  <a:srgbClr val="FFFFFF"/>
                </a:solidFill>
              </a:rPr>
              <a:t>). A partir de los juicios consistentes de los expertos y mediante el cálculo de la media aritmética de los juicios se obtuvieron los valores de ponderación para ser asignados a los criterios y subcriterios en cada jerarquía.</a:t>
            </a:r>
          </a:p>
          <a:p>
            <a:endParaRPr lang="es-MX" sz="1500">
              <a:solidFill>
                <a:srgbClr val="FFFFFF"/>
              </a:solidFill>
            </a:endParaRP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85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4285283-7BC2-4FB4-945D-0AA9F1543B73}"/>
              </a:ext>
            </a:extLst>
          </p:cNvPr>
          <p:cNvSpPr>
            <a:spLocks noGrp="1"/>
          </p:cNvSpPr>
          <p:nvPr>
            <p:ph idx="1"/>
          </p:nvPr>
        </p:nvSpPr>
        <p:spPr>
          <a:xfrm>
            <a:off x="511729" y="243281"/>
            <a:ext cx="10842072" cy="6262382"/>
          </a:xfrm>
        </p:spPr>
        <p:txBody>
          <a:bodyPr/>
          <a:lstStyle/>
          <a:p>
            <a:r>
              <a:rPr lang="es-MX" sz="2000" dirty="0"/>
              <a:t>Aplicación del proceso analítico jerárquico (AHP) y de la combinación lineal ponderada (WLC)</a:t>
            </a:r>
            <a:r>
              <a:rPr lang="es-MX" sz="2000" i="1" dirty="0"/>
              <a:t>.</a:t>
            </a:r>
          </a:p>
          <a:p>
            <a:pPr marL="0" indent="0">
              <a:buNone/>
            </a:pPr>
            <a:r>
              <a:rPr lang="es-MX" sz="1400" dirty="0"/>
              <a:t>En el programa IDRISI</a:t>
            </a:r>
            <a:r>
              <a:rPr lang="es-MX" sz="1400" baseline="30000" dirty="0"/>
              <a:t>®</a:t>
            </a:r>
            <a:r>
              <a:rPr lang="es-MX" sz="1400" dirty="0"/>
              <a:t>, a través del módulo </a:t>
            </a:r>
            <a:r>
              <a:rPr lang="es-MX" sz="1400" dirty="0" err="1"/>
              <a:t>Modeling</a:t>
            </a:r>
            <a:r>
              <a:rPr lang="es-MX" sz="1400" dirty="0"/>
              <a:t>/Macro </a:t>
            </a:r>
            <a:r>
              <a:rPr lang="es-MX" sz="1400" dirty="0" err="1"/>
              <a:t>modeler</a:t>
            </a:r>
            <a:r>
              <a:rPr lang="es-MX" sz="1400" dirty="0"/>
              <a:t>, se construyó un modelo cartográfico que permitió aplicar el modelo desarrollado en el marco del AHP, utilizando la WLC como regla de decisión para sintetizar y ordenar los resultados. El algoritmo consiste en: 1) los mapas de subcriterios estandarizados se multiplicaron por el peso (W)definido por los expertos para obtener los mapas de subcriterios ponderados, 2) los mapas ponderados se sumaron y dieron como resultado los mapas de criterios (clima, suelo y topografía), 3) cada mapa de criterio se multiplicó por el peso definido por los expertos para cada criterio, 4) los mapas que contienen los criterios se sumaron para obtener el mapa de aptitud preliminar.</a:t>
            </a:r>
          </a:p>
          <a:p>
            <a:pPr marL="0" indent="0">
              <a:buNone/>
            </a:pPr>
            <a:endParaRPr lang="es-MX" sz="1400" dirty="0"/>
          </a:p>
        </p:txBody>
      </p:sp>
      <p:pic>
        <p:nvPicPr>
          <p:cNvPr id="2054" name="Picture 6">
            <a:extLst>
              <a:ext uri="{FF2B5EF4-FFF2-40B4-BE49-F238E27FC236}">
                <a16:creationId xmlns:a16="http://schemas.microsoft.com/office/drawing/2014/main" id="{D82C65DB-4C5E-4EBC-ABC6-E5955BF0D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211" y="2323751"/>
            <a:ext cx="4063874" cy="418191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6967DA4-0509-49CF-8432-B754CE0B3386}"/>
              </a:ext>
            </a:extLst>
          </p:cNvPr>
          <p:cNvSpPr txBox="1"/>
          <p:nvPr/>
        </p:nvSpPr>
        <p:spPr>
          <a:xfrm>
            <a:off x="1098958" y="3489820"/>
            <a:ext cx="3162649" cy="830997"/>
          </a:xfrm>
          <a:prstGeom prst="rect">
            <a:avLst/>
          </a:prstGeom>
          <a:noFill/>
        </p:spPr>
        <p:txBody>
          <a:bodyPr wrap="square" rtlCol="0">
            <a:spAutoFit/>
          </a:bodyPr>
          <a:lstStyle/>
          <a:p>
            <a:r>
              <a:rPr lang="es-MX" sz="1200" dirty="0"/>
              <a:t>Proceso de análisis jerarquizado realizado para definir áreas con aptitud para plantar cada una de las especies. </a:t>
            </a:r>
          </a:p>
          <a:p>
            <a:r>
              <a:rPr lang="es-MX" sz="1200" dirty="0"/>
              <a:t>Modificado de </a:t>
            </a:r>
            <a:r>
              <a:rPr lang="es-MX" sz="1200" dirty="0">
                <a:hlinkClick r:id="rId3">
                  <a:extLst>
                    <a:ext uri="{A12FA001-AC4F-418D-AE19-62706E023703}">
                      <ahyp:hlinkClr xmlns:ahyp="http://schemas.microsoft.com/office/drawing/2018/hyperlinkcolor" val="tx"/>
                    </a:ext>
                  </a:extLst>
                </a:hlinkClick>
              </a:rPr>
              <a:t>Olivas-Gallegos </a:t>
            </a:r>
            <a:r>
              <a:rPr lang="es-MX" sz="1200" i="1" dirty="0">
                <a:hlinkClick r:id="rId3">
                  <a:extLst>
                    <a:ext uri="{A12FA001-AC4F-418D-AE19-62706E023703}">
                      <ahyp:hlinkClr xmlns:ahyp="http://schemas.microsoft.com/office/drawing/2018/hyperlinkcolor" val="tx"/>
                    </a:ext>
                  </a:extLst>
                </a:hlinkClick>
              </a:rPr>
              <a:t>et al</a:t>
            </a:r>
            <a:r>
              <a:rPr lang="es-MX" sz="1200" dirty="0">
                <a:hlinkClick r:id="rId3">
                  <a:extLst>
                    <a:ext uri="{A12FA001-AC4F-418D-AE19-62706E023703}">
                      <ahyp:hlinkClr xmlns:ahyp="http://schemas.microsoft.com/office/drawing/2018/hyperlinkcolor" val="tx"/>
                    </a:ext>
                  </a:extLst>
                </a:hlinkClick>
              </a:rPr>
              <a:t>., 2007</a:t>
            </a:r>
            <a:r>
              <a:rPr lang="es-MX" sz="1200" dirty="0"/>
              <a:t>.</a:t>
            </a:r>
          </a:p>
        </p:txBody>
      </p:sp>
    </p:spTree>
    <p:extLst>
      <p:ext uri="{BB962C8B-B14F-4D97-AF65-F5344CB8AC3E}">
        <p14:creationId xmlns:p14="http://schemas.microsoft.com/office/powerpoint/2010/main" val="414343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3F9C324E-EEF3-4EB5-8D35-CEE9175BEF66}"/>
              </a:ext>
            </a:extLst>
          </p:cNvPr>
          <p:cNvSpPr>
            <a:spLocks noGrp="1"/>
          </p:cNvSpPr>
          <p:nvPr>
            <p:ph idx="1"/>
          </p:nvPr>
        </p:nvSpPr>
        <p:spPr>
          <a:xfrm>
            <a:off x="1179226" y="872046"/>
            <a:ext cx="9833548" cy="2945574"/>
          </a:xfrm>
        </p:spPr>
        <p:txBody>
          <a:bodyPr anchor="ctr">
            <a:normAutofit/>
          </a:bodyPr>
          <a:lstStyle/>
          <a:p>
            <a:r>
              <a:rPr lang="es-MX" sz="2200">
                <a:solidFill>
                  <a:srgbClr val="FFFFFF"/>
                </a:solidFill>
              </a:rPr>
              <a:t>El mapa de aptitud preliminar se multiplicó por un mapa binario para discriminar las áreas con restricción para el desarrollo de plantaciones, el uso permanente definido, áreas de mayor rentabilidad, y áreas con pendientes mayores a 30%.Posteriormente, para facilitar la interpretación, los mapas resultantes de la aplicación del modelo cartográfico para cada especie se clasificaron en cuatro clases o niveles de aptitud: valores de 0.9 a 1 se etiquetaron como clase de aptitud alta, valores de 0.8 a 0.9 como clase de aptitud media, valores de 0.7 a 0.8 como aptitud baja y finalmente, valores de 0 a 0.7 como clase no apta</a:t>
            </a:r>
          </a:p>
        </p:txBody>
      </p:sp>
    </p:spTree>
    <p:extLst>
      <p:ext uri="{BB962C8B-B14F-4D97-AF65-F5344CB8AC3E}">
        <p14:creationId xmlns:p14="http://schemas.microsoft.com/office/powerpoint/2010/main" val="79734991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2095</Words>
  <Application>Microsoft Office PowerPoint</Application>
  <PresentationFormat>Panorámica</PresentationFormat>
  <Paragraphs>64</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Evaluación multicriterio y multiobjetivo para optimizar la selección de áreas para establecer plantaciones forestales</vt:lpstr>
      <vt:lpstr>Presentación de PowerPoint</vt:lpstr>
      <vt:lpstr>Presentación de PowerPoint</vt:lpstr>
      <vt:lpstr>Objetivos</vt:lpstr>
      <vt:lpstr>Materiales y métodos</vt:lpstr>
      <vt:lpstr>Procedimiento.</vt:lpstr>
      <vt:lpstr>Presentación de PowerPoint</vt:lpstr>
      <vt:lpstr>Presentación de PowerPoint</vt:lpstr>
      <vt:lpstr>Presentación de PowerPoint</vt:lpstr>
      <vt:lpstr>Etapa 2. Evaluación espacial multiobjetivo.</vt:lpstr>
      <vt:lpstr>Presentación de PowerPoint</vt:lpstr>
      <vt:lpstr>Resultados y discusión</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multicriterio y multiobjetivo para optimizar la selección de áreas para establecer plantaciones forestales</dc:title>
  <dc:creator>Brandon Frias</dc:creator>
  <cp:lastModifiedBy>Brandon Frias</cp:lastModifiedBy>
  <cp:revision>1</cp:revision>
  <dcterms:created xsi:type="dcterms:W3CDTF">2021-01-26T19:14:33Z</dcterms:created>
  <dcterms:modified xsi:type="dcterms:W3CDTF">2021-01-26T19:14:48Z</dcterms:modified>
</cp:coreProperties>
</file>