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6858000" cy="9144000"/>
  <p:embeddedFontLst>
    <p:embeddedFont>
      <p:font typeface="Comfortaa Regular"/>
      <p:regular r:id="rId10"/>
      <p:bold r:id="rId11"/>
    </p:embeddedFont>
    <p:embeddedFont>
      <p:font typeface="Comfortaa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B6413EC-8ECD-4FD7-8D7A-3307AE3F0A16}">
  <a:tblStyle styleId="{EB6413EC-8ECD-4FD7-8D7A-3307AE3F0A1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mfortaaRegular-bold.fntdata"/><Relationship Id="rId10" Type="http://schemas.openxmlformats.org/officeDocument/2006/relationships/font" Target="fonts/ComfortaaRegular-regular.fntdata"/><Relationship Id="rId13" Type="http://schemas.openxmlformats.org/officeDocument/2006/relationships/font" Target="fonts/Comfortaa-bold.fntdata"/><Relationship Id="rId12" Type="http://schemas.openxmlformats.org/officeDocument/2006/relationships/font" Target="fonts/Comforta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adc0f548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adc0f548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{EB6413EC-8ECD-4FD7-8D7A-3307AE3F0A16}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5131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004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517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1770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0"/>
            <a:ext cx="8520600" cy="37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>
                <a:latin typeface="Comfortaa Regular"/>
                <a:ea typeface="Comfortaa Regular"/>
                <a:cs typeface="Comfortaa Regular"/>
                <a:sym typeface="Comfortaa Regular"/>
              </a:rPr>
              <a:t>C</a:t>
            </a:r>
            <a:r>
              <a:rPr lang="es" sz="1700">
                <a:latin typeface="Comfortaa Regular"/>
                <a:ea typeface="Comfortaa Regular"/>
                <a:cs typeface="Comfortaa Regular"/>
                <a:sym typeface="Comfortaa Regular"/>
              </a:rPr>
              <a:t>omparativo/convocatorias/Perfil/Requisitos/Competencia/Funciones</a:t>
            </a:r>
            <a:endParaRPr sz="1700">
              <a:latin typeface="Comfortaa Regular"/>
              <a:ea typeface="Comfortaa Regular"/>
              <a:cs typeface="Comfortaa Regular"/>
              <a:sym typeface="Comfortaa Regula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162588" y="372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{EB6413EC-8ECD-4FD7-8D7A-3307AE3F0A16}</a:tableStyleId>
              </a:tblPr>
              <a:tblGrid>
                <a:gridCol w="1157900"/>
                <a:gridCol w="1829700"/>
                <a:gridCol w="2434550"/>
                <a:gridCol w="2291425"/>
                <a:gridCol w="1105225"/>
              </a:tblGrid>
              <a:tr h="4634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6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Puesto</a:t>
                      </a:r>
                      <a:endParaRPr sz="16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600">
                          <a:solidFill>
                            <a:schemeClr val="dk1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Requisito</a:t>
                      </a:r>
                      <a:endParaRPr sz="16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6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Habilidades</a:t>
                      </a:r>
                      <a:endParaRPr sz="16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6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Funciones</a:t>
                      </a:r>
                      <a:endParaRPr sz="16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Sueldo</a:t>
                      </a:r>
                      <a:endParaRPr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</a:tr>
              <a:tr h="1191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Técnico en muestreo de agua.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Tec. Químico Industrial, Biólogo, Hidrobiología, Ing. Químico. </a:t>
                      </a:r>
                      <a:endParaRPr sz="1000">
                        <a:solidFill>
                          <a:srgbClr val="FFFFFF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Experiencia 6 meses como técnico de muestreo.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Buenas prácticas de laboratorio.  Microsoft Office. Uso de cámara fotográfica con GPS.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Muestreo en puntos definidos. Mediciones directas en sitio. Obtención de evidencias. Llenado de bitácoras. Elaboración de reportes de muestreo. Envío de muestras.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10,000-10,500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</a:tr>
              <a:tr h="137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Coordinador de supervisión ambiental.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Licenciado en Biología, Ecólodia ,Ingenieria ambiental o Forestal. Experiencia acreditada superior a 5 años como supervisor ambiental de obra civil ante SEMARNAT. </a:t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Legislación ambiental mexicana (acreditar).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Dirección y redacción de MIA. Dirección y redacción de ETJ. 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Dirección y redacción de Programas Ambientales (PVA, Flora, Fauna, Suelos). Redacción y ejecución de Programas de Rescate de Flora y Fauna. </a:t>
                      </a:r>
                      <a:endParaRPr sz="1100">
                        <a:solidFill>
                          <a:schemeClr val="dk1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5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Manejo de equipos de trabajo</a:t>
                      </a:r>
                      <a:endParaRPr sz="115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5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Manejo de KPI´S.</a:t>
                      </a:r>
                      <a:endParaRPr sz="115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150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1150">
                        <a:solidFill>
                          <a:srgbClr val="222222"/>
                        </a:solidFill>
                        <a:highlight>
                          <a:srgbClr val="FFFFFF"/>
                        </a:highlight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1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$25 000 brutos + Prestaciones de Ley + Seguro de Vida + Seguro contra accidentes.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</a:tr>
              <a:tr h="15988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Director (Jefe) de medio ambiente.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Ingeniería Ambiental, Lic Biología.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Manejo de la Normatividad ISO 14001:2004 y SEMARNAT, PROFEPA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-Vigilar y hacer cumplir las normas, procedimientos. Evitando al máximo la falta de control sobre los impactos ambientales. -Implementar medidas de control ambiental requeridas por el cliente o las autoridades. Realizar rescate de flora y fauna cuando sea necesario.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>
                          <a:solidFill>
                            <a:srgbClr val="FFFFFF"/>
                          </a:solidFill>
                          <a:latin typeface="Comfortaa Regular"/>
                          <a:ea typeface="Comfortaa Regular"/>
                          <a:cs typeface="Comfortaa Regular"/>
                          <a:sym typeface="Comfortaa Regular"/>
                        </a:rPr>
                        <a:t>25,000-30,000</a:t>
                      </a:r>
                      <a:endParaRPr sz="1000">
                        <a:solidFill>
                          <a:srgbClr val="FFFFFF"/>
                        </a:solidFill>
                        <a:latin typeface="Comfortaa Regular"/>
                        <a:ea typeface="Comfortaa Regular"/>
                        <a:cs typeface="Comfortaa Regular"/>
                        <a:sym typeface="Comfortaa Regular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