
<file path=[Content_Types].xml><?xml version="1.0" encoding="utf-8"?>
<Types xmlns="http://schemas.openxmlformats.org/package/2006/content-types"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  <p:sldId id="257" r:id="rId8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B60DE059-66DB-4C2B-85EA-8F2CBF0B1807}">
  <a:tblStyle styleId="{B60DE059-66DB-4C2B-85EA-8F2CBF0B1807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9abcd8c00e_0_4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9abcd8c00e_0_4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25"/>
            <a:ext cx="4572000" cy="51435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>
                <a:solidFill>
                  <a:schemeClr val="dk1"/>
                </a:solidFill>
              </a:defRPr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>
                <a:solidFill>
                  <a:schemeClr val="dk1"/>
                </a:solidFill>
              </a:defRPr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>
                <a:solidFill>
                  <a:schemeClr val="dk1"/>
                </a:solidFill>
              </a:defRPr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dark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Char char="●"/>
              <a:defRPr sz="1800">
                <a:solidFill>
                  <a:schemeClr val="lt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○"/>
              <a:defRPr>
                <a:solidFill>
                  <a:schemeClr val="lt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■"/>
              <a:defRPr>
                <a:solidFill>
                  <a:schemeClr val="lt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●"/>
              <a:defRPr>
                <a:solidFill>
                  <a:schemeClr val="lt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○"/>
              <a:defRPr>
                <a:solidFill>
                  <a:schemeClr val="lt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■"/>
              <a:defRPr>
                <a:solidFill>
                  <a:schemeClr val="lt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●"/>
              <a:defRPr>
                <a:solidFill>
                  <a:schemeClr val="lt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○"/>
              <a:defRPr>
                <a:solidFill>
                  <a:schemeClr val="lt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lt2"/>
              </a:buClr>
              <a:buSzPts val="1400"/>
              <a:buChar char="■"/>
              <a:defRPr>
                <a:solidFill>
                  <a:schemeClr val="lt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lt2"/>
                </a:solidFill>
              </a:defRPr>
            </a:lvl1pPr>
            <a:lvl2pPr lvl="1" algn="r">
              <a:buNone/>
              <a:defRPr sz="1000">
                <a:solidFill>
                  <a:schemeClr val="lt2"/>
                </a:solidFill>
              </a:defRPr>
            </a:lvl2pPr>
            <a:lvl3pPr lvl="2" algn="r">
              <a:buNone/>
              <a:defRPr sz="1000">
                <a:solidFill>
                  <a:schemeClr val="lt2"/>
                </a:solidFill>
              </a:defRPr>
            </a:lvl3pPr>
            <a:lvl4pPr lvl="3" algn="r">
              <a:buNone/>
              <a:defRPr sz="1000">
                <a:solidFill>
                  <a:schemeClr val="lt2"/>
                </a:solidFill>
              </a:defRPr>
            </a:lvl4pPr>
            <a:lvl5pPr lvl="4" algn="r">
              <a:buNone/>
              <a:defRPr sz="1000">
                <a:solidFill>
                  <a:schemeClr val="lt2"/>
                </a:solidFill>
              </a:defRPr>
            </a:lvl5pPr>
            <a:lvl6pPr lvl="5" algn="r">
              <a:buNone/>
              <a:defRPr sz="1000">
                <a:solidFill>
                  <a:schemeClr val="lt2"/>
                </a:solidFill>
              </a:defRPr>
            </a:lvl6pPr>
            <a:lvl7pPr lvl="6" algn="r">
              <a:buNone/>
              <a:defRPr sz="1000">
                <a:solidFill>
                  <a:schemeClr val="lt2"/>
                </a:solidFill>
              </a:defRPr>
            </a:lvl7pPr>
            <a:lvl8pPr lvl="7" algn="r">
              <a:buNone/>
              <a:defRPr sz="1000">
                <a:solidFill>
                  <a:schemeClr val="lt2"/>
                </a:solidFill>
              </a:defRPr>
            </a:lvl8pPr>
            <a:lvl9pPr lvl="8" algn="r">
              <a:buNone/>
              <a:defRPr sz="1000">
                <a:solidFill>
                  <a:schemeClr val="lt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EMPLEOS</a:t>
            </a:r>
            <a:endParaRPr/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BIÓLOGAS Y BIÓLOGOS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type="title"/>
          </p:nvPr>
        </p:nvSpPr>
        <p:spPr>
          <a:xfrm>
            <a:off x="311700" y="0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s" sz="1900"/>
              <a:t>Comparativo/convocatorias/Perfil/Requisitos/Competencia/Funciones</a:t>
            </a:r>
            <a:endParaRPr b="1" sz="1900"/>
          </a:p>
        </p:txBody>
      </p:sp>
      <p:graphicFrame>
        <p:nvGraphicFramePr>
          <p:cNvPr id="61" name="Google Shape;61;p14"/>
          <p:cNvGraphicFramePr/>
          <p:nvPr/>
        </p:nvGraphicFramePr>
        <p:xfrm>
          <a:off x="70550" y="42187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{B60DE059-66DB-4C2B-85EA-8F2CBF0B1807}</a:tableStyleId>
              </a:tblPr>
              <a:tblGrid>
                <a:gridCol w="1341975"/>
                <a:gridCol w="2259175"/>
                <a:gridCol w="1800575"/>
                <a:gridCol w="1800575"/>
                <a:gridCol w="1800575"/>
              </a:tblGrid>
              <a:tr h="5131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" sz="1900">
                          <a:solidFill>
                            <a:srgbClr val="FFFFFF"/>
                          </a:solidFill>
                        </a:rPr>
                        <a:t>Puesto</a:t>
                      </a:r>
                      <a:endParaRPr b="1" sz="1900"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" sz="1900">
                          <a:solidFill>
                            <a:schemeClr val="dk1"/>
                          </a:solidFill>
                        </a:rPr>
                        <a:t>Requisito</a:t>
                      </a:r>
                      <a:endParaRPr b="1" sz="1900"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" sz="1900">
                          <a:solidFill>
                            <a:srgbClr val="FFFFFF"/>
                          </a:solidFill>
                        </a:rPr>
                        <a:t>Habilidades</a:t>
                      </a:r>
                      <a:endParaRPr b="1" sz="1900"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" sz="1900">
                          <a:solidFill>
                            <a:srgbClr val="FFFFFF"/>
                          </a:solidFill>
                        </a:rPr>
                        <a:t>Funciones</a:t>
                      </a:r>
                      <a:endParaRPr b="1" sz="1900"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" sz="1700">
                          <a:solidFill>
                            <a:srgbClr val="FFFFFF"/>
                          </a:solidFill>
                        </a:rPr>
                        <a:t>Sueldo</a:t>
                      </a:r>
                      <a:endParaRPr b="1" sz="1700"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</a:tr>
              <a:tr h="10045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Técnico 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Carrera técnica o lic en QFB, Biología, Ing. Agrónoma 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Capacidad de resolución de problemas.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chemeClr val="dk1"/>
                          </a:solidFill>
                        </a:rPr>
                        <a:t>Trabajo en equipo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Realizar técnicas </a:t>
                      </a:r>
                      <a:r>
                        <a:rPr lang="es">
                          <a:solidFill>
                            <a:srgbClr val="FFFFFF"/>
                          </a:solidFill>
                        </a:rPr>
                        <a:t>específicas</a:t>
                      </a:r>
                      <a:r>
                        <a:rPr lang="es">
                          <a:solidFill>
                            <a:srgbClr val="FFFFFF"/>
                          </a:solidFill>
                        </a:rPr>
                        <a:t> de laboratorio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7.000 -10</a:t>
                      </a:r>
                      <a:r>
                        <a:rPr lang="es">
                          <a:solidFill>
                            <a:srgbClr val="FFFFFF"/>
                          </a:solidFill>
                        </a:rPr>
                        <a:t>,000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</a:tr>
              <a:tr h="15177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Coordinador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Lic en biología, o ciencias ambientales, afin,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Posibilidad de cambio de residencia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Licencia de conducir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chemeClr val="dk1"/>
                          </a:solidFill>
                        </a:rPr>
                        <a:t>-Tener liderazgo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chemeClr val="dk1"/>
                          </a:solidFill>
                        </a:rPr>
                        <a:t>Manejo de personal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chemeClr val="dk1"/>
                          </a:solidFill>
                        </a:rPr>
                        <a:t>-</a:t>
                      </a:r>
                      <a:r>
                        <a:rPr lang="es">
                          <a:solidFill>
                            <a:schemeClr val="dk1"/>
                          </a:solidFill>
                        </a:rPr>
                        <a:t>Capacidad de resolución de problemas.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Capacitar 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-Elaborar calendario de supervisiones y/o comisiones.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10,000 - 17,000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</a:tr>
              <a:tr h="17702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Director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-Experiencia mínima 5 años.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- Trabajo bajo presión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-Cumplimiento de objetivos 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- Creatividad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chemeClr val="dk1"/>
                          </a:solidFill>
                        </a:rPr>
                        <a:t>-</a:t>
                      </a:r>
                      <a:r>
                        <a:rPr lang="es">
                          <a:solidFill>
                            <a:schemeClr val="dk1"/>
                          </a:solidFill>
                        </a:rPr>
                        <a:t>Capacidad de resolución de problemas.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-Liderazgo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Habilidades blandas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socioemocionales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interdisciplinario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Tolerancia a la frustracion.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Personal a su cargo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25,00-60,000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Dark">
  <a:themeElements>
    <a:clrScheme name="Simple Dark">
      <a:dk1>
        <a:srgbClr val="FFFFFF"/>
      </a:dk1>
      <a:lt1>
        <a:srgbClr val="212121"/>
      </a:lt1>
      <a:dk2>
        <a:srgbClr val="303030"/>
      </a:dk2>
      <a:lt2>
        <a:srgbClr val="ADADAD"/>
      </a:lt2>
      <a:accent1>
        <a:srgbClr val="009688"/>
      </a:accent1>
      <a:accent2>
        <a:srgbClr val="EEEEEE"/>
      </a:accent2>
      <a:accent3>
        <a:srgbClr val="78909C"/>
      </a:accent3>
      <a:accent4>
        <a:srgbClr val="FFAB40"/>
      </a:accent4>
      <a:accent5>
        <a:srgbClr val="4DD0E1"/>
      </a:accent5>
      <a:accent6>
        <a:srgbClr val="EEFF41"/>
      </a:accent6>
      <a:hlink>
        <a:srgbClr val="4DD0E1"/>
      </a:hlink>
      <a:folHlink>
        <a:srgbClr val="4DD0E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