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3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46F42902-4510-4A45-B959-B39AB31513DD}">
  <a:tblStyle styleId="{46F42902-4510-4A45-B959-B39AB31513D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1" d="100"/>
          <a:sy n="51" d="100"/>
        </p:scale>
        <p:origin x="-90" y="-103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773805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9abcd8c00e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9abcd8c00e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9abcd8c1b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9abcd8c1b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51435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16133"/>
            <a:ext cx="3679116" cy="470388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16133"/>
            <a:ext cx="3505200" cy="173466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6" y="2031357"/>
            <a:ext cx="3313355" cy="127662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6" y="3315810"/>
            <a:ext cx="3309803" cy="945472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137621"/>
            <a:ext cx="2133600" cy="563236"/>
          </a:xfrm>
        </p:spPr>
        <p:txBody>
          <a:bodyPr anchor="b"/>
          <a:lstStyle>
            <a:lvl1pPr algn="l">
              <a:defRPr sz="2400"/>
            </a:lvl1pPr>
          </a:lstStyle>
          <a:p>
            <a:fld id="{04AF466F-BDA4-4F18-9C7B-FF0A9A1B0E80}" type="datetime1">
              <a:rPr lang="en-US" smtClean="0"/>
              <a:pPr/>
              <a:t>10/6/2020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4566213"/>
            <a:ext cx="3505200" cy="6130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4289975"/>
            <a:ext cx="2831592" cy="273844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4289975"/>
            <a:ext cx="643666" cy="273844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 smtClean="0"/>
              <a:t>‹Nº›</a:t>
            </a:fld>
            <a:endParaRPr lang="es-MX"/>
          </a:p>
        </p:txBody>
      </p:sp>
      <p:sp>
        <p:nvSpPr>
          <p:cNvPr id="89" name="Rectangle 88"/>
          <p:cNvSpPr/>
          <p:nvPr/>
        </p:nvSpPr>
        <p:spPr>
          <a:xfrm>
            <a:off x="4650889" y="4566213"/>
            <a:ext cx="3505200" cy="6130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4290-6522-4139-852E-05BD9E7F0D2E}" type="datetime1">
              <a:rPr lang="en-US" smtClean="0"/>
              <a:pPr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772610"/>
            <a:ext cx="1484453" cy="3585258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772610"/>
            <a:ext cx="5423704" cy="358525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955F9-81EA-47C5-8059-9E5C2B437C70}" type="datetime1">
              <a:rPr lang="en-US" smtClean="0"/>
              <a:pPr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607B-A47E-422C-9BEF-122CCDB7C526}" type="datetime1">
              <a:rPr lang="en-US" smtClean="0"/>
              <a:pPr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175622"/>
            <a:ext cx="6637468" cy="1021556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6" y="3200400"/>
            <a:ext cx="6637467" cy="1140310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9A7CB-BEE6-4F99-898E-913F06E8E125}" type="datetime1">
              <a:rPr lang="en-US" smtClean="0"/>
              <a:pPr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E300C-6FC5-4FC3-AF1A-075E4F50620D}" type="datetime1">
              <a:rPr lang="en-US" smtClean="0"/>
              <a:pPr/>
              <a:t>10/6/2020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1735074"/>
            <a:ext cx="3419856" cy="261975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1735073"/>
            <a:ext cx="3419856" cy="261975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1737007"/>
            <a:ext cx="3057148" cy="47982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231021"/>
            <a:ext cx="3419856" cy="21268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8" y="1737007"/>
            <a:ext cx="3055717" cy="47982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231021"/>
            <a:ext cx="3419856" cy="21268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D295D-4A77-4DEB-B04C-9F4282A8BC04}" type="datetime1">
              <a:rPr lang="en-US" smtClean="0"/>
              <a:pPr/>
              <a:t>10/6/2020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28685-4D0C-42D5-8013-B5904CD1FCBC}" type="datetime1">
              <a:rPr lang="en-US" smtClean="0"/>
              <a:pPr/>
              <a:t>10/6/2020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26C0-9885-4BA9-BBFA-A52CBFEBB775}" type="datetime1">
              <a:rPr lang="en-US" smtClean="0"/>
              <a:pPr/>
              <a:t>10/6/2020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51435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16133"/>
            <a:ext cx="3679116" cy="470388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16133"/>
            <a:ext cx="3505200" cy="4679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1B38-C5EB-4D66-9137-0AFE9CDEDE8F}" type="datetime1">
              <a:rPr lang="en-US" smtClean="0"/>
              <a:pPr/>
              <a:t>10/6/2020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 smtClean="0"/>
              <a:t>‹Nº›</a:t>
            </a:fld>
            <a:endParaRPr lang="es-MX"/>
          </a:p>
        </p:txBody>
      </p:sp>
      <p:sp>
        <p:nvSpPr>
          <p:cNvPr id="58" name="Rectangle 57"/>
          <p:cNvSpPr/>
          <p:nvPr/>
        </p:nvSpPr>
        <p:spPr>
          <a:xfrm>
            <a:off x="905572" y="451413"/>
            <a:ext cx="3562257" cy="4236334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642395"/>
            <a:ext cx="3090440" cy="3863051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4566213"/>
            <a:ext cx="3505200" cy="6130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4293627"/>
            <a:ext cx="3493664" cy="273844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1993076"/>
            <a:ext cx="3304572" cy="109736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3102746"/>
            <a:ext cx="3298784" cy="113842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51435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16133"/>
            <a:ext cx="3679116" cy="470388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16133"/>
            <a:ext cx="3505200" cy="4679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2" y="451413"/>
            <a:ext cx="3562257" cy="4236334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4566213"/>
            <a:ext cx="3505200" cy="6130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1995678"/>
            <a:ext cx="3300984" cy="109728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9" y="520346"/>
            <a:ext cx="3359623" cy="4101084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1" y="3099816"/>
            <a:ext cx="3300573" cy="113967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613C-1AD7-49D3-885D-F654C5CDBAA6}" type="datetime1">
              <a:rPr lang="en-US" smtClean="0"/>
              <a:pPr/>
              <a:t>10/6/2020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4293627"/>
            <a:ext cx="3493664" cy="273844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51435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250116"/>
            <a:ext cx="8229600" cy="4639235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16133"/>
            <a:ext cx="3679116" cy="52443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16133"/>
            <a:ext cx="3505200" cy="4679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770748"/>
            <a:ext cx="7024744" cy="8572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3" y="1742739"/>
            <a:ext cx="6777317" cy="26317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168369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327B613C-1AD7-49D3-885D-F654C5CDBAA6}" type="datetime1">
              <a:rPr lang="en-US" smtClean="0"/>
              <a:pPr/>
              <a:t>10/6/2020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4389120"/>
            <a:ext cx="350215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168369"/>
            <a:ext cx="13321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EMPLEOS</a:t>
            </a: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BIÓLOGAS Y BIÓLOGOS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49022" y="242596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900" b="1" dirty="0">
                <a:solidFill>
                  <a:srgbClr val="FF0000"/>
                </a:solidFill>
              </a:rPr>
              <a:t>Comparativo/convocatorias/Perfil/Requisitos/Competencia/Funciones</a:t>
            </a:r>
            <a:endParaRPr sz="1900" b="1" dirty="0">
              <a:solidFill>
                <a:srgbClr val="FF0000"/>
              </a:solidFill>
            </a:endParaRPr>
          </a:p>
        </p:txBody>
      </p:sp>
      <p:graphicFrame>
        <p:nvGraphicFramePr>
          <p:cNvPr id="61" name="Google Shape;61;p14"/>
          <p:cNvGraphicFramePr/>
          <p:nvPr>
            <p:extLst>
              <p:ext uri="{D42A27DB-BD31-4B8C-83A1-F6EECF244321}">
                <p14:modId xmlns:p14="http://schemas.microsoft.com/office/powerpoint/2010/main" val="2670961940"/>
              </p:ext>
            </p:extLst>
          </p:nvPr>
        </p:nvGraphicFramePr>
        <p:xfrm>
          <a:off x="671804" y="727632"/>
          <a:ext cx="8229599" cy="4236600"/>
        </p:xfrm>
        <a:graphic>
          <a:graphicData uri="http://schemas.openxmlformats.org/drawingml/2006/table">
            <a:tbl>
              <a:tblPr>
                <a:noFill/>
                <a:tableStyleId>{46F42902-4510-4A45-B959-B39AB31513DD}</a:tableStyleId>
              </a:tblPr>
              <a:tblGrid>
                <a:gridCol w="1460180"/>
                <a:gridCol w="1604895"/>
                <a:gridCol w="1884789"/>
                <a:gridCol w="1727345"/>
                <a:gridCol w="1552390"/>
              </a:tblGrid>
              <a:tr h="332507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400" b="1" dirty="0">
                          <a:solidFill>
                            <a:schemeClr val="tx1"/>
                          </a:solidFill>
                        </a:rPr>
                        <a:t>Puesto</a:t>
                      </a:r>
                      <a:endParaRPr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400" b="1" dirty="0">
                          <a:solidFill>
                            <a:schemeClr val="tx1"/>
                          </a:solidFill>
                        </a:rPr>
                        <a:t>Requisito</a:t>
                      </a:r>
                      <a:endParaRPr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400" b="1">
                          <a:solidFill>
                            <a:schemeClr val="tx1"/>
                          </a:solidFill>
                        </a:rPr>
                        <a:t>Habilidades</a:t>
                      </a:r>
                      <a:endParaRPr sz="1400" b="1">
                        <a:solidFill>
                          <a:schemeClr val="tx1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400" b="1">
                          <a:solidFill>
                            <a:schemeClr val="tx1"/>
                          </a:solidFill>
                        </a:rPr>
                        <a:t>Funciones</a:t>
                      </a:r>
                      <a:endParaRPr sz="1400" b="1">
                        <a:solidFill>
                          <a:schemeClr val="tx1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200" b="1" dirty="0">
                          <a:solidFill>
                            <a:schemeClr val="tx1"/>
                          </a:solidFill>
                        </a:rPr>
                        <a:t>Sueldo</a:t>
                      </a:r>
                      <a:endParaRPr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L="91425" marR="91425" marT="91425" marB="91425"/>
                </a:tc>
              </a:tr>
              <a:tr h="64128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200" dirty="0">
                          <a:solidFill>
                            <a:schemeClr val="tx1"/>
                          </a:solidFill>
                        </a:rPr>
                        <a:t>Técnico </a:t>
                      </a:r>
                      <a:endParaRPr sz="1200" dirty="0">
                        <a:solidFill>
                          <a:schemeClr val="tx1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200" dirty="0">
                          <a:solidFill>
                            <a:schemeClr val="tx1"/>
                          </a:solidFill>
                        </a:rPr>
                        <a:t>Trabajo en equipo</a:t>
                      </a:r>
                      <a:endParaRPr sz="1200" dirty="0">
                        <a:solidFill>
                          <a:schemeClr val="tx1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200">
                          <a:solidFill>
                            <a:schemeClr val="tx1"/>
                          </a:solidFill>
                        </a:rPr>
                        <a:t>Capacidad de resolución de problemas.</a:t>
                      </a:r>
                      <a:endParaRPr sz="1200">
                        <a:solidFill>
                          <a:schemeClr val="tx1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200">
                          <a:solidFill>
                            <a:schemeClr val="tx1"/>
                          </a:solidFill>
                        </a:rPr>
                        <a:t>Realizar técnicas específicas de laboratorio</a:t>
                      </a:r>
                      <a:endParaRPr sz="1200">
                        <a:solidFill>
                          <a:schemeClr val="tx1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200" dirty="0">
                          <a:solidFill>
                            <a:schemeClr val="tx1"/>
                          </a:solidFill>
                        </a:rPr>
                        <a:t>7.000 -10,000</a:t>
                      </a:r>
                      <a:endParaRPr sz="1200" dirty="0">
                        <a:solidFill>
                          <a:schemeClr val="tx1"/>
                        </a:solidFill>
                      </a:endParaRPr>
                    </a:p>
                  </a:txBody>
                  <a:tcPr marL="91425" marR="91425" marT="91425" marB="91425"/>
                </a:tc>
              </a:tr>
              <a:tr h="114008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200" dirty="0">
                          <a:solidFill>
                            <a:schemeClr val="tx1"/>
                          </a:solidFill>
                        </a:rPr>
                        <a:t>Coordinador</a:t>
                      </a:r>
                      <a:endParaRPr sz="1200" dirty="0">
                        <a:solidFill>
                          <a:schemeClr val="tx1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200" dirty="0">
                          <a:solidFill>
                            <a:schemeClr val="tx1"/>
                          </a:solidFill>
                        </a:rPr>
                        <a:t>Lic. en biología o ciencias ambientales, afin.</a:t>
                      </a:r>
                      <a:endParaRPr sz="1200" dirty="0">
                        <a:solidFill>
                          <a:schemeClr val="tx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200" dirty="0">
                          <a:solidFill>
                            <a:schemeClr val="tx1"/>
                          </a:solidFill>
                        </a:rPr>
                        <a:t>Posibilidad de cambio de residencia</a:t>
                      </a:r>
                      <a:endParaRPr sz="1200" dirty="0">
                        <a:solidFill>
                          <a:schemeClr val="tx1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200" dirty="0">
                          <a:solidFill>
                            <a:schemeClr val="tx1"/>
                          </a:solidFill>
                        </a:rPr>
                        <a:t>-Tener liderazgo</a:t>
                      </a:r>
                      <a:endParaRPr sz="1200" dirty="0">
                        <a:solidFill>
                          <a:schemeClr val="tx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200" dirty="0">
                          <a:solidFill>
                            <a:schemeClr val="tx1"/>
                          </a:solidFill>
                        </a:rPr>
                        <a:t>Manejo de personal</a:t>
                      </a:r>
                      <a:endParaRPr sz="1200" dirty="0">
                        <a:solidFill>
                          <a:schemeClr val="tx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200" dirty="0">
                          <a:solidFill>
                            <a:schemeClr val="tx1"/>
                          </a:solidFill>
                        </a:rPr>
                        <a:t>-Capacidad de resolución de problemas.</a:t>
                      </a:r>
                      <a:endParaRPr sz="1200" dirty="0">
                        <a:solidFill>
                          <a:schemeClr val="tx1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200">
                          <a:solidFill>
                            <a:schemeClr val="tx1"/>
                          </a:solidFill>
                        </a:rPr>
                        <a:t>Supervisar </a:t>
                      </a:r>
                      <a:endParaRPr sz="1200">
                        <a:solidFill>
                          <a:schemeClr val="tx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200">
                          <a:solidFill>
                            <a:schemeClr val="tx1"/>
                          </a:solidFill>
                        </a:rPr>
                        <a:t>Capacitar</a:t>
                      </a:r>
                      <a:endParaRPr sz="1200">
                        <a:solidFill>
                          <a:schemeClr val="tx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200">
                          <a:solidFill>
                            <a:schemeClr val="tx1"/>
                          </a:solidFill>
                        </a:rPr>
                        <a:t>Elaborar calendario de supervisiones y/o comisiones.</a:t>
                      </a:r>
                      <a:endParaRPr sz="1200">
                        <a:solidFill>
                          <a:schemeClr val="tx1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200" dirty="0">
                          <a:solidFill>
                            <a:schemeClr val="tx1"/>
                          </a:solidFill>
                        </a:rPr>
                        <a:t>10,000 - 17,000</a:t>
                      </a:r>
                      <a:endParaRPr sz="1200" dirty="0">
                        <a:solidFill>
                          <a:schemeClr val="tx1"/>
                        </a:solidFill>
                      </a:endParaRPr>
                    </a:p>
                  </a:txBody>
                  <a:tcPr marL="91425" marR="91425" marT="91425" marB="91425"/>
                </a:tc>
              </a:tr>
              <a:tr h="1805141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200">
                          <a:solidFill>
                            <a:schemeClr val="tx1"/>
                          </a:solidFill>
                        </a:rPr>
                        <a:t>Director</a:t>
                      </a:r>
                      <a:endParaRPr sz="1200">
                        <a:solidFill>
                          <a:schemeClr val="tx1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200" dirty="0">
                          <a:solidFill>
                            <a:schemeClr val="tx1"/>
                          </a:solidFill>
                        </a:rPr>
                        <a:t>-Experiencia mínima 5 años.</a:t>
                      </a:r>
                      <a:endParaRPr sz="1200" dirty="0">
                        <a:solidFill>
                          <a:schemeClr val="tx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200" dirty="0">
                          <a:solidFill>
                            <a:schemeClr val="tx1"/>
                          </a:solidFill>
                        </a:rPr>
                        <a:t>-Trabajo bajo presión</a:t>
                      </a:r>
                      <a:endParaRPr sz="1200" dirty="0">
                        <a:solidFill>
                          <a:schemeClr val="tx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200" dirty="0">
                          <a:solidFill>
                            <a:schemeClr val="tx1"/>
                          </a:solidFill>
                        </a:rPr>
                        <a:t>-Creatividad</a:t>
                      </a:r>
                      <a:endParaRPr sz="1200" dirty="0">
                        <a:solidFill>
                          <a:schemeClr val="tx1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200" dirty="0">
                          <a:solidFill>
                            <a:schemeClr val="tx1"/>
                          </a:solidFill>
                        </a:rPr>
                        <a:t>-Capacidad de resolución de problemas.</a:t>
                      </a:r>
                      <a:endParaRPr sz="1200" dirty="0">
                        <a:solidFill>
                          <a:schemeClr val="tx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200" dirty="0">
                          <a:solidFill>
                            <a:schemeClr val="tx1"/>
                          </a:solidFill>
                        </a:rPr>
                        <a:t>-Liderazgo</a:t>
                      </a:r>
                      <a:endParaRPr sz="1200" dirty="0">
                        <a:solidFill>
                          <a:schemeClr val="tx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200" dirty="0">
                          <a:solidFill>
                            <a:schemeClr val="tx1"/>
                          </a:solidFill>
                        </a:rPr>
                        <a:t>Habilidades blandas</a:t>
                      </a:r>
                      <a:endParaRPr sz="1200" dirty="0">
                        <a:solidFill>
                          <a:schemeClr val="tx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200" dirty="0">
                          <a:solidFill>
                            <a:schemeClr val="tx1"/>
                          </a:solidFill>
                        </a:rPr>
                        <a:t>socioemocionales</a:t>
                      </a:r>
                      <a:endParaRPr sz="1200" dirty="0">
                        <a:solidFill>
                          <a:schemeClr val="tx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200" dirty="0">
                          <a:solidFill>
                            <a:schemeClr val="tx1"/>
                          </a:solidFill>
                        </a:rPr>
                        <a:t>interdisciplinario</a:t>
                      </a:r>
                      <a:endParaRPr sz="1200" dirty="0">
                        <a:solidFill>
                          <a:schemeClr val="tx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200" dirty="0">
                          <a:solidFill>
                            <a:schemeClr val="tx1"/>
                          </a:solidFill>
                        </a:rPr>
                        <a:t>Tolerancia a la frustracion.</a:t>
                      </a:r>
                      <a:endParaRPr sz="1200" dirty="0">
                        <a:solidFill>
                          <a:schemeClr val="tx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solidFill>
                          <a:schemeClr val="tx1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200" dirty="0">
                          <a:solidFill>
                            <a:schemeClr val="tx1"/>
                          </a:solidFill>
                        </a:rPr>
                        <a:t>Personal a su cargo</a:t>
                      </a:r>
                      <a:endParaRPr sz="1200" dirty="0">
                        <a:solidFill>
                          <a:schemeClr val="tx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solidFill>
                          <a:schemeClr val="tx1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200" dirty="0">
                          <a:solidFill>
                            <a:schemeClr val="tx1"/>
                          </a:solidFill>
                        </a:rPr>
                        <a:t>25,00-60,000</a:t>
                      </a:r>
                      <a:endParaRPr sz="1200" dirty="0">
                        <a:solidFill>
                          <a:schemeClr val="tx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solidFill>
                          <a:schemeClr val="tx1"/>
                        </a:solidFill>
                      </a:endParaRPr>
                    </a:p>
                  </a:txBody>
                  <a:tcPr marL="91425" marR="91425" marT="91425" marB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311700" y="-130629"/>
            <a:ext cx="8832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s" sz="1800" b="1" dirty="0">
                <a:solidFill>
                  <a:srgbClr val="FF0000"/>
                </a:solidFill>
              </a:rPr>
              <a:t>Comparativo/convocatorias/Perfil/Requisitos/Competencia/Funciones</a:t>
            </a:r>
            <a:endParaRPr sz="1800" dirty="0">
              <a:solidFill>
                <a:srgbClr val="FF0000"/>
              </a:solidFill>
            </a:endParaRPr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9373901"/>
              </p:ext>
            </p:extLst>
          </p:nvPr>
        </p:nvGraphicFramePr>
        <p:xfrm>
          <a:off x="0" y="261255"/>
          <a:ext cx="8976048" cy="4868413"/>
        </p:xfrm>
        <a:graphic>
          <a:graphicData uri="http://schemas.openxmlformats.org/drawingml/2006/table">
            <a:tbl>
              <a:tblPr firstRow="1" bandRow="1">
                <a:tableStyleId>{46F42902-4510-4A45-B959-B39AB31513DD}</a:tableStyleId>
              </a:tblPr>
              <a:tblGrid>
                <a:gridCol w="1343608"/>
                <a:gridCol w="1940768"/>
                <a:gridCol w="2101252"/>
                <a:gridCol w="2041539"/>
                <a:gridCol w="1548881"/>
              </a:tblGrid>
              <a:tr h="264698"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 smtClean="0"/>
                        <a:t>PUESTO</a:t>
                      </a:r>
                      <a:endParaRPr lang="es-MX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 smtClean="0"/>
                        <a:t>REQUISITO</a:t>
                      </a:r>
                      <a:endParaRPr lang="es-MX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 smtClean="0"/>
                        <a:t>HABILIDADES</a:t>
                      </a:r>
                      <a:endParaRPr lang="es-MX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 smtClean="0"/>
                        <a:t>FUNCIONES</a:t>
                      </a:r>
                      <a:endParaRPr lang="es-MX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 smtClean="0"/>
                        <a:t>SUELDO</a:t>
                      </a:r>
                      <a:endParaRPr lang="es-MX" sz="1400" b="1" dirty="0"/>
                    </a:p>
                  </a:txBody>
                  <a:tcPr/>
                </a:tc>
              </a:tr>
              <a:tr h="774243">
                <a:tc>
                  <a:txBody>
                    <a:bodyPr/>
                    <a:lstStyle/>
                    <a:p>
                      <a:r>
                        <a:rPr lang="es-MX" sz="1400" b="1" dirty="0" smtClean="0"/>
                        <a:t>Técnico</a:t>
                      </a:r>
                      <a:endParaRPr lang="es-MX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050" b="0" i="0" kern="12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</a:rPr>
                        <a:t>25 a 35 Años de Edad.</a:t>
                      </a:r>
                    </a:p>
                    <a:p>
                      <a:r>
                        <a:rPr lang="es-MX" sz="1050" b="0" i="0" kern="12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</a:rPr>
                        <a:t>Licencia vigente.</a:t>
                      </a:r>
                    </a:p>
                    <a:p>
                      <a:r>
                        <a:rPr lang="es-MX" sz="1050" b="0" i="0" kern="12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</a:rPr>
                        <a:t>Disponibilidad para viajar constantemente.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050" b="0" i="0" kern="12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</a:rPr>
                        <a:t>Trabajo en equipo.</a:t>
                      </a:r>
                    </a:p>
                    <a:p>
                      <a:r>
                        <a:rPr lang="es-MX" sz="1050" b="0" i="0" kern="12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</a:rPr>
                        <a:t>Trabajo bajo presión.</a:t>
                      </a:r>
                    </a:p>
                    <a:p>
                      <a:r>
                        <a:rPr lang="es-MX" sz="1050" b="0" i="0" kern="12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</a:rPr>
                        <a:t>Trabajo por objetivos</a:t>
                      </a:r>
                    </a:p>
                    <a:p>
                      <a:endParaRPr lang="es-MX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050" b="0" i="0" kern="12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</a:rPr>
                        <a:t>Realización de muestreo de agua.</a:t>
                      </a:r>
                    </a:p>
                    <a:p>
                      <a:r>
                        <a:rPr lang="es-MX" sz="1050" b="0" i="0" kern="12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</a:rPr>
                        <a:t>Preservación de muestras.</a:t>
                      </a:r>
                    </a:p>
                    <a:p>
                      <a:r>
                        <a:rPr lang="es-MX" sz="1050" b="0" i="0" kern="12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</a:rPr>
                        <a:t>Registro en cadena de custodia</a:t>
                      </a:r>
                      <a:endParaRPr lang="es-MX" sz="1050" b="0" i="0" kern="12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050" b="0" i="0" kern="12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</a:rPr>
                        <a:t> $7000.00 netos</a:t>
                      </a:r>
                      <a:endParaRPr lang="es-MX" sz="800" dirty="0"/>
                    </a:p>
                  </a:txBody>
                  <a:tcPr/>
                </a:tc>
              </a:tr>
              <a:tr h="987025">
                <a:tc>
                  <a:txBody>
                    <a:bodyPr/>
                    <a:lstStyle/>
                    <a:p>
                      <a:r>
                        <a:rPr lang="es-MX" sz="1400" b="1" dirty="0" smtClean="0"/>
                        <a:t>Coordinación</a:t>
                      </a:r>
                      <a:endParaRPr lang="es-MX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000" b="0" i="0" kern="12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</a:rPr>
                        <a:t>Edad: 23 a 35 años</a:t>
                      </a:r>
                    </a:p>
                    <a:p>
                      <a:r>
                        <a:rPr lang="es-MX" sz="1000" b="0" i="0" kern="12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</a:rPr>
                        <a:t>Escolaridad: Ing. Agrónomo, Biólogo, Medico veterinario, Ing. en industria alimentaria.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" sz="1200" dirty="0" smtClean="0">
                          <a:solidFill>
                            <a:schemeClr val="tx1"/>
                          </a:solidFill>
                        </a:rPr>
                        <a:t>-Capacidad de resolución de problemas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050" b="0" i="0" kern="12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</a:rPr>
                        <a:t>Cumplir con el programa de auditorias internas de calidad</a:t>
                      </a:r>
                    </a:p>
                    <a:p>
                      <a:r>
                        <a:rPr lang="es-MX" sz="1050" b="0" i="0" kern="12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</a:rPr>
                        <a:t>Reportes a clientes y áreas involucradas.</a:t>
                      </a:r>
                    </a:p>
                    <a:p>
                      <a:r>
                        <a:rPr lang="es-MX" sz="1050" b="0" i="0" kern="12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</a:rPr>
                        <a:t>Reportar sobre sus actividades de manera semanal.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050" b="0" i="0" kern="12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</a:rPr>
                        <a:t>$9,500 Sueldo mensual LIBRE</a:t>
                      </a:r>
                    </a:p>
                    <a:p>
                      <a:endParaRPr lang="es-MX" sz="800" dirty="0"/>
                    </a:p>
                  </a:txBody>
                  <a:tcPr/>
                </a:tc>
              </a:tr>
              <a:tr h="2620513">
                <a:tc>
                  <a:txBody>
                    <a:bodyPr/>
                    <a:lstStyle/>
                    <a:p>
                      <a:r>
                        <a:rPr lang="es-MX" sz="1400" b="1" dirty="0" smtClean="0"/>
                        <a:t>Director</a:t>
                      </a:r>
                      <a:endParaRPr lang="es-MX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b="0" i="0" kern="12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</a:rPr>
                        <a:t>Lic. en Biología, Ecología o carrera ambiental afín(Cédula profesional)</a:t>
                      </a:r>
                      <a:r>
                        <a:rPr lang="es-MX" sz="1000" dirty="0" smtClean="0"/>
                        <a:t/>
                      </a:r>
                      <a:br>
                        <a:rPr lang="es-MX" sz="1000" dirty="0" smtClean="0"/>
                      </a:br>
                      <a:r>
                        <a:rPr lang="es-MX" sz="1200" b="0" i="0" kern="12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</a:rPr>
                        <a:t>Sexo indistinto</a:t>
                      </a:r>
                      <a:r>
                        <a:rPr lang="es-MX" sz="1000" dirty="0" smtClean="0"/>
                        <a:t/>
                      </a:r>
                      <a:br>
                        <a:rPr lang="es-MX" sz="1000" dirty="0" smtClean="0"/>
                      </a:br>
                      <a:r>
                        <a:rPr lang="es-MX" sz="1200" b="0" i="0" kern="12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</a:rPr>
                        <a:t>Licencia de manejo vigente(Experiencia de manejo en carreteras).</a:t>
                      </a:r>
                      <a:endParaRPr lang="es-MX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b="0" i="0" kern="12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</a:rPr>
                        <a:t>3 a 5 años en coordinación de proyectos ambientales relacionados a fauna silvestre tanto en campo y gabinete. </a:t>
                      </a:r>
                      <a:r>
                        <a:rPr lang="es-MX" sz="1000" dirty="0" smtClean="0"/>
                        <a:t/>
                      </a:r>
                      <a:br>
                        <a:rPr lang="es-MX" sz="1000" dirty="0" smtClean="0"/>
                      </a:br>
                      <a:r>
                        <a:rPr lang="es-MX" sz="1200" b="0" i="0" kern="12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</a:rPr>
                        <a:t>Experiencia en campo: control, manejo, identificación y re-ubicación de fauna silvestre.</a:t>
                      </a:r>
                      <a:r>
                        <a:rPr lang="es-MX" sz="1000" dirty="0" smtClean="0"/>
                        <a:t/>
                      </a:r>
                      <a:br>
                        <a:rPr lang="es-MX" sz="1000" dirty="0" smtClean="0"/>
                      </a:br>
                      <a:r>
                        <a:rPr lang="es-MX" sz="1200" b="0" i="0" kern="12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</a:rPr>
                        <a:t>Desarrollo, presentación y ejecución de programas ambientales relacionados a fauna silvestre.</a:t>
                      </a:r>
                      <a:endParaRPr lang="es-MX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0" i="0" kern="12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</a:rPr>
                        <a:t>Impulsar la aplicación sobre los procesos productivos de técnicas para la prevención, reducción y mitigación de las repercusiones sobre el medio ambiente mediante la gestión de los fondos y ayudas </a:t>
                      </a:r>
                      <a:r>
                        <a:rPr lang="es-MX" sz="1200" b="0" i="0" kern="120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</a:rPr>
                        <a:t>correspondientes.</a:t>
                      </a:r>
                      <a:endParaRPr lang="es-MX" sz="1000" dirty="0" smtClean="0"/>
                    </a:p>
                    <a:p>
                      <a:r>
                        <a:rPr lang="es-MX" sz="1200" b="0" i="0" kern="12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</a:rPr>
                        <a:t>Realizar la gestión administrativa del Registro administrativo</a:t>
                      </a:r>
                    </a:p>
                    <a:p>
                      <a:r>
                        <a:rPr lang="es-MX" sz="1200" b="0" i="0" kern="12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Personal a su cargo</a:t>
                      </a:r>
                      <a:endParaRPr lang="es-MX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b="0" i="0" kern="12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</a:rPr>
                        <a:t>$20,000.00 - $25,000.00 al mes</a:t>
                      </a:r>
                      <a:endParaRPr lang="es-MX" sz="1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184</TotalTime>
  <Words>295</Words>
  <Application>Microsoft Office PowerPoint</Application>
  <PresentationFormat>Presentación en pantalla (16:9)</PresentationFormat>
  <Paragraphs>67</Paragraphs>
  <Slides>3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Austin</vt:lpstr>
      <vt:lpstr>EMPLEOS</vt:lpstr>
      <vt:lpstr>Comparativo/convocatorias/Perfil/Requisitos/Competencia/Funciones</vt:lpstr>
      <vt:lpstr>Comparativo/convocatorias/Perfil/Requisitos/Competencia/Funciones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EMPLEOS</dc:title>
  <cp:lastModifiedBy>PC</cp:lastModifiedBy>
  <cp:revision>3</cp:revision>
  <dcterms:modified xsi:type="dcterms:W3CDTF">2020-10-07T04:21:55Z</dcterms:modified>
</cp:coreProperties>
</file>