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Pinyon Script"/>
      <p:regular r:id="rId21"/>
    </p:embeddedFont>
    <p:embeddedFont>
      <p:font typeface="Lobster"/>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Lobster-regular.fntdata"/><Relationship Id="rId10" Type="http://schemas.openxmlformats.org/officeDocument/2006/relationships/slide" Target="slides/slide5.xml"/><Relationship Id="rId21" Type="http://schemas.openxmlformats.org/officeDocument/2006/relationships/font" Target="fonts/PinyonScript-regular.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ae8f45c68a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ae8f45c68a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ae8f45c68a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ae8f45c68a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ae8f45c68a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ae8f45c68a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ae8f45c68a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ae8f45c68a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ae8f45c68a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ae8f45c68a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aeb8588df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aeb8588df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ae852477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ae852477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aea383c0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aea383c0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aea383c00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aea383c00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ae8f45c68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ae8f45c68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aea383c00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aea383c00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aea383c00c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aea383c00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aea383c00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aea383c00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ae8f45c68a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ae8f45c68a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hyperlink" Target="https://es.wikipedia.org/wiki/Greta_oto#cite_note-henderson2002-2" TargetMode="External"/><Relationship Id="rId5" Type="http://schemas.openxmlformats.org/officeDocument/2006/relationships/hyperlink" Target="https://es.wikipedia.org/wiki/Greta_oto#cite_note-3"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9.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gatitojerome.com/2012/12/arroz-petalos-pompas-de-jabon-confeti-plumas-globos-mariposas-en-boda.html" TargetMode="External"/><Relationship Id="rId4" Type="http://schemas.openxmlformats.org/officeDocument/2006/relationships/image" Target="../media/image2.jpg"/><Relationship Id="rId5" Type="http://schemas.openxmlformats.org/officeDocument/2006/relationships/image" Target="../media/image5.jpg"/><Relationship Id="rId6"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3.jpg"/><Relationship Id="rId9" Type="http://schemas.openxmlformats.org/officeDocument/2006/relationships/image" Target="../media/image16.jpg"/><Relationship Id="rId5" Type="http://schemas.openxmlformats.org/officeDocument/2006/relationships/image" Target="../media/image7.jpg"/><Relationship Id="rId6" Type="http://schemas.openxmlformats.org/officeDocument/2006/relationships/image" Target="../media/image14.jpg"/><Relationship Id="rId7" Type="http://schemas.openxmlformats.org/officeDocument/2006/relationships/image" Target="../media/image11.jpg"/><Relationship Id="rId8"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18.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5" name="Google Shape;55;p13"/>
          <p:cNvSpPr txBox="1"/>
          <p:nvPr/>
        </p:nvSpPr>
        <p:spPr>
          <a:xfrm>
            <a:off x="5353225" y="3945025"/>
            <a:ext cx="2297100" cy="60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4">
            <a:alphaModFix/>
          </a:blip>
          <a:stretch>
            <a:fillRect/>
          </a:stretch>
        </p:blipFill>
        <p:spPr>
          <a:xfrm rot="1209471">
            <a:off x="5058385" y="355049"/>
            <a:ext cx="2503152" cy="24897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2"/>
          <p:cNvPicPr preferRelativeResize="0"/>
          <p:nvPr/>
        </p:nvPicPr>
        <p:blipFill>
          <a:blip r:embed="rId3">
            <a:alphaModFix/>
          </a:blip>
          <a:stretch>
            <a:fillRect/>
          </a:stretch>
        </p:blipFill>
        <p:spPr>
          <a:xfrm>
            <a:off x="0" y="0"/>
            <a:ext cx="9144000" cy="5222925"/>
          </a:xfrm>
          <a:prstGeom prst="rect">
            <a:avLst/>
          </a:prstGeom>
          <a:noFill/>
          <a:ln>
            <a:noFill/>
          </a:ln>
        </p:spPr>
      </p:pic>
      <p:sp>
        <p:nvSpPr>
          <p:cNvPr id="146" name="Google Shape;146;p22"/>
          <p:cNvSpPr txBox="1"/>
          <p:nvPr/>
        </p:nvSpPr>
        <p:spPr>
          <a:xfrm>
            <a:off x="125725" y="4642725"/>
            <a:ext cx="32931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200">
                <a:solidFill>
                  <a:srgbClr val="404040"/>
                </a:solidFill>
                <a:highlight>
                  <a:srgbClr val="FFFFFF"/>
                </a:highlight>
                <a:latin typeface="Lobster"/>
                <a:ea typeface="Lobster"/>
                <a:cs typeface="Lobster"/>
                <a:sym typeface="Lobster"/>
              </a:rPr>
              <a:t>¿cómo se va a conectar la propuesta de valor con el segmento de clientes?</a:t>
            </a:r>
            <a:endParaRPr>
              <a:latin typeface="Lobster"/>
              <a:ea typeface="Lobster"/>
              <a:cs typeface="Lobster"/>
              <a:sym typeface="Lobster"/>
            </a:endParaRPr>
          </a:p>
        </p:txBody>
      </p:sp>
      <p:sp>
        <p:nvSpPr>
          <p:cNvPr id="147" name="Google Shape;147;p22"/>
          <p:cNvSpPr txBox="1"/>
          <p:nvPr/>
        </p:nvSpPr>
        <p:spPr>
          <a:xfrm>
            <a:off x="2023175" y="141150"/>
            <a:ext cx="4784400" cy="967500"/>
          </a:xfrm>
          <a:prstGeom prst="rect">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419" sz="2000">
                <a:latin typeface="Lobster"/>
                <a:ea typeface="Lobster"/>
                <a:cs typeface="Lobster"/>
                <a:sym typeface="Lobster"/>
              </a:rPr>
              <a:t>Estaremos contigo en cada paso de tu evento, asesorándote en cada momento </a:t>
            </a:r>
            <a:endParaRPr sz="2000">
              <a:latin typeface="Lobster"/>
              <a:ea typeface="Lobster"/>
              <a:cs typeface="Lobster"/>
              <a:sym typeface="Lobster"/>
            </a:endParaRPr>
          </a:p>
        </p:txBody>
      </p:sp>
      <p:sp>
        <p:nvSpPr>
          <p:cNvPr id="148" name="Google Shape;148;p22"/>
          <p:cNvSpPr txBox="1"/>
          <p:nvPr/>
        </p:nvSpPr>
        <p:spPr>
          <a:xfrm>
            <a:off x="204175" y="1270411"/>
            <a:ext cx="3136200" cy="75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419">
                <a:latin typeface="Lobster"/>
                <a:ea typeface="Lobster"/>
                <a:cs typeface="Lobster"/>
                <a:sym typeface="Lobster"/>
              </a:rPr>
              <a:t> ❤Asesorías personalizadas ❤</a:t>
            </a:r>
            <a:endParaRPr>
              <a:latin typeface="Lobster"/>
              <a:ea typeface="Lobster"/>
              <a:cs typeface="Lobster"/>
              <a:sym typeface="Lobster"/>
            </a:endParaRPr>
          </a:p>
        </p:txBody>
      </p:sp>
      <p:sp>
        <p:nvSpPr>
          <p:cNvPr id="149" name="Google Shape;149;p22"/>
          <p:cNvSpPr txBox="1"/>
          <p:nvPr/>
        </p:nvSpPr>
        <p:spPr>
          <a:xfrm>
            <a:off x="125725" y="2266863"/>
            <a:ext cx="3136200" cy="7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419">
                <a:latin typeface="Lobster"/>
                <a:ea typeface="Lobster"/>
                <a:cs typeface="Lobster"/>
                <a:sym typeface="Lobster"/>
              </a:rPr>
              <a:t> ❤Asesorías personales❤</a:t>
            </a:r>
            <a:endParaRPr>
              <a:latin typeface="Lobster"/>
              <a:ea typeface="Lobster"/>
              <a:cs typeface="Lobster"/>
              <a:sym typeface="Lobster"/>
            </a:endParaRPr>
          </a:p>
        </p:txBody>
      </p:sp>
      <p:sp>
        <p:nvSpPr>
          <p:cNvPr id="150" name="Google Shape;150;p22"/>
          <p:cNvSpPr txBox="1"/>
          <p:nvPr/>
        </p:nvSpPr>
        <p:spPr>
          <a:xfrm>
            <a:off x="204175" y="3294825"/>
            <a:ext cx="3136200" cy="75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419">
                <a:latin typeface="Lobster"/>
                <a:ea typeface="Lobster"/>
                <a:cs typeface="Lobster"/>
                <a:sym typeface="Lobster"/>
              </a:rPr>
              <a:t> ❤Asesorías colectivas❤</a:t>
            </a:r>
            <a:endParaRPr>
              <a:latin typeface="Lobster"/>
              <a:ea typeface="Lobster"/>
              <a:cs typeface="Lobster"/>
              <a:sym typeface="Lobster"/>
            </a:endParaRPr>
          </a:p>
        </p:txBody>
      </p:sp>
      <p:sp>
        <p:nvSpPr>
          <p:cNvPr id="151" name="Google Shape;151;p22"/>
          <p:cNvSpPr txBox="1"/>
          <p:nvPr/>
        </p:nvSpPr>
        <p:spPr>
          <a:xfrm>
            <a:off x="3763500" y="1788700"/>
            <a:ext cx="3622800" cy="14427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s-419" sz="1800">
                <a:latin typeface="Lobster"/>
                <a:ea typeface="Lobster"/>
                <a:cs typeface="Lobster"/>
                <a:sym typeface="Lobster"/>
              </a:rPr>
              <a:t>Sabemos que la opinión de tus amigos y familiares es importante, es por ello que tus asesorías colectivas son de 6 personas.</a:t>
            </a:r>
            <a:endParaRPr sz="1800">
              <a:latin typeface="Lobster"/>
              <a:ea typeface="Lobster"/>
              <a:cs typeface="Lobster"/>
              <a:sym typeface="Lobster"/>
            </a:endParaRPr>
          </a:p>
          <a:p>
            <a:pPr indent="0" lvl="0" marL="0" rtl="0" algn="ctr">
              <a:spcBef>
                <a:spcPts val="0"/>
              </a:spcBef>
              <a:spcAft>
                <a:spcPts val="0"/>
              </a:spcAft>
              <a:buNone/>
            </a:pPr>
            <a:r>
              <a:rPr lang="es-419">
                <a:latin typeface="Lobster"/>
                <a:ea typeface="Lobster"/>
                <a:cs typeface="Lobster"/>
                <a:sym typeface="Lobster"/>
              </a:rPr>
              <a:t> </a:t>
            </a:r>
            <a:endParaRPr>
              <a:latin typeface="Lobster"/>
              <a:ea typeface="Lobster"/>
              <a:cs typeface="Lobster"/>
              <a:sym typeface="Lobster"/>
            </a:endParaRPr>
          </a:p>
        </p:txBody>
      </p:sp>
      <p:pic>
        <p:nvPicPr>
          <p:cNvPr id="152" name="Google Shape;152;p22"/>
          <p:cNvPicPr preferRelativeResize="0"/>
          <p:nvPr/>
        </p:nvPicPr>
        <p:blipFill>
          <a:blip r:embed="rId4">
            <a:alphaModFix/>
          </a:blip>
          <a:stretch>
            <a:fillRect/>
          </a:stretch>
        </p:blipFill>
        <p:spPr>
          <a:xfrm>
            <a:off x="5797975" y="3430850"/>
            <a:ext cx="1009650" cy="1400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9" name="Google Shape;159;p23"/>
          <p:cNvPicPr preferRelativeResize="0"/>
          <p:nvPr/>
        </p:nvPicPr>
        <p:blipFill>
          <a:blip r:embed="rId3">
            <a:alphaModFix/>
          </a:blip>
          <a:stretch>
            <a:fillRect/>
          </a:stretch>
        </p:blipFill>
        <p:spPr>
          <a:xfrm>
            <a:off x="0" y="0"/>
            <a:ext cx="9144000" cy="5143499"/>
          </a:xfrm>
          <a:prstGeom prst="rect">
            <a:avLst/>
          </a:prstGeom>
          <a:noFill/>
          <a:ln>
            <a:noFill/>
          </a:ln>
        </p:spPr>
      </p:pic>
      <p:sp>
        <p:nvSpPr>
          <p:cNvPr id="160" name="Google Shape;160;p23"/>
          <p:cNvSpPr txBox="1"/>
          <p:nvPr/>
        </p:nvSpPr>
        <p:spPr>
          <a:xfrm>
            <a:off x="5122450" y="477150"/>
            <a:ext cx="4021500" cy="46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2000">
                <a:latin typeface="Lobster"/>
                <a:ea typeface="Lobster"/>
                <a:cs typeface="Lobster"/>
                <a:sym typeface="Lobster"/>
              </a:rPr>
              <a:t>Especies a trabajar </a:t>
            </a:r>
            <a:endParaRPr sz="2000">
              <a:latin typeface="Lobster"/>
              <a:ea typeface="Lobster"/>
              <a:cs typeface="Lobster"/>
              <a:sym typeface="Lobster"/>
            </a:endParaRPr>
          </a:p>
          <a:p>
            <a:pPr indent="0" lvl="0" marL="0" rtl="0" algn="l">
              <a:spcBef>
                <a:spcPts val="0"/>
              </a:spcBef>
              <a:spcAft>
                <a:spcPts val="0"/>
              </a:spcAft>
              <a:buNone/>
            </a:pPr>
            <a:r>
              <a:t/>
            </a:r>
            <a:endParaRPr sz="2000">
              <a:latin typeface="Lobster"/>
              <a:ea typeface="Lobster"/>
              <a:cs typeface="Lobster"/>
              <a:sym typeface="Lobster"/>
            </a:endParaRPr>
          </a:p>
          <a:p>
            <a:pPr indent="0" lvl="0" marL="0" rtl="0" algn="just">
              <a:spcBef>
                <a:spcPts val="0"/>
              </a:spcBef>
              <a:spcAft>
                <a:spcPts val="0"/>
              </a:spcAft>
              <a:buNone/>
            </a:pPr>
            <a:r>
              <a:rPr b="1" lang="es-419" sz="1050">
                <a:solidFill>
                  <a:srgbClr val="202122"/>
                </a:solidFill>
                <a:highlight>
                  <a:srgbClr val="FFFFFF"/>
                </a:highlight>
                <a:latin typeface="Lobster"/>
                <a:ea typeface="Lobster"/>
                <a:cs typeface="Lobster"/>
                <a:sym typeface="Lobster"/>
              </a:rPr>
              <a:t>Mariposa Alas de cristal (</a:t>
            </a:r>
            <a:r>
              <a:rPr b="1" i="1" lang="es-419" sz="1050">
                <a:solidFill>
                  <a:srgbClr val="202122"/>
                </a:solidFill>
                <a:highlight>
                  <a:srgbClr val="FFFFFF"/>
                </a:highlight>
                <a:latin typeface="Lobster"/>
                <a:ea typeface="Lobster"/>
                <a:cs typeface="Lobster"/>
                <a:sym typeface="Lobster"/>
              </a:rPr>
              <a:t>Greta oto</a:t>
            </a:r>
            <a:r>
              <a:rPr b="1" lang="es-419" sz="1050">
                <a:solidFill>
                  <a:srgbClr val="202122"/>
                </a:solidFill>
                <a:highlight>
                  <a:srgbClr val="FFFFFF"/>
                </a:highlight>
                <a:latin typeface="Lobster"/>
                <a:ea typeface="Lobster"/>
                <a:cs typeface="Lobster"/>
                <a:sym typeface="Lobster"/>
              </a:rPr>
              <a:t>): </a:t>
            </a:r>
            <a:r>
              <a:rPr lang="es-419" sz="1050">
                <a:solidFill>
                  <a:srgbClr val="202122"/>
                </a:solidFill>
                <a:highlight>
                  <a:srgbClr val="FFFFFF"/>
                </a:highlight>
                <a:latin typeface="Lobster"/>
                <a:ea typeface="Lobster"/>
                <a:cs typeface="Lobster"/>
                <a:sym typeface="Lobster"/>
              </a:rPr>
              <a:t>Su envergadura oscila entre 5,5 y 6 cm.</a:t>
            </a:r>
            <a:r>
              <a:rPr baseline="30000" lang="es-419" sz="1100">
                <a:solidFill>
                  <a:srgbClr val="0B0080"/>
                </a:solidFill>
                <a:highlight>
                  <a:srgbClr val="FFFFFF"/>
                </a:highlight>
                <a:uFill>
                  <a:noFill/>
                </a:uFill>
                <a:latin typeface="Lobster"/>
                <a:ea typeface="Lobster"/>
                <a:cs typeface="Lobster"/>
                <a:sym typeface="Lobster"/>
                <a:hlinkClick r:id="rId4">
                  <a:extLst>
                    <a:ext uri="{A12FA001-AC4F-418D-AE19-62706E023703}">
                      <ahyp:hlinkClr val="tx"/>
                    </a:ext>
                  </a:extLst>
                </a:hlinkClick>
              </a:rPr>
              <a:t>2</a:t>
            </a:r>
            <a:r>
              <a:rPr lang="es-419" sz="1050">
                <a:solidFill>
                  <a:srgbClr val="202122"/>
                </a:solidFill>
                <a:highlight>
                  <a:srgbClr val="FFFFFF"/>
                </a:highlight>
                <a:latin typeface="Lobster"/>
                <a:ea typeface="Lobster"/>
                <a:cs typeface="Lobster"/>
                <a:sym typeface="Lobster"/>
              </a:rPr>
              <a:t>​ El tejido entre las venas de sus alas parece de vidrio al carecer de escalas de color.</a:t>
            </a:r>
            <a:r>
              <a:rPr baseline="30000" lang="es-419" sz="1100">
                <a:solidFill>
                  <a:srgbClr val="0B0080"/>
                </a:solidFill>
                <a:highlight>
                  <a:srgbClr val="FFFFFF"/>
                </a:highlight>
                <a:uFill>
                  <a:noFill/>
                </a:uFill>
                <a:latin typeface="Lobster"/>
                <a:ea typeface="Lobster"/>
                <a:cs typeface="Lobster"/>
                <a:sym typeface="Lobster"/>
                <a:hlinkClick r:id="rId5">
                  <a:extLst>
                    <a:ext uri="{A12FA001-AC4F-418D-AE19-62706E023703}">
                      <ahyp:hlinkClr val="tx"/>
                    </a:ext>
                  </a:extLst>
                </a:hlinkClick>
              </a:rPr>
              <a:t>3</a:t>
            </a:r>
            <a:r>
              <a:rPr lang="es-419" sz="1050">
                <a:solidFill>
                  <a:srgbClr val="202122"/>
                </a:solidFill>
                <a:highlight>
                  <a:srgbClr val="FFFFFF"/>
                </a:highlight>
                <a:latin typeface="Lobster"/>
                <a:ea typeface="Lobster"/>
                <a:cs typeface="Lobster"/>
                <a:sym typeface="Lobster"/>
              </a:rPr>
              <a:t>​ El borde de sus alas es de color marrón oscuro, a veces teñidas de rojos o naranja y su cuerpo de color oscuro.</a:t>
            </a:r>
            <a:endParaRPr sz="1050">
              <a:solidFill>
                <a:srgbClr val="202122"/>
              </a:solidFill>
              <a:highlight>
                <a:srgbClr val="FFFFFF"/>
              </a:highlight>
              <a:latin typeface="Lobster"/>
              <a:ea typeface="Lobster"/>
              <a:cs typeface="Lobster"/>
              <a:sym typeface="Lobster"/>
            </a:endParaRPr>
          </a:p>
          <a:p>
            <a:pPr indent="0" lvl="0" marL="0" rtl="0" algn="just">
              <a:spcBef>
                <a:spcPts val="0"/>
              </a:spcBef>
              <a:spcAft>
                <a:spcPts val="0"/>
              </a:spcAft>
              <a:buNone/>
            </a:pPr>
            <a:r>
              <a:t/>
            </a:r>
            <a:endParaRPr sz="1050">
              <a:solidFill>
                <a:srgbClr val="202122"/>
              </a:solidFill>
              <a:highlight>
                <a:srgbClr val="FFFFFF"/>
              </a:highlight>
              <a:latin typeface="Lobster"/>
              <a:ea typeface="Lobster"/>
              <a:cs typeface="Lobster"/>
              <a:sym typeface="Lobster"/>
            </a:endParaRPr>
          </a:p>
          <a:p>
            <a:pPr indent="0" lvl="0" marL="0" rtl="0" algn="just">
              <a:spcBef>
                <a:spcPts val="0"/>
              </a:spcBef>
              <a:spcAft>
                <a:spcPts val="0"/>
              </a:spcAft>
              <a:buNone/>
            </a:pPr>
            <a:r>
              <a:rPr b="1" lang="es-419" sz="1050">
                <a:solidFill>
                  <a:srgbClr val="202122"/>
                </a:solidFill>
                <a:highlight>
                  <a:srgbClr val="FFFFFF"/>
                </a:highlight>
                <a:latin typeface="Lobster"/>
                <a:ea typeface="Lobster"/>
                <a:cs typeface="Lobster"/>
                <a:sym typeface="Lobster"/>
              </a:rPr>
              <a:t>Mariposa Blanca (</a:t>
            </a:r>
            <a:r>
              <a:rPr b="1" i="1" lang="es-419" sz="1050">
                <a:solidFill>
                  <a:srgbClr val="202122"/>
                </a:solidFill>
                <a:highlight>
                  <a:srgbClr val="FFFFFF"/>
                </a:highlight>
                <a:latin typeface="Lobster"/>
                <a:ea typeface="Lobster"/>
                <a:cs typeface="Lobster"/>
                <a:sym typeface="Lobster"/>
              </a:rPr>
              <a:t>Ascia monuste</a:t>
            </a:r>
            <a:r>
              <a:rPr b="1" lang="es-419" sz="1050">
                <a:solidFill>
                  <a:srgbClr val="202122"/>
                </a:solidFill>
                <a:highlight>
                  <a:srgbClr val="FFFFFF"/>
                </a:highlight>
                <a:latin typeface="Lobster"/>
                <a:ea typeface="Lobster"/>
                <a:cs typeface="Lobster"/>
                <a:sym typeface="Lobster"/>
              </a:rPr>
              <a:t>): </a:t>
            </a:r>
            <a:r>
              <a:rPr lang="es-419" sz="1050">
                <a:solidFill>
                  <a:srgbClr val="202122"/>
                </a:solidFill>
                <a:highlight>
                  <a:srgbClr val="FFFFFF"/>
                </a:highlight>
                <a:latin typeface="Lobster"/>
                <a:ea typeface="Lobster"/>
                <a:cs typeface="Lobster"/>
                <a:sym typeface="Lobster"/>
              </a:rPr>
              <a:t>Esta especie presenta tiene un ancho alar de 30 a 34 milímetros y una amplitud alar de 2.5 a 3.5 pulgadas, o sea de 6.3 a 8.6 centímetros es la distancia que existe entre las puntas de las alas en posición abierta.El ala anterior es de color blanco con una franja de color café oscuro en el ápice y en el área marginal, el borde interno de esta franja es dentado, en forma de zigzag; en el extremo de la celda discal hay una pequeña mancha café oscuro; el ala posterior es de color blanco con triángulos de color café oscuro en el borde, los que se encuentran al final de cada vena. </a:t>
            </a:r>
            <a:endParaRPr sz="1050">
              <a:solidFill>
                <a:srgbClr val="202122"/>
              </a:solidFill>
              <a:highlight>
                <a:srgbClr val="FFFFFF"/>
              </a:highlight>
              <a:latin typeface="Lobster"/>
              <a:ea typeface="Lobster"/>
              <a:cs typeface="Lobster"/>
              <a:sym typeface="Lobster"/>
            </a:endParaRPr>
          </a:p>
          <a:p>
            <a:pPr indent="0" lvl="0" marL="0" rtl="0" algn="just">
              <a:spcBef>
                <a:spcPts val="0"/>
              </a:spcBef>
              <a:spcAft>
                <a:spcPts val="0"/>
              </a:spcAft>
              <a:buNone/>
            </a:pPr>
            <a:r>
              <a:t/>
            </a:r>
            <a:endParaRPr sz="1050">
              <a:solidFill>
                <a:srgbClr val="202122"/>
              </a:solidFill>
              <a:highlight>
                <a:srgbClr val="FFFFFF"/>
              </a:highlight>
              <a:latin typeface="Lobster"/>
              <a:ea typeface="Lobster"/>
              <a:cs typeface="Lobster"/>
              <a:sym typeface="Lobster"/>
            </a:endParaRPr>
          </a:p>
          <a:p>
            <a:pPr indent="0" lvl="0" marL="0" rtl="0" algn="just">
              <a:spcBef>
                <a:spcPts val="0"/>
              </a:spcBef>
              <a:spcAft>
                <a:spcPts val="0"/>
              </a:spcAft>
              <a:buNone/>
            </a:pPr>
            <a:r>
              <a:rPr b="1" lang="es-419" sz="1050">
                <a:solidFill>
                  <a:srgbClr val="202122"/>
                </a:solidFill>
                <a:highlight>
                  <a:srgbClr val="FFFFFF"/>
                </a:highlight>
                <a:latin typeface="Lobster"/>
                <a:ea typeface="Lobster"/>
                <a:cs typeface="Lobster"/>
                <a:sym typeface="Lobster"/>
              </a:rPr>
              <a:t>Mariposa Morfo Azul </a:t>
            </a:r>
            <a:r>
              <a:rPr b="1" i="1" lang="es-419" sz="1050">
                <a:solidFill>
                  <a:srgbClr val="202122"/>
                </a:solidFill>
                <a:highlight>
                  <a:srgbClr val="FFFFFF"/>
                </a:highlight>
                <a:latin typeface="Lobster"/>
                <a:ea typeface="Lobster"/>
                <a:cs typeface="Lobster"/>
                <a:sym typeface="Lobster"/>
              </a:rPr>
              <a:t>(Morpho peleides)</a:t>
            </a:r>
            <a:r>
              <a:rPr b="1" lang="es-419" sz="1050">
                <a:solidFill>
                  <a:srgbClr val="202122"/>
                </a:solidFill>
                <a:highlight>
                  <a:srgbClr val="FFFFFF"/>
                </a:highlight>
                <a:latin typeface="Lobster"/>
                <a:ea typeface="Lobster"/>
                <a:cs typeface="Lobster"/>
                <a:sym typeface="Lobster"/>
              </a:rPr>
              <a:t>:</a:t>
            </a:r>
            <a:r>
              <a:rPr b="1" i="1" lang="es-419" sz="1050">
                <a:solidFill>
                  <a:srgbClr val="202122"/>
                </a:solidFill>
                <a:highlight>
                  <a:srgbClr val="FFFFFF"/>
                </a:highlight>
                <a:latin typeface="Lobster"/>
                <a:ea typeface="Lobster"/>
                <a:cs typeface="Lobster"/>
                <a:sym typeface="Lobster"/>
              </a:rPr>
              <a:t> </a:t>
            </a:r>
            <a:r>
              <a:rPr lang="es-419" sz="1050">
                <a:solidFill>
                  <a:srgbClr val="202122"/>
                </a:solidFill>
                <a:highlight>
                  <a:srgbClr val="FFFFFF"/>
                </a:highlight>
                <a:latin typeface="Lobster"/>
                <a:ea typeface="Lobster"/>
                <a:cs typeface="Lobster"/>
                <a:sym typeface="Lobster"/>
              </a:rPr>
              <a:t>es una de las mariposas más grandes del mundo, con una envergadura de hasta 8 pulgadas de largo. Las mariposas Morpho Azul son conocidas por el espectacular azul de la parte superior de sus alas, que en realidad no se debe a un pigmento, sino a la configuración de escamas que reflejan la luz de manera que produce un aparente color azul iridiscente. En la parte inferior marrón de sus alas hay manchas amarillas</a:t>
            </a:r>
            <a:endParaRPr sz="1050">
              <a:solidFill>
                <a:srgbClr val="202122"/>
              </a:solidFill>
              <a:highlight>
                <a:srgbClr val="FFFFFF"/>
              </a:highlight>
              <a:latin typeface="Lobster"/>
              <a:ea typeface="Lobster"/>
              <a:cs typeface="Lobster"/>
              <a:sym typeface="Lobs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p24"/>
          <p:cNvSpPr txBox="1"/>
          <p:nvPr>
            <p:ph type="title"/>
          </p:nvPr>
        </p:nvSpPr>
        <p:spPr>
          <a:xfrm>
            <a:off x="311700" y="445025"/>
            <a:ext cx="3702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obster"/>
                <a:ea typeface="Lobster"/>
                <a:cs typeface="Lobster"/>
                <a:sym typeface="Lobster"/>
              </a:rPr>
              <a:t>Flujo de ingresos</a:t>
            </a:r>
            <a:endParaRPr>
              <a:latin typeface="Lobster"/>
              <a:ea typeface="Lobster"/>
              <a:cs typeface="Lobster"/>
              <a:sym typeface="Lobster"/>
            </a:endParaRPr>
          </a:p>
        </p:txBody>
      </p:sp>
      <p:sp>
        <p:nvSpPr>
          <p:cNvPr id="166" name="Google Shape;166;p24"/>
          <p:cNvSpPr txBox="1"/>
          <p:nvPr>
            <p:ph idx="1" type="body"/>
          </p:nvPr>
        </p:nvSpPr>
        <p:spPr>
          <a:xfrm>
            <a:off x="383125" y="1017725"/>
            <a:ext cx="2645700" cy="439500"/>
          </a:xfrm>
          <a:prstGeom prst="rect">
            <a:avLst/>
          </a:prstGeom>
        </p:spPr>
        <p:txBody>
          <a:bodyPr anchorCtr="0" anchor="t" bIns="91425" lIns="91425" spcFirstLastPara="1" rIns="91425" wrap="square" tIns="91425">
            <a:noAutofit/>
          </a:bodyPr>
          <a:lstStyle/>
          <a:p>
            <a:pPr indent="0" lvl="0" marL="0" rtl="0" algn="l">
              <a:spcBef>
                <a:spcPts val="400"/>
              </a:spcBef>
              <a:spcAft>
                <a:spcPts val="400"/>
              </a:spcAft>
              <a:buClr>
                <a:schemeClr val="dk1"/>
              </a:buClr>
              <a:buSzPts val="1100"/>
              <a:buFont typeface="Arial"/>
              <a:buNone/>
            </a:pPr>
            <a:r>
              <a:rPr lang="es-419" sz="1300">
                <a:solidFill>
                  <a:srgbClr val="242424"/>
                </a:solidFill>
                <a:latin typeface="Lobster"/>
                <a:ea typeface="Lobster"/>
                <a:cs typeface="Lobster"/>
                <a:sym typeface="Lobster"/>
              </a:rPr>
              <a:t>¿De dónde me entra el dinero?</a:t>
            </a:r>
            <a:endParaRPr sz="1700">
              <a:latin typeface="Lobster"/>
              <a:ea typeface="Lobster"/>
              <a:cs typeface="Lobster"/>
              <a:sym typeface="Lobster"/>
            </a:endParaRPr>
          </a:p>
        </p:txBody>
      </p:sp>
      <p:sp>
        <p:nvSpPr>
          <p:cNvPr id="167" name="Google Shape;167;p24"/>
          <p:cNvSpPr txBox="1"/>
          <p:nvPr>
            <p:ph idx="2" type="body"/>
          </p:nvPr>
        </p:nvSpPr>
        <p:spPr>
          <a:xfrm>
            <a:off x="141925" y="2490125"/>
            <a:ext cx="2931600" cy="231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solidFill>
                  <a:srgbClr val="000000"/>
                </a:solidFill>
                <a:latin typeface="Lobster"/>
                <a:ea typeface="Lobster"/>
                <a:cs typeface="Lobster"/>
                <a:sym typeface="Lobster"/>
              </a:rPr>
              <a:t>Los costos aproximados por cada mariposa va entre los 45 a 60 pesos cada una con certificado de </a:t>
            </a:r>
            <a:r>
              <a:rPr lang="es-419">
                <a:solidFill>
                  <a:srgbClr val="000000"/>
                </a:solidFill>
                <a:latin typeface="Lobster"/>
                <a:ea typeface="Lobster"/>
                <a:cs typeface="Lobster"/>
                <a:sym typeface="Lobster"/>
              </a:rPr>
              <a:t>nacimiento</a:t>
            </a:r>
            <a:r>
              <a:rPr lang="es-419">
                <a:solidFill>
                  <a:srgbClr val="000000"/>
                </a:solidFill>
                <a:latin typeface="Lobster"/>
                <a:ea typeface="Lobster"/>
                <a:cs typeface="Lobster"/>
                <a:sym typeface="Lobster"/>
              </a:rPr>
              <a:t>.</a:t>
            </a:r>
            <a:r>
              <a:rPr lang="es-419">
                <a:solidFill>
                  <a:srgbClr val="9900FF"/>
                </a:solidFill>
                <a:latin typeface="Lobster"/>
                <a:ea typeface="Lobster"/>
                <a:cs typeface="Lobster"/>
                <a:sym typeface="Lobster"/>
              </a:rPr>
              <a:t> </a:t>
            </a:r>
            <a:endParaRPr>
              <a:solidFill>
                <a:srgbClr val="9900FF"/>
              </a:solidFill>
              <a:latin typeface="Lobster"/>
              <a:ea typeface="Lobster"/>
              <a:cs typeface="Lobster"/>
              <a:sym typeface="Lobster"/>
            </a:endParaRPr>
          </a:p>
          <a:p>
            <a:pPr indent="0" lvl="0" marL="0" rtl="0" algn="l">
              <a:spcBef>
                <a:spcPts val="1600"/>
              </a:spcBef>
              <a:spcAft>
                <a:spcPts val="0"/>
              </a:spcAft>
              <a:buNone/>
            </a:pPr>
            <a:r>
              <a:t/>
            </a:r>
            <a:endParaRPr>
              <a:solidFill>
                <a:srgbClr val="000000"/>
              </a:solidFill>
              <a:latin typeface="Lobster"/>
              <a:ea typeface="Lobster"/>
              <a:cs typeface="Lobster"/>
              <a:sym typeface="Lobster"/>
            </a:endParaRPr>
          </a:p>
          <a:p>
            <a:pPr indent="0" lvl="0" marL="0" rtl="0" algn="l">
              <a:spcBef>
                <a:spcPts val="1600"/>
              </a:spcBef>
              <a:spcAft>
                <a:spcPts val="1600"/>
              </a:spcAft>
              <a:buNone/>
            </a:pPr>
            <a:r>
              <a:rPr lang="es-419">
                <a:solidFill>
                  <a:srgbClr val="000000"/>
                </a:solidFill>
                <a:latin typeface="Lobster"/>
                <a:ea typeface="Lobster"/>
                <a:cs typeface="Lobster"/>
                <a:sym typeface="Lobster"/>
              </a:rPr>
              <a:t>Pedidos mayores a 20 </a:t>
            </a:r>
            <a:r>
              <a:rPr lang="es-419">
                <a:solidFill>
                  <a:srgbClr val="000000"/>
                </a:solidFill>
                <a:latin typeface="Lobster"/>
                <a:ea typeface="Lobster"/>
                <a:cs typeface="Lobster"/>
                <a:sym typeface="Lobster"/>
              </a:rPr>
              <a:t>mariposas</a:t>
            </a:r>
            <a:r>
              <a:rPr lang="es-419">
                <a:solidFill>
                  <a:srgbClr val="000000"/>
                </a:solidFill>
                <a:latin typeface="Lobster"/>
                <a:ea typeface="Lobster"/>
                <a:cs typeface="Lobster"/>
                <a:sym typeface="Lobster"/>
              </a:rPr>
              <a:t> se tienen que hacer de 20 a 30 días previos al evento.</a:t>
            </a:r>
            <a:endParaRPr>
              <a:solidFill>
                <a:srgbClr val="000000"/>
              </a:solidFill>
              <a:latin typeface="Lobster"/>
              <a:ea typeface="Lobster"/>
              <a:cs typeface="Lobster"/>
              <a:sym typeface="Lobster"/>
            </a:endParaRPr>
          </a:p>
        </p:txBody>
      </p:sp>
      <p:sp>
        <p:nvSpPr>
          <p:cNvPr id="168" name="Google Shape;168;p24"/>
          <p:cNvSpPr txBox="1"/>
          <p:nvPr/>
        </p:nvSpPr>
        <p:spPr>
          <a:xfrm>
            <a:off x="3576475" y="445025"/>
            <a:ext cx="5466600" cy="43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600">
                <a:latin typeface="Lobster"/>
                <a:ea typeface="Lobster"/>
                <a:cs typeface="Lobster"/>
                <a:sym typeface="Lobster"/>
              </a:rPr>
              <a:t>MARIPOSAS BLANCAS PEQUEÑAS</a:t>
            </a:r>
            <a:endParaRPr sz="1600">
              <a:latin typeface="Lobster"/>
              <a:ea typeface="Lobster"/>
              <a:cs typeface="Lobster"/>
              <a:sym typeface="Lobster"/>
            </a:endParaRPr>
          </a:p>
          <a:p>
            <a:pPr indent="0" lvl="0" marL="0" rtl="0" algn="l">
              <a:spcBef>
                <a:spcPts val="0"/>
              </a:spcBef>
              <a:spcAft>
                <a:spcPts val="0"/>
              </a:spcAft>
              <a:buNone/>
            </a:pPr>
            <a:r>
              <a:t/>
            </a:r>
            <a:endParaRPr sz="1600">
              <a:latin typeface="Lobster"/>
              <a:ea typeface="Lobster"/>
              <a:cs typeface="Lobster"/>
              <a:sym typeface="Lobster"/>
            </a:endParaRPr>
          </a:p>
          <a:p>
            <a:pPr indent="-330200" lvl="0" marL="457200" rtl="0" algn="l">
              <a:spcBef>
                <a:spcPts val="0"/>
              </a:spcBef>
              <a:spcAft>
                <a:spcPts val="0"/>
              </a:spcAft>
              <a:buSzPts val="1600"/>
              <a:buFont typeface="Lobster"/>
              <a:buChar char="●"/>
            </a:pPr>
            <a:r>
              <a:rPr lang="es-419" sz="1600">
                <a:latin typeface="Lobster"/>
                <a:ea typeface="Lobster"/>
                <a:cs typeface="Lobster"/>
                <a:sym typeface="Lobster"/>
              </a:rPr>
              <a:t>Paquete con 3 a 5 mariposas </a:t>
            </a:r>
            <a:r>
              <a:rPr lang="es-419" sz="1600">
                <a:solidFill>
                  <a:schemeClr val="dk1"/>
                </a:solidFill>
                <a:latin typeface="Lobster"/>
                <a:ea typeface="Lobster"/>
                <a:cs typeface="Lobster"/>
                <a:sym typeface="Lobster"/>
              </a:rPr>
              <a:t>abarca desde los $295 a los $350 </a:t>
            </a:r>
            <a:endParaRPr sz="1600">
              <a:solidFill>
                <a:schemeClr val="dk1"/>
              </a:solidFill>
              <a:latin typeface="Lobster"/>
              <a:ea typeface="Lobster"/>
              <a:cs typeface="Lobster"/>
              <a:sym typeface="Lobster"/>
            </a:endParaRPr>
          </a:p>
          <a:p>
            <a:pPr indent="0" lvl="0" marL="457200" rtl="0" algn="l">
              <a:spcBef>
                <a:spcPts val="0"/>
              </a:spcBef>
              <a:spcAft>
                <a:spcPts val="0"/>
              </a:spcAft>
              <a:buNone/>
            </a:pPr>
            <a:r>
              <a:t/>
            </a:r>
            <a:endParaRPr sz="1600">
              <a:solidFill>
                <a:schemeClr val="dk1"/>
              </a:solidFill>
              <a:latin typeface="Lobster"/>
              <a:ea typeface="Lobster"/>
              <a:cs typeface="Lobster"/>
              <a:sym typeface="Lobster"/>
            </a:endParaRPr>
          </a:p>
          <a:p>
            <a:pPr indent="-330200" lvl="0" marL="457200" rtl="0" algn="l">
              <a:spcBef>
                <a:spcPts val="0"/>
              </a:spcBef>
              <a:spcAft>
                <a:spcPts val="0"/>
              </a:spcAft>
              <a:buClr>
                <a:schemeClr val="dk1"/>
              </a:buClr>
              <a:buSzPts val="1600"/>
              <a:buFont typeface="Lobster"/>
              <a:buChar char="●"/>
            </a:pPr>
            <a:r>
              <a:rPr lang="es-419" sz="1600">
                <a:solidFill>
                  <a:schemeClr val="dk1"/>
                </a:solidFill>
                <a:latin typeface="Lobster"/>
                <a:ea typeface="Lobster"/>
                <a:cs typeface="Lobster"/>
                <a:sym typeface="Lobster"/>
              </a:rPr>
              <a:t>Paquete con 10 mariposas es de $900</a:t>
            </a:r>
            <a:endParaRPr sz="1600">
              <a:solidFill>
                <a:schemeClr val="dk1"/>
              </a:solidFill>
              <a:latin typeface="Lobster"/>
              <a:ea typeface="Lobster"/>
              <a:cs typeface="Lobster"/>
              <a:sym typeface="Lobster"/>
            </a:endParaRPr>
          </a:p>
          <a:p>
            <a:pPr indent="0" lvl="0" marL="457200" rtl="0" algn="l">
              <a:spcBef>
                <a:spcPts val="0"/>
              </a:spcBef>
              <a:spcAft>
                <a:spcPts val="0"/>
              </a:spcAft>
              <a:buNone/>
            </a:pPr>
            <a:r>
              <a:t/>
            </a:r>
            <a:endParaRPr sz="1600">
              <a:solidFill>
                <a:schemeClr val="dk1"/>
              </a:solidFill>
              <a:latin typeface="Lobster"/>
              <a:ea typeface="Lobster"/>
              <a:cs typeface="Lobster"/>
              <a:sym typeface="Lobster"/>
            </a:endParaRPr>
          </a:p>
          <a:p>
            <a:pPr indent="-330200" lvl="0" marL="457200" rtl="0" algn="l">
              <a:spcBef>
                <a:spcPts val="0"/>
              </a:spcBef>
              <a:spcAft>
                <a:spcPts val="0"/>
              </a:spcAft>
              <a:buClr>
                <a:schemeClr val="dk1"/>
              </a:buClr>
              <a:buSzPts val="1600"/>
              <a:buFont typeface="Lobster"/>
              <a:buChar char="●"/>
            </a:pPr>
            <a:r>
              <a:rPr lang="es-419" sz="1600">
                <a:solidFill>
                  <a:schemeClr val="dk1"/>
                </a:solidFill>
                <a:latin typeface="Lobster"/>
                <a:ea typeface="Lobster"/>
                <a:cs typeface="Lobster"/>
                <a:sym typeface="Lobster"/>
              </a:rPr>
              <a:t>Paquete con 15 mariposas en cajitas tipo cartoncillo es de $1,400</a:t>
            </a:r>
            <a:endParaRPr sz="1600">
              <a:solidFill>
                <a:schemeClr val="dk1"/>
              </a:solidFill>
              <a:latin typeface="Lobster"/>
              <a:ea typeface="Lobster"/>
              <a:cs typeface="Lobster"/>
              <a:sym typeface="Lobster"/>
            </a:endParaRPr>
          </a:p>
          <a:p>
            <a:pPr indent="0" lvl="0" marL="457200" rtl="0" algn="l">
              <a:spcBef>
                <a:spcPts val="0"/>
              </a:spcBef>
              <a:spcAft>
                <a:spcPts val="0"/>
              </a:spcAft>
              <a:buNone/>
            </a:pPr>
            <a:r>
              <a:t/>
            </a:r>
            <a:endParaRPr sz="1600">
              <a:solidFill>
                <a:schemeClr val="dk1"/>
              </a:solidFill>
              <a:latin typeface="Lobster"/>
              <a:ea typeface="Lobster"/>
              <a:cs typeface="Lobster"/>
              <a:sym typeface="Lobster"/>
            </a:endParaRPr>
          </a:p>
          <a:p>
            <a:pPr indent="-330200" lvl="0" marL="457200" rtl="0" algn="l">
              <a:spcBef>
                <a:spcPts val="0"/>
              </a:spcBef>
              <a:spcAft>
                <a:spcPts val="0"/>
              </a:spcAft>
              <a:buClr>
                <a:schemeClr val="dk1"/>
              </a:buClr>
              <a:buSzPts val="1600"/>
              <a:buFont typeface="Lobster"/>
              <a:buChar char="●"/>
            </a:pPr>
            <a:r>
              <a:rPr lang="es-419" sz="1600">
                <a:solidFill>
                  <a:schemeClr val="dk1"/>
                </a:solidFill>
                <a:latin typeface="Lobster"/>
                <a:ea typeface="Lobster"/>
                <a:cs typeface="Lobster"/>
                <a:sym typeface="Lobster"/>
              </a:rPr>
              <a:t>Paquete con 25 mariposas en cajitas de papel individuales abarca desde los $1,350 a los $2500</a:t>
            </a:r>
            <a:endParaRPr sz="1600">
              <a:solidFill>
                <a:schemeClr val="dk1"/>
              </a:solidFill>
              <a:latin typeface="Lobster"/>
              <a:ea typeface="Lobster"/>
              <a:cs typeface="Lobster"/>
              <a:sym typeface="Lobster"/>
            </a:endParaRPr>
          </a:p>
          <a:p>
            <a:pPr indent="0" lvl="0" marL="457200" rtl="0" algn="l">
              <a:spcBef>
                <a:spcPts val="0"/>
              </a:spcBef>
              <a:spcAft>
                <a:spcPts val="0"/>
              </a:spcAft>
              <a:buNone/>
            </a:pPr>
            <a:r>
              <a:t/>
            </a:r>
            <a:endParaRPr sz="1600">
              <a:solidFill>
                <a:schemeClr val="dk1"/>
              </a:solidFill>
              <a:latin typeface="Lobster"/>
              <a:ea typeface="Lobster"/>
              <a:cs typeface="Lobster"/>
              <a:sym typeface="Lobster"/>
            </a:endParaRPr>
          </a:p>
          <a:p>
            <a:pPr indent="-330200" lvl="0" marL="457200" rtl="0" algn="l">
              <a:spcBef>
                <a:spcPts val="0"/>
              </a:spcBef>
              <a:spcAft>
                <a:spcPts val="0"/>
              </a:spcAft>
              <a:buClr>
                <a:schemeClr val="dk1"/>
              </a:buClr>
              <a:buSzPts val="1600"/>
              <a:buFont typeface="Lobster"/>
              <a:buChar char="●"/>
            </a:pPr>
            <a:r>
              <a:rPr lang="es-419" sz="1600">
                <a:solidFill>
                  <a:schemeClr val="dk1"/>
                </a:solidFill>
                <a:latin typeface="Lobster"/>
                <a:ea typeface="Lobster"/>
                <a:cs typeface="Lobster"/>
                <a:sym typeface="Lobster"/>
              </a:rPr>
              <a:t>Paquete con 50 mariposas masivas en caja de papel  abarca desde los $2450 a los $3,250</a:t>
            </a:r>
            <a:endParaRPr sz="1600">
              <a:solidFill>
                <a:schemeClr val="dk1"/>
              </a:solidFill>
              <a:latin typeface="Lobster"/>
              <a:ea typeface="Lobster"/>
              <a:cs typeface="Lobster"/>
              <a:sym typeface="Lobster"/>
            </a:endParaRPr>
          </a:p>
          <a:p>
            <a:pPr indent="0" lvl="0" marL="457200" rtl="0" algn="l">
              <a:spcBef>
                <a:spcPts val="0"/>
              </a:spcBef>
              <a:spcAft>
                <a:spcPts val="0"/>
              </a:spcAft>
              <a:buNone/>
            </a:pPr>
            <a:r>
              <a:t/>
            </a:r>
            <a:endParaRPr sz="1600">
              <a:solidFill>
                <a:schemeClr val="dk1"/>
              </a:solidFill>
              <a:latin typeface="Lobster"/>
              <a:ea typeface="Lobster"/>
              <a:cs typeface="Lobster"/>
              <a:sym typeface="Lobster"/>
            </a:endParaRPr>
          </a:p>
          <a:p>
            <a:pPr indent="-330200" lvl="0" marL="457200" rtl="0" algn="l">
              <a:spcBef>
                <a:spcPts val="0"/>
              </a:spcBef>
              <a:spcAft>
                <a:spcPts val="0"/>
              </a:spcAft>
              <a:buClr>
                <a:schemeClr val="dk1"/>
              </a:buClr>
              <a:buSzPts val="1600"/>
              <a:buFont typeface="Lobster"/>
              <a:buChar char="●"/>
            </a:pPr>
            <a:r>
              <a:rPr lang="es-419" sz="1600">
                <a:solidFill>
                  <a:schemeClr val="dk1"/>
                </a:solidFill>
                <a:latin typeface="Lobster"/>
                <a:ea typeface="Lobster"/>
                <a:cs typeface="Lobster"/>
                <a:sym typeface="Lobster"/>
              </a:rPr>
              <a:t>Paquete con 100 mariposas abarca desde los $5,000 a los $6,500. </a:t>
            </a:r>
            <a:endParaRPr sz="1600">
              <a:solidFill>
                <a:schemeClr val="dk1"/>
              </a:solidFill>
              <a:latin typeface="Lobster"/>
              <a:ea typeface="Lobster"/>
              <a:cs typeface="Lobster"/>
              <a:sym typeface="Lobster"/>
            </a:endParaRPr>
          </a:p>
          <a:p>
            <a:pPr indent="0" lvl="0" marL="0" rtl="0" algn="l">
              <a:spcBef>
                <a:spcPts val="0"/>
              </a:spcBef>
              <a:spcAft>
                <a:spcPts val="0"/>
              </a:spcAft>
              <a:buNone/>
            </a:pPr>
            <a:r>
              <a:t/>
            </a:r>
            <a:endParaRPr sz="1600">
              <a:solidFill>
                <a:schemeClr val="dk1"/>
              </a:solidFill>
              <a:latin typeface="Lobster"/>
              <a:ea typeface="Lobster"/>
              <a:cs typeface="Lobster"/>
              <a:sym typeface="Lobster"/>
            </a:endParaRPr>
          </a:p>
          <a:p>
            <a:pPr indent="0" lvl="0" marL="0" rtl="0" algn="l">
              <a:spcBef>
                <a:spcPts val="0"/>
              </a:spcBef>
              <a:spcAft>
                <a:spcPts val="0"/>
              </a:spcAft>
              <a:buNone/>
            </a:pPr>
            <a:r>
              <a:t/>
            </a:r>
            <a:endParaRPr sz="1600">
              <a:latin typeface="Lobster"/>
              <a:ea typeface="Lobster"/>
              <a:cs typeface="Lobster"/>
              <a:sym typeface="Lobster"/>
            </a:endParaRPr>
          </a:p>
          <a:p>
            <a:pPr indent="0" lvl="0" marL="0" rtl="0" algn="l">
              <a:spcBef>
                <a:spcPts val="0"/>
              </a:spcBef>
              <a:spcAft>
                <a:spcPts val="0"/>
              </a:spcAft>
              <a:buNone/>
            </a:pPr>
            <a:r>
              <a:t/>
            </a:r>
            <a:endParaRPr sz="1600">
              <a:latin typeface="Lobster"/>
              <a:ea typeface="Lobster"/>
              <a:cs typeface="Lobster"/>
              <a:sym typeface="Lobs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path path="circle">
            <a:fillToRect b="50%" l="50%" r="50%" t="50%"/>
          </a:path>
          <a:tileRect/>
        </a:gradFill>
      </p:bgPr>
    </p:bg>
    <p:spTree>
      <p:nvGrpSpPr>
        <p:cNvPr id="172" name="Shape 172"/>
        <p:cNvGrpSpPr/>
        <p:nvPr/>
      </p:nvGrpSpPr>
      <p:grpSpPr>
        <a:xfrm>
          <a:off x="0" y="0"/>
          <a:ext cx="0" cy="0"/>
          <a:chOff x="0" y="0"/>
          <a:chExt cx="0" cy="0"/>
        </a:xfrm>
      </p:grpSpPr>
      <p:sp>
        <p:nvSpPr>
          <p:cNvPr id="173" name="Google Shape;173;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obster"/>
                <a:ea typeface="Lobster"/>
                <a:cs typeface="Lobster"/>
                <a:sym typeface="Lobster"/>
              </a:rPr>
              <a:t>Recursos Clave</a:t>
            </a:r>
            <a:endParaRPr>
              <a:latin typeface="Lobster"/>
              <a:ea typeface="Lobster"/>
              <a:cs typeface="Lobster"/>
              <a:sym typeface="Lobster"/>
            </a:endParaRPr>
          </a:p>
        </p:txBody>
      </p:sp>
      <p:sp>
        <p:nvSpPr>
          <p:cNvPr id="174" name="Google Shape;174;p2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400"/>
              </a:spcBef>
              <a:spcAft>
                <a:spcPts val="400"/>
              </a:spcAft>
              <a:buClr>
                <a:schemeClr val="dk1"/>
              </a:buClr>
              <a:buSzPts val="1100"/>
              <a:buFont typeface="Arial"/>
              <a:buNone/>
            </a:pPr>
            <a:r>
              <a:rPr lang="es-419" sz="1000">
                <a:solidFill>
                  <a:srgbClr val="242424"/>
                </a:solidFill>
                <a:latin typeface="Lobster"/>
                <a:ea typeface="Lobster"/>
                <a:cs typeface="Lobster"/>
                <a:sym typeface="Lobster"/>
              </a:rPr>
              <a:t>¿Qué recursos clave requiere nuestra propuesta de valor?</a:t>
            </a:r>
            <a:endParaRPr>
              <a:latin typeface="Lobster"/>
              <a:ea typeface="Lobster"/>
              <a:cs typeface="Lobster"/>
              <a:sym typeface="Lobster"/>
            </a:endParaRPr>
          </a:p>
        </p:txBody>
      </p:sp>
      <p:sp>
        <p:nvSpPr>
          <p:cNvPr id="175" name="Google Shape;175;p2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obster"/>
                <a:ea typeface="Lobster"/>
                <a:cs typeface="Lobster"/>
                <a:sym typeface="Lobster"/>
              </a:rPr>
              <a:t>Comprar las mariposas para criadero</a:t>
            </a:r>
            <a:endParaRPr>
              <a:latin typeface="Lobster"/>
              <a:ea typeface="Lobster"/>
              <a:cs typeface="Lobster"/>
              <a:sym typeface="Lobster"/>
            </a:endParaRPr>
          </a:p>
          <a:p>
            <a:pPr indent="0" lvl="0" marL="0" rtl="0" algn="l">
              <a:spcBef>
                <a:spcPts val="1600"/>
              </a:spcBef>
              <a:spcAft>
                <a:spcPts val="1600"/>
              </a:spcAft>
              <a:buNone/>
            </a:pPr>
            <a:r>
              <a:rPr lang="es-419">
                <a:latin typeface="Lobster"/>
                <a:ea typeface="Lobster"/>
                <a:cs typeface="Lobster"/>
                <a:sym typeface="Lobster"/>
              </a:rPr>
              <a:t>Tener el material para hacer las </a:t>
            </a:r>
            <a:r>
              <a:rPr lang="es-419">
                <a:latin typeface="Lobster"/>
                <a:ea typeface="Lobster"/>
                <a:cs typeface="Lobster"/>
                <a:sym typeface="Lobster"/>
              </a:rPr>
              <a:t>cajitas o asociarse con alguien para comprarlas a menor costo </a:t>
            </a:r>
            <a:endParaRPr>
              <a:latin typeface="Lobster"/>
              <a:ea typeface="Lobster"/>
              <a:cs typeface="Lobster"/>
              <a:sym typeface="Lobs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D4EB"/>
            </a:gs>
            <a:gs pos="100000">
              <a:srgbClr val="9180BB"/>
            </a:gs>
          </a:gsLst>
          <a:path path="circle">
            <a:fillToRect b="50%" l="50%" r="50%" t="50%"/>
          </a:path>
          <a:tileRect/>
        </a:gradFill>
      </p:bgPr>
    </p:bg>
    <p:spTree>
      <p:nvGrpSpPr>
        <p:cNvPr id="179" name="Shape 179"/>
        <p:cNvGrpSpPr/>
        <p:nvPr/>
      </p:nvGrpSpPr>
      <p:grpSpPr>
        <a:xfrm>
          <a:off x="0" y="0"/>
          <a:ext cx="0" cy="0"/>
          <a:chOff x="0" y="0"/>
          <a:chExt cx="0" cy="0"/>
        </a:xfrm>
      </p:grpSpPr>
      <p:sp>
        <p:nvSpPr>
          <p:cNvPr id="180" name="Google Shape;180;p26"/>
          <p:cNvSpPr txBox="1"/>
          <p:nvPr>
            <p:ph type="title"/>
          </p:nvPr>
        </p:nvSpPr>
        <p:spPr>
          <a:xfrm>
            <a:off x="311700" y="178775"/>
            <a:ext cx="8520600" cy="572700"/>
          </a:xfrm>
          <a:prstGeom prst="rect">
            <a:avLst/>
          </a:prstGeom>
          <a:effectLst>
            <a:outerShdw blurRad="57150" rotWithShape="0" algn="bl" dir="5400000" dist="19050">
              <a:srgbClr val="242424">
                <a:alpha val="50000"/>
              </a:srgbClr>
            </a:outerShdw>
          </a:effectLst>
        </p:spPr>
        <p:txBody>
          <a:bodyPr anchorCtr="0" anchor="t" bIns="91425" lIns="91425" spcFirstLastPara="1" rIns="91425" wrap="square" tIns="91425">
            <a:noAutofit/>
          </a:bodyPr>
          <a:lstStyle/>
          <a:p>
            <a:pPr indent="0" lvl="0" marL="0" rtl="0" algn="ctr">
              <a:lnSpc>
                <a:spcPct val="115000"/>
              </a:lnSpc>
              <a:spcBef>
                <a:spcPts val="400"/>
              </a:spcBef>
              <a:spcAft>
                <a:spcPts val="400"/>
              </a:spcAft>
              <a:buNone/>
            </a:pPr>
            <a:r>
              <a:rPr lang="es-419" sz="2400">
                <a:solidFill>
                  <a:schemeClr val="lt1"/>
                </a:solidFill>
                <a:latin typeface="Lobster"/>
                <a:ea typeface="Lobster"/>
                <a:cs typeface="Lobster"/>
                <a:sym typeface="Lobster"/>
              </a:rPr>
              <a:t>¿Qué actividades clave requiere mi propuesta de valor?</a:t>
            </a:r>
            <a:endParaRPr sz="4200">
              <a:solidFill>
                <a:schemeClr val="lt1"/>
              </a:solidFill>
              <a:latin typeface="Lobster"/>
              <a:ea typeface="Lobster"/>
              <a:cs typeface="Lobster"/>
              <a:sym typeface="Lobster"/>
            </a:endParaRPr>
          </a:p>
        </p:txBody>
      </p:sp>
      <p:sp>
        <p:nvSpPr>
          <p:cNvPr id="181" name="Google Shape;181;p26"/>
          <p:cNvSpPr txBox="1"/>
          <p:nvPr>
            <p:ph idx="1" type="body"/>
          </p:nvPr>
        </p:nvSpPr>
        <p:spPr>
          <a:xfrm>
            <a:off x="361300" y="3577400"/>
            <a:ext cx="2530200" cy="1316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419">
                <a:solidFill>
                  <a:srgbClr val="000000"/>
                </a:solidFill>
                <a:latin typeface="Lobster"/>
                <a:ea typeface="Lobster"/>
                <a:cs typeface="Lobster"/>
                <a:sym typeface="Lobster"/>
              </a:rPr>
              <a:t>Tener un éxito de más del 95% a que nuestras mariposas vuelen</a:t>
            </a:r>
            <a:r>
              <a:rPr lang="es-419">
                <a:solidFill>
                  <a:srgbClr val="000000"/>
                </a:solidFill>
                <a:latin typeface="Lobster"/>
                <a:ea typeface="Lobster"/>
                <a:cs typeface="Lobster"/>
                <a:sym typeface="Lobster"/>
              </a:rPr>
              <a:t> al abrir la caja donde se encuentren. </a:t>
            </a:r>
            <a:endParaRPr>
              <a:solidFill>
                <a:srgbClr val="000000"/>
              </a:solidFill>
              <a:latin typeface="Lobster"/>
              <a:ea typeface="Lobster"/>
              <a:cs typeface="Lobster"/>
              <a:sym typeface="Lobster"/>
            </a:endParaRPr>
          </a:p>
          <a:p>
            <a:pPr indent="0" lvl="0" marL="0" rtl="0" algn="just">
              <a:spcBef>
                <a:spcPts val="1600"/>
              </a:spcBef>
              <a:spcAft>
                <a:spcPts val="0"/>
              </a:spcAft>
              <a:buNone/>
            </a:pPr>
            <a:r>
              <a:t/>
            </a:r>
            <a:endParaRPr>
              <a:solidFill>
                <a:srgbClr val="000000"/>
              </a:solidFill>
              <a:latin typeface="Lobster"/>
              <a:ea typeface="Lobster"/>
              <a:cs typeface="Lobster"/>
              <a:sym typeface="Lobster"/>
            </a:endParaRPr>
          </a:p>
          <a:p>
            <a:pPr indent="0" lvl="0" marL="0" rtl="0" algn="just">
              <a:spcBef>
                <a:spcPts val="1600"/>
              </a:spcBef>
              <a:spcAft>
                <a:spcPts val="0"/>
              </a:spcAft>
              <a:buNone/>
            </a:pPr>
            <a:r>
              <a:t/>
            </a:r>
            <a:endParaRPr>
              <a:solidFill>
                <a:srgbClr val="000000"/>
              </a:solidFill>
              <a:latin typeface="Lobster"/>
              <a:ea typeface="Lobster"/>
              <a:cs typeface="Lobster"/>
              <a:sym typeface="Lobster"/>
            </a:endParaRPr>
          </a:p>
          <a:p>
            <a:pPr indent="0" lvl="0" marL="0" rtl="0" algn="just">
              <a:spcBef>
                <a:spcPts val="1600"/>
              </a:spcBef>
              <a:spcAft>
                <a:spcPts val="1600"/>
              </a:spcAft>
              <a:buNone/>
            </a:pPr>
            <a:r>
              <a:t/>
            </a:r>
            <a:endParaRPr>
              <a:solidFill>
                <a:srgbClr val="000000"/>
              </a:solidFill>
              <a:latin typeface="Lobster"/>
              <a:ea typeface="Lobster"/>
              <a:cs typeface="Lobster"/>
              <a:sym typeface="Lobster"/>
            </a:endParaRPr>
          </a:p>
        </p:txBody>
      </p:sp>
      <p:sp>
        <p:nvSpPr>
          <p:cNvPr id="182" name="Google Shape;182;p26"/>
          <p:cNvSpPr txBox="1"/>
          <p:nvPr>
            <p:ph idx="2" type="body"/>
          </p:nvPr>
        </p:nvSpPr>
        <p:spPr>
          <a:xfrm>
            <a:off x="6420900" y="3440300"/>
            <a:ext cx="2411400" cy="15906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s-419">
                <a:solidFill>
                  <a:srgbClr val="000000"/>
                </a:solidFill>
                <a:latin typeface="Lobster"/>
                <a:ea typeface="Lobster"/>
                <a:cs typeface="Lobster"/>
                <a:sym typeface="Lobster"/>
              </a:rPr>
              <a:t>Nuestras mariposas </a:t>
            </a:r>
            <a:r>
              <a:rPr lang="es-419">
                <a:solidFill>
                  <a:srgbClr val="000000"/>
                </a:solidFill>
                <a:latin typeface="Lobster"/>
                <a:ea typeface="Lobster"/>
                <a:cs typeface="Lobster"/>
                <a:sym typeface="Lobster"/>
              </a:rPr>
              <a:t>serán</a:t>
            </a:r>
            <a:r>
              <a:rPr lang="es-419">
                <a:solidFill>
                  <a:srgbClr val="000000"/>
                </a:solidFill>
                <a:latin typeface="Lobster"/>
                <a:ea typeface="Lobster"/>
                <a:cs typeface="Lobster"/>
                <a:sym typeface="Lobster"/>
              </a:rPr>
              <a:t> reproducidas en un mariposario donde </a:t>
            </a:r>
            <a:r>
              <a:rPr lang="es-419">
                <a:solidFill>
                  <a:srgbClr val="000000"/>
                </a:solidFill>
                <a:latin typeface="Lobster"/>
                <a:ea typeface="Lobster"/>
                <a:cs typeface="Lobster"/>
                <a:sym typeface="Lobster"/>
              </a:rPr>
              <a:t>contarán</a:t>
            </a:r>
            <a:r>
              <a:rPr lang="es-419">
                <a:solidFill>
                  <a:srgbClr val="000000"/>
                </a:solidFill>
                <a:latin typeface="Lobster"/>
                <a:ea typeface="Lobster"/>
                <a:cs typeface="Lobster"/>
                <a:sym typeface="Lobster"/>
              </a:rPr>
              <a:t> con las condiciones adecuadas para su buen desarrollo</a:t>
            </a:r>
            <a:endParaRPr>
              <a:solidFill>
                <a:srgbClr val="000000"/>
              </a:solidFill>
              <a:latin typeface="Lobster"/>
              <a:ea typeface="Lobster"/>
              <a:cs typeface="Lobster"/>
              <a:sym typeface="Lobster"/>
            </a:endParaRPr>
          </a:p>
        </p:txBody>
      </p:sp>
      <p:pic>
        <p:nvPicPr>
          <p:cNvPr id="183" name="Google Shape;183;p26"/>
          <p:cNvPicPr preferRelativeResize="0"/>
          <p:nvPr/>
        </p:nvPicPr>
        <p:blipFill rotWithShape="1">
          <a:blip r:embed="rId3">
            <a:alphaModFix/>
          </a:blip>
          <a:srcRect b="0" l="0" r="2343" t="0"/>
          <a:stretch/>
        </p:blipFill>
        <p:spPr>
          <a:xfrm>
            <a:off x="384300" y="1147025"/>
            <a:ext cx="2470925" cy="1897724"/>
          </a:xfrm>
          <a:prstGeom prst="rect">
            <a:avLst/>
          </a:prstGeom>
          <a:noFill/>
          <a:ln>
            <a:noFill/>
          </a:ln>
        </p:spPr>
      </p:pic>
      <p:sp>
        <p:nvSpPr>
          <p:cNvPr id="184" name="Google Shape;184;p26"/>
          <p:cNvSpPr txBox="1"/>
          <p:nvPr/>
        </p:nvSpPr>
        <p:spPr>
          <a:xfrm>
            <a:off x="3391088" y="3440300"/>
            <a:ext cx="2530200" cy="1445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600"/>
              </a:spcAft>
              <a:buNone/>
            </a:pPr>
            <a:r>
              <a:rPr lang="es-419">
                <a:latin typeface="Lobster"/>
                <a:ea typeface="Lobster"/>
                <a:cs typeface="Lobster"/>
                <a:sym typeface="Lobster"/>
              </a:rPr>
              <a:t>Únicamente</a:t>
            </a:r>
            <a:r>
              <a:rPr lang="es-419">
                <a:latin typeface="Lobster"/>
                <a:ea typeface="Lobster"/>
                <a:cs typeface="Lobster"/>
                <a:sym typeface="Lobster"/>
              </a:rPr>
              <a:t> liberaremos m</a:t>
            </a:r>
            <a:r>
              <a:rPr lang="es-419">
                <a:latin typeface="Lobster"/>
                <a:ea typeface="Lobster"/>
                <a:cs typeface="Lobster"/>
                <a:sym typeface="Lobster"/>
              </a:rPr>
              <a:t>ariposas con etapas adultas cortas para evitar la introducción de especies exóticas. </a:t>
            </a:r>
            <a:endParaRPr>
              <a:latin typeface="Lobster"/>
              <a:ea typeface="Lobster"/>
              <a:cs typeface="Lobster"/>
              <a:sym typeface="Lobster"/>
            </a:endParaRPr>
          </a:p>
        </p:txBody>
      </p:sp>
      <p:pic>
        <p:nvPicPr>
          <p:cNvPr id="185" name="Google Shape;185;p26"/>
          <p:cNvPicPr preferRelativeResize="0"/>
          <p:nvPr/>
        </p:nvPicPr>
        <p:blipFill rotWithShape="1">
          <a:blip r:embed="rId4">
            <a:alphaModFix/>
          </a:blip>
          <a:srcRect b="11811" l="0" r="1922" t="8111"/>
          <a:stretch/>
        </p:blipFill>
        <p:spPr>
          <a:xfrm>
            <a:off x="3336538" y="1147025"/>
            <a:ext cx="2470925" cy="1897725"/>
          </a:xfrm>
          <a:prstGeom prst="rect">
            <a:avLst/>
          </a:prstGeom>
          <a:noFill/>
          <a:ln>
            <a:noFill/>
          </a:ln>
        </p:spPr>
      </p:pic>
      <p:pic>
        <p:nvPicPr>
          <p:cNvPr id="186" name="Google Shape;186;p26"/>
          <p:cNvPicPr preferRelativeResize="0"/>
          <p:nvPr/>
        </p:nvPicPr>
        <p:blipFill rotWithShape="1">
          <a:blip r:embed="rId5">
            <a:alphaModFix/>
          </a:blip>
          <a:srcRect b="39521" l="7770" r="21905" t="23583"/>
          <a:stretch/>
        </p:blipFill>
        <p:spPr>
          <a:xfrm>
            <a:off x="6288775" y="1147025"/>
            <a:ext cx="2411323" cy="18977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 name="Shape 190"/>
        <p:cNvGrpSpPr/>
        <p:nvPr/>
      </p:nvGrpSpPr>
      <p:grpSpPr>
        <a:xfrm>
          <a:off x="0" y="0"/>
          <a:ext cx="0" cy="0"/>
          <a:chOff x="0" y="0"/>
          <a:chExt cx="0" cy="0"/>
        </a:xfrm>
      </p:grpSpPr>
      <p:sp>
        <p:nvSpPr>
          <p:cNvPr id="191" name="Google Shape;191;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obster"/>
                <a:ea typeface="Lobster"/>
                <a:cs typeface="Lobster"/>
                <a:sym typeface="Lobster"/>
              </a:rPr>
              <a:t>Estructura de costos</a:t>
            </a:r>
            <a:endParaRPr>
              <a:latin typeface="Lobster"/>
              <a:ea typeface="Lobster"/>
              <a:cs typeface="Lobster"/>
              <a:sym typeface="Lobster"/>
            </a:endParaRPr>
          </a:p>
          <a:p>
            <a:pPr indent="0" lvl="0" marL="0" rtl="0" algn="l">
              <a:spcBef>
                <a:spcPts val="0"/>
              </a:spcBef>
              <a:spcAft>
                <a:spcPts val="0"/>
              </a:spcAft>
              <a:buNone/>
            </a:pPr>
            <a:r>
              <a:t/>
            </a:r>
            <a:endParaRPr/>
          </a:p>
        </p:txBody>
      </p:sp>
      <p:sp>
        <p:nvSpPr>
          <p:cNvPr id="192" name="Google Shape;192;p27"/>
          <p:cNvSpPr txBox="1"/>
          <p:nvPr/>
        </p:nvSpPr>
        <p:spPr>
          <a:xfrm>
            <a:off x="1045550" y="1206925"/>
            <a:ext cx="2862900" cy="39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7"/>
          <p:cNvSpPr txBox="1"/>
          <p:nvPr/>
        </p:nvSpPr>
        <p:spPr>
          <a:xfrm>
            <a:off x="821000" y="1017725"/>
            <a:ext cx="3038400" cy="39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obster"/>
                <a:ea typeface="Lobster"/>
                <a:cs typeface="Lobster"/>
                <a:sym typeface="Lobster"/>
              </a:rPr>
              <a:t>Costos fijos.</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a:latin typeface="Lobster"/>
                <a:ea typeface="Lobster"/>
                <a:cs typeface="Lobster"/>
                <a:sym typeface="Lobster"/>
              </a:rPr>
              <a:t>Mantenimiento de instalaciones</a:t>
            </a:r>
            <a:endParaRPr>
              <a:latin typeface="Lobster"/>
              <a:ea typeface="Lobster"/>
              <a:cs typeface="Lobster"/>
              <a:sym typeface="Lobster"/>
            </a:endParaRPr>
          </a:p>
          <a:p>
            <a:pPr indent="0" lvl="0" marL="457200" rtl="0" algn="l">
              <a:spcBef>
                <a:spcPts val="0"/>
              </a:spcBef>
              <a:spcAft>
                <a:spcPts val="0"/>
              </a:spcAft>
              <a:buNone/>
            </a:pPr>
            <a:r>
              <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a:latin typeface="Lobster"/>
                <a:ea typeface="Lobster"/>
                <a:cs typeface="Lobster"/>
                <a:sym typeface="Lobster"/>
              </a:rPr>
              <a:t>Transporte de personal y materiales</a:t>
            </a:r>
            <a:endParaRPr>
              <a:latin typeface="Lobster"/>
              <a:ea typeface="Lobster"/>
              <a:cs typeface="Lobster"/>
              <a:sym typeface="Lobster"/>
            </a:endParaRPr>
          </a:p>
          <a:p>
            <a:pPr indent="0" lvl="0" marL="457200" rtl="0" algn="l">
              <a:spcBef>
                <a:spcPts val="0"/>
              </a:spcBef>
              <a:spcAft>
                <a:spcPts val="0"/>
              </a:spcAft>
              <a:buNone/>
            </a:pPr>
            <a:r>
              <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a:latin typeface="Lobster"/>
                <a:ea typeface="Lobster"/>
                <a:cs typeface="Lobster"/>
                <a:sym typeface="Lobster"/>
              </a:rPr>
              <a:t>Servicios de las </a:t>
            </a:r>
            <a:r>
              <a:rPr lang="es-419">
                <a:latin typeface="Lobster"/>
                <a:ea typeface="Lobster"/>
                <a:cs typeface="Lobster"/>
                <a:sym typeface="Lobster"/>
              </a:rPr>
              <a:t>instalaciones</a:t>
            </a:r>
            <a:endParaRPr>
              <a:latin typeface="Lobster"/>
              <a:ea typeface="Lobster"/>
              <a:cs typeface="Lobster"/>
              <a:sym typeface="Lobster"/>
            </a:endParaRPr>
          </a:p>
          <a:p>
            <a:pPr indent="0" lvl="0" marL="457200" rtl="0" algn="l">
              <a:spcBef>
                <a:spcPts val="0"/>
              </a:spcBef>
              <a:spcAft>
                <a:spcPts val="0"/>
              </a:spcAft>
              <a:buNone/>
            </a:pPr>
            <a:r>
              <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a:latin typeface="Lobster"/>
                <a:ea typeface="Lobster"/>
                <a:cs typeface="Lobster"/>
                <a:sym typeface="Lobster"/>
              </a:rPr>
              <a:t>Salarios </a:t>
            </a:r>
            <a:endParaRPr>
              <a:latin typeface="Lobster"/>
              <a:ea typeface="Lobster"/>
              <a:cs typeface="Lobster"/>
              <a:sym typeface="Lobster"/>
            </a:endParaRPr>
          </a:p>
          <a:p>
            <a:pPr indent="0" lvl="0" marL="457200" rtl="0" algn="l">
              <a:spcBef>
                <a:spcPts val="0"/>
              </a:spcBef>
              <a:spcAft>
                <a:spcPts val="0"/>
              </a:spcAft>
              <a:buNone/>
            </a:pPr>
            <a:r>
              <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a:latin typeface="Lobster"/>
                <a:ea typeface="Lobster"/>
                <a:cs typeface="Lobster"/>
                <a:sym typeface="Lobster"/>
              </a:rPr>
              <a:t>Licencia de uso de suelo</a:t>
            </a:r>
            <a:endParaRPr>
              <a:latin typeface="Lobster"/>
              <a:ea typeface="Lobster"/>
              <a:cs typeface="Lobster"/>
              <a:sym typeface="Lobster"/>
            </a:endParaRPr>
          </a:p>
          <a:p>
            <a:pPr indent="0" lvl="0" marL="457200" rtl="0" algn="l">
              <a:spcBef>
                <a:spcPts val="0"/>
              </a:spcBef>
              <a:spcAft>
                <a:spcPts val="0"/>
              </a:spcAft>
              <a:buNone/>
            </a:pPr>
            <a:r>
              <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a:latin typeface="Lobster"/>
                <a:ea typeface="Lobster"/>
                <a:cs typeface="Lobster"/>
                <a:sym typeface="Lobster"/>
              </a:rPr>
              <a:t>Publicidad </a:t>
            </a:r>
            <a:endParaRPr>
              <a:latin typeface="Lobster"/>
              <a:ea typeface="Lobster"/>
              <a:cs typeface="Lobster"/>
              <a:sym typeface="Lobster"/>
            </a:endParaRPr>
          </a:p>
          <a:p>
            <a:pPr indent="0" lvl="0" marL="0" rtl="0" algn="l">
              <a:spcBef>
                <a:spcPts val="0"/>
              </a:spcBef>
              <a:spcAft>
                <a:spcPts val="0"/>
              </a:spcAft>
              <a:buNone/>
            </a:pPr>
            <a:r>
              <a:t/>
            </a:r>
            <a:endParaRPr/>
          </a:p>
        </p:txBody>
      </p:sp>
      <p:sp>
        <p:nvSpPr>
          <p:cNvPr id="194" name="Google Shape;194;p27"/>
          <p:cNvSpPr txBox="1"/>
          <p:nvPr/>
        </p:nvSpPr>
        <p:spPr>
          <a:xfrm>
            <a:off x="4320550" y="989400"/>
            <a:ext cx="3038400" cy="39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obster"/>
                <a:ea typeface="Lobster"/>
                <a:cs typeface="Lobster"/>
                <a:sym typeface="Lobster"/>
              </a:rPr>
              <a:t>Costos Variables</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a:latin typeface="Lobster"/>
                <a:ea typeface="Lobster"/>
                <a:cs typeface="Lobster"/>
                <a:sym typeface="Lobster"/>
              </a:rPr>
              <a:t>Envíos</a:t>
            </a:r>
            <a:r>
              <a:rPr lang="es-419">
                <a:latin typeface="Lobster"/>
                <a:ea typeface="Lobster"/>
                <a:cs typeface="Lobster"/>
                <a:sym typeface="Lobster"/>
              </a:rPr>
              <a:t> de producto</a:t>
            </a:r>
            <a:endParaRPr>
              <a:latin typeface="Lobster"/>
              <a:ea typeface="Lobster"/>
              <a:cs typeface="Lobster"/>
              <a:sym typeface="Lobster"/>
            </a:endParaRPr>
          </a:p>
          <a:p>
            <a:pPr indent="0" lvl="0" marL="0" rtl="0" algn="l">
              <a:spcBef>
                <a:spcPts val="0"/>
              </a:spcBef>
              <a:spcAft>
                <a:spcPts val="0"/>
              </a:spcAft>
              <a:buNone/>
            </a:pPr>
            <a:r>
              <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a:latin typeface="Lobster"/>
                <a:ea typeface="Lobster"/>
                <a:cs typeface="Lobster"/>
                <a:sym typeface="Lobster"/>
              </a:rPr>
              <a:t>Cuidado y desarrollo de mariposas (</a:t>
            </a:r>
            <a:r>
              <a:rPr lang="es-419">
                <a:latin typeface="Lobster"/>
                <a:ea typeface="Lobster"/>
                <a:cs typeface="Lobster"/>
                <a:sym typeface="Lobster"/>
              </a:rPr>
              <a:t>Variación</a:t>
            </a:r>
            <a:r>
              <a:rPr lang="es-419">
                <a:latin typeface="Lobster"/>
                <a:ea typeface="Lobster"/>
                <a:cs typeface="Lobster"/>
                <a:sym typeface="Lobster"/>
              </a:rPr>
              <a:t> por especies)</a:t>
            </a:r>
            <a:endParaRPr>
              <a:latin typeface="Lobster"/>
              <a:ea typeface="Lobster"/>
              <a:cs typeface="Lobster"/>
              <a:sym typeface="Lobster"/>
            </a:endParaRPr>
          </a:p>
          <a:p>
            <a:pPr indent="0" lvl="0" marL="0" rtl="0" algn="l">
              <a:spcBef>
                <a:spcPts val="0"/>
              </a:spcBef>
              <a:spcAft>
                <a:spcPts val="0"/>
              </a:spcAft>
              <a:buNone/>
            </a:pPr>
            <a:r>
              <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a:latin typeface="Lobster"/>
                <a:ea typeface="Lobster"/>
                <a:cs typeface="Lobster"/>
                <a:sym typeface="Lobster"/>
              </a:rPr>
              <a:t>Destajistas o M.O Externa</a:t>
            </a:r>
            <a:endParaRPr>
              <a:latin typeface="Lobster"/>
              <a:ea typeface="Lobster"/>
              <a:cs typeface="Lobster"/>
              <a:sym typeface="Lobster"/>
            </a:endParaRPr>
          </a:p>
          <a:p>
            <a:pPr indent="0" lvl="0" marL="0" rtl="0" algn="l">
              <a:spcBef>
                <a:spcPts val="0"/>
              </a:spcBef>
              <a:spcAft>
                <a:spcPts val="0"/>
              </a:spcAft>
              <a:buNone/>
            </a:pPr>
            <a:r>
              <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a:latin typeface="Lobster"/>
                <a:ea typeface="Lobster"/>
                <a:cs typeface="Lobster"/>
                <a:sym typeface="Lobster"/>
              </a:rPr>
              <a:t>Comisiones </a:t>
            </a:r>
            <a:endParaRPr>
              <a:latin typeface="Lobster"/>
              <a:ea typeface="Lobster"/>
              <a:cs typeface="Lobster"/>
              <a:sym typeface="Lobster"/>
            </a:endParaRPr>
          </a:p>
          <a:p>
            <a:pPr indent="0" lvl="0" marL="0" rtl="0" algn="l">
              <a:spcBef>
                <a:spcPts val="0"/>
              </a:spcBef>
              <a:spcAft>
                <a:spcPts val="0"/>
              </a:spcAft>
              <a:buNone/>
            </a:pPr>
            <a:r>
              <a:t/>
            </a:r>
            <a:endParaRPr>
              <a:latin typeface="Lobster"/>
              <a:ea typeface="Lobster"/>
              <a:cs typeface="Lobster"/>
              <a:sym typeface="Lobster"/>
            </a:endParaRPr>
          </a:p>
          <a:p>
            <a:pPr indent="0" lvl="0" marL="0" rtl="0" algn="l">
              <a:spcBef>
                <a:spcPts val="0"/>
              </a:spcBef>
              <a:spcAft>
                <a:spcPts val="0"/>
              </a:spcAft>
              <a:buNone/>
            </a:pPr>
            <a:r>
              <a:t/>
            </a:r>
            <a:endParaRPr>
              <a:latin typeface="Lobster"/>
              <a:ea typeface="Lobster"/>
              <a:cs typeface="Lobster"/>
              <a:sym typeface="Lobster"/>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456750" y="360800"/>
            <a:ext cx="3192000" cy="4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solidFill>
                  <a:srgbClr val="000000"/>
                </a:solidFill>
                <a:latin typeface="Lobster"/>
                <a:ea typeface="Lobster"/>
                <a:cs typeface="Lobster"/>
                <a:sym typeface="Lobster"/>
              </a:rPr>
              <a:t>Segmento de clientes </a:t>
            </a:r>
            <a:endParaRPr>
              <a:solidFill>
                <a:srgbClr val="000000"/>
              </a:solidFill>
              <a:latin typeface="Lobster"/>
              <a:ea typeface="Lobster"/>
              <a:cs typeface="Lobster"/>
              <a:sym typeface="Lobster"/>
            </a:endParaRPr>
          </a:p>
        </p:txBody>
      </p:sp>
      <p:sp>
        <p:nvSpPr>
          <p:cNvPr id="62" name="Google Shape;62;p14"/>
          <p:cNvSpPr txBox="1"/>
          <p:nvPr>
            <p:ph idx="1" type="body"/>
          </p:nvPr>
        </p:nvSpPr>
        <p:spPr>
          <a:xfrm>
            <a:off x="456750" y="1754975"/>
            <a:ext cx="4581600" cy="30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solidFill>
                  <a:schemeClr val="lt1"/>
                </a:solidFill>
              </a:rPr>
              <a:t>El negocio </a:t>
            </a:r>
            <a:r>
              <a:rPr lang="es-419">
                <a:solidFill>
                  <a:schemeClr val="lt1"/>
                </a:solidFill>
              </a:rPr>
              <a:t>está</a:t>
            </a:r>
            <a:r>
              <a:rPr lang="es-419">
                <a:solidFill>
                  <a:schemeClr val="lt1"/>
                </a:solidFill>
              </a:rPr>
              <a:t> dirigido tanto a personas </a:t>
            </a:r>
            <a:r>
              <a:rPr lang="es-419">
                <a:solidFill>
                  <a:schemeClr val="lt1"/>
                </a:solidFill>
              </a:rPr>
              <a:t>físicas</a:t>
            </a:r>
            <a:r>
              <a:rPr lang="es-419">
                <a:solidFill>
                  <a:schemeClr val="lt1"/>
                </a:solidFill>
              </a:rPr>
              <a:t> como morales. </a:t>
            </a:r>
            <a:endParaRPr>
              <a:solidFill>
                <a:schemeClr val="lt1"/>
              </a:solidFill>
            </a:endParaRPr>
          </a:p>
          <a:p>
            <a:pPr indent="0" lvl="0" marL="0" rtl="0" algn="l">
              <a:spcBef>
                <a:spcPts val="1600"/>
              </a:spcBef>
              <a:spcAft>
                <a:spcPts val="0"/>
              </a:spcAft>
              <a:buNone/>
            </a:pPr>
            <a:r>
              <a:rPr lang="es-419">
                <a:solidFill>
                  <a:schemeClr val="lt1"/>
                </a:solidFill>
              </a:rPr>
              <a:t>1: Morales (Empresas dedicadas a la </a:t>
            </a:r>
            <a:r>
              <a:rPr lang="es-419">
                <a:solidFill>
                  <a:schemeClr val="lt1"/>
                </a:solidFill>
              </a:rPr>
              <a:t>planeación</a:t>
            </a:r>
            <a:r>
              <a:rPr lang="es-419">
                <a:solidFill>
                  <a:schemeClr val="lt1"/>
                </a:solidFill>
              </a:rPr>
              <a:t> de eventos, A.C., Escuelas, Iglesias, etc) </a:t>
            </a:r>
            <a:endParaRPr>
              <a:solidFill>
                <a:schemeClr val="lt1"/>
              </a:solidFill>
            </a:endParaRPr>
          </a:p>
          <a:p>
            <a:pPr indent="0" lvl="0" marL="0" rtl="0" algn="l">
              <a:spcBef>
                <a:spcPts val="1600"/>
              </a:spcBef>
              <a:spcAft>
                <a:spcPts val="1600"/>
              </a:spcAft>
              <a:buNone/>
            </a:pPr>
            <a:r>
              <a:rPr lang="es-419">
                <a:solidFill>
                  <a:schemeClr val="lt1"/>
                </a:solidFill>
              </a:rPr>
              <a:t>2: </a:t>
            </a:r>
            <a:r>
              <a:rPr lang="es-419">
                <a:solidFill>
                  <a:schemeClr val="lt1"/>
                </a:solidFill>
              </a:rPr>
              <a:t>Físicas</a:t>
            </a:r>
            <a:r>
              <a:rPr lang="es-419">
                <a:solidFill>
                  <a:schemeClr val="lt1"/>
                </a:solidFill>
              </a:rPr>
              <a:t> (Novios, Parejas, Familiares, Amigos, etc.) </a:t>
            </a:r>
            <a:endParaRPr sz="1300">
              <a:solidFill>
                <a:srgbClr val="000000"/>
              </a:solidFill>
              <a:latin typeface="Lobster"/>
              <a:ea typeface="Lobster"/>
              <a:cs typeface="Lobster"/>
              <a:sym typeface="Lobster"/>
            </a:endParaRPr>
          </a:p>
        </p:txBody>
      </p:sp>
      <p:pic>
        <p:nvPicPr>
          <p:cNvPr id="63" name="Google Shape;63;p14"/>
          <p:cNvPicPr preferRelativeResize="0"/>
          <p:nvPr/>
        </p:nvPicPr>
        <p:blipFill>
          <a:blip r:embed="rId4">
            <a:alphaModFix/>
          </a:blip>
          <a:stretch>
            <a:fillRect/>
          </a:stretch>
        </p:blipFill>
        <p:spPr>
          <a:xfrm>
            <a:off x="5329850" y="1608421"/>
            <a:ext cx="2888538" cy="19266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400"/>
              </a:spcBef>
              <a:spcAft>
                <a:spcPts val="0"/>
              </a:spcAft>
              <a:buNone/>
            </a:pPr>
            <a:r>
              <a:t/>
            </a:r>
            <a:endParaRPr sz="1000">
              <a:solidFill>
                <a:srgbClr val="242424"/>
              </a:solidFill>
              <a:latin typeface="Trebuchet MS"/>
              <a:ea typeface="Trebuchet MS"/>
              <a:cs typeface="Trebuchet MS"/>
              <a:sym typeface="Trebuchet MS"/>
            </a:endParaRPr>
          </a:p>
          <a:p>
            <a:pPr indent="0" lvl="0" marL="0" rtl="0" algn="l">
              <a:spcBef>
                <a:spcPts val="400"/>
              </a:spcBef>
              <a:spcAft>
                <a:spcPts val="400"/>
              </a:spcAft>
              <a:buClr>
                <a:schemeClr val="dk1"/>
              </a:buClr>
              <a:buSzPts val="1100"/>
              <a:buFont typeface="Arial"/>
              <a:buNone/>
            </a:pPr>
            <a:r>
              <a:t/>
            </a:r>
            <a:endParaRPr sz="1000">
              <a:solidFill>
                <a:srgbClr val="242424"/>
              </a:solidFill>
              <a:latin typeface="Trebuchet MS"/>
              <a:ea typeface="Trebuchet MS"/>
              <a:cs typeface="Trebuchet MS"/>
              <a:sym typeface="Trebuchet MS"/>
            </a:endParaRPr>
          </a:p>
        </p:txBody>
      </p:sp>
      <p:pic>
        <p:nvPicPr>
          <p:cNvPr id="70" name="Google Shape;70;p15"/>
          <p:cNvPicPr preferRelativeResize="0"/>
          <p:nvPr/>
        </p:nvPicPr>
        <p:blipFill rotWithShape="1">
          <a:blip r:embed="rId3">
            <a:alphaModFix amt="51000"/>
          </a:blip>
          <a:srcRect b="68600" l="-3600" r="3600" t="-68600"/>
          <a:stretch/>
        </p:blipFill>
        <p:spPr>
          <a:xfrm>
            <a:off x="0" y="0"/>
            <a:ext cx="9144000" cy="5143500"/>
          </a:xfrm>
          <a:prstGeom prst="rect">
            <a:avLst/>
          </a:prstGeom>
          <a:noFill/>
          <a:ln>
            <a:noFill/>
          </a:ln>
        </p:spPr>
      </p:pic>
      <p:pic>
        <p:nvPicPr>
          <p:cNvPr id="71" name="Google Shape;71;p15"/>
          <p:cNvPicPr preferRelativeResize="0"/>
          <p:nvPr/>
        </p:nvPicPr>
        <p:blipFill>
          <a:blip r:embed="rId4">
            <a:alphaModFix/>
          </a:blip>
          <a:stretch>
            <a:fillRect/>
          </a:stretch>
        </p:blipFill>
        <p:spPr>
          <a:xfrm>
            <a:off x="0" y="0"/>
            <a:ext cx="9144000" cy="4933975"/>
          </a:xfrm>
          <a:prstGeom prst="rect">
            <a:avLst/>
          </a:prstGeom>
          <a:noFill/>
          <a:ln>
            <a:noFill/>
          </a:ln>
          <a:effectLst>
            <a:outerShdw blurRad="57150" rotWithShape="0" algn="bl" dir="5400000" dist="19050">
              <a:srgbClr val="000000">
                <a:alpha val="50000"/>
              </a:srgbClr>
            </a:outerShdw>
          </a:effectLst>
        </p:spPr>
      </p:pic>
      <p:sp>
        <p:nvSpPr>
          <p:cNvPr id="72" name="Google Shape;72;p15"/>
          <p:cNvSpPr txBox="1"/>
          <p:nvPr>
            <p:ph idx="1" type="body"/>
          </p:nvPr>
        </p:nvSpPr>
        <p:spPr>
          <a:xfrm>
            <a:off x="228600" y="900125"/>
            <a:ext cx="5025000" cy="335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419" sz="1700">
                <a:solidFill>
                  <a:srgbClr val="242424"/>
                </a:solidFill>
                <a:latin typeface="Lobster"/>
                <a:ea typeface="Lobster"/>
                <a:cs typeface="Lobster"/>
                <a:sym typeface="Lobster"/>
              </a:rPr>
              <a:t>Liberar mariposas en los eventos sociales de acuerdo a sus necesidades.</a:t>
            </a:r>
            <a:endParaRPr sz="1700">
              <a:solidFill>
                <a:srgbClr val="242424"/>
              </a:solidFill>
              <a:latin typeface="Lobster"/>
              <a:ea typeface="Lobster"/>
              <a:cs typeface="Lobster"/>
              <a:sym typeface="Lobster"/>
            </a:endParaRPr>
          </a:p>
          <a:p>
            <a:pPr indent="0" lvl="0" marL="0" rtl="0" algn="l">
              <a:spcBef>
                <a:spcPts val="0"/>
              </a:spcBef>
              <a:spcAft>
                <a:spcPts val="0"/>
              </a:spcAft>
              <a:buClr>
                <a:schemeClr val="dk1"/>
              </a:buClr>
              <a:buSzPts val="1100"/>
              <a:buFont typeface="Arial"/>
              <a:buNone/>
            </a:pPr>
            <a:r>
              <a:t/>
            </a:r>
            <a:endParaRPr sz="1700">
              <a:solidFill>
                <a:srgbClr val="242424"/>
              </a:solidFill>
              <a:latin typeface="Lobster"/>
              <a:ea typeface="Lobster"/>
              <a:cs typeface="Lobster"/>
              <a:sym typeface="Lobster"/>
            </a:endParaRPr>
          </a:p>
          <a:p>
            <a:pPr indent="0" lvl="0" marL="0" rtl="0" algn="l">
              <a:spcBef>
                <a:spcPts val="400"/>
              </a:spcBef>
              <a:spcAft>
                <a:spcPts val="0"/>
              </a:spcAft>
              <a:buClr>
                <a:schemeClr val="dk1"/>
              </a:buClr>
              <a:buSzPts val="1100"/>
              <a:buFont typeface="Arial"/>
              <a:buNone/>
            </a:pPr>
            <a:r>
              <a:rPr lang="es-419" sz="1700">
                <a:solidFill>
                  <a:srgbClr val="242424"/>
                </a:solidFill>
                <a:latin typeface="Lobster"/>
                <a:ea typeface="Lobster"/>
                <a:cs typeface="Lobster"/>
                <a:sym typeface="Lobster"/>
              </a:rPr>
              <a:t>Liberar mariposas es una alternativa ecológicamente amigable a aventar arroz o globos para festejar.</a:t>
            </a:r>
            <a:endParaRPr sz="1700">
              <a:solidFill>
                <a:srgbClr val="242424"/>
              </a:solidFill>
              <a:latin typeface="Lobster"/>
              <a:ea typeface="Lobster"/>
              <a:cs typeface="Lobster"/>
              <a:sym typeface="Lobster"/>
            </a:endParaRPr>
          </a:p>
          <a:p>
            <a:pPr indent="0" lvl="0" marL="0" rtl="0" algn="l">
              <a:spcBef>
                <a:spcPts val="400"/>
              </a:spcBef>
              <a:spcAft>
                <a:spcPts val="0"/>
              </a:spcAft>
              <a:buClr>
                <a:schemeClr val="dk1"/>
              </a:buClr>
              <a:buSzPts val="1100"/>
              <a:buFont typeface="Arial"/>
              <a:buNone/>
            </a:pPr>
            <a:r>
              <a:t/>
            </a:r>
            <a:endParaRPr sz="1700">
              <a:solidFill>
                <a:srgbClr val="242424"/>
              </a:solidFill>
              <a:latin typeface="Lobster"/>
              <a:ea typeface="Lobster"/>
              <a:cs typeface="Lobster"/>
              <a:sym typeface="Lobster"/>
            </a:endParaRPr>
          </a:p>
          <a:p>
            <a:pPr indent="0" lvl="0" marL="0" rtl="0" algn="l">
              <a:spcBef>
                <a:spcPts val="400"/>
              </a:spcBef>
              <a:spcAft>
                <a:spcPts val="400"/>
              </a:spcAft>
              <a:buClr>
                <a:schemeClr val="dk1"/>
              </a:buClr>
              <a:buSzPts val="1100"/>
              <a:buFont typeface="Arial"/>
              <a:buNone/>
            </a:pPr>
            <a:r>
              <a:rPr lang="es-419" sz="1700">
                <a:solidFill>
                  <a:srgbClr val="242424"/>
                </a:solidFill>
                <a:latin typeface="Lobster"/>
                <a:ea typeface="Lobster"/>
                <a:cs typeface="Lobster"/>
                <a:sym typeface="Lobster"/>
              </a:rPr>
              <a:t>Con este evento simbólico, se da un toque natural a la celebración, embellece los jardines y hacer que el evento sea especial, inolvidable y de ensueño y se promueve el contacto de los invitados con este tipo de insectos.</a:t>
            </a:r>
            <a:endParaRPr sz="2500">
              <a:latin typeface="Lobster"/>
              <a:ea typeface="Lobster"/>
              <a:cs typeface="Lobster"/>
              <a:sym typeface="Lobster"/>
            </a:endParaRPr>
          </a:p>
        </p:txBody>
      </p:sp>
      <p:sp>
        <p:nvSpPr>
          <p:cNvPr id="73" name="Google Shape;73;p15"/>
          <p:cNvSpPr txBox="1"/>
          <p:nvPr>
            <p:ph type="title"/>
          </p:nvPr>
        </p:nvSpPr>
        <p:spPr>
          <a:xfrm>
            <a:off x="2680075" y="130700"/>
            <a:ext cx="5175000" cy="5727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419">
                <a:latin typeface="Lobster"/>
                <a:ea typeface="Lobster"/>
                <a:cs typeface="Lobster"/>
                <a:sym typeface="Lobster"/>
              </a:rPr>
              <a:t>Propuesta valor</a:t>
            </a:r>
            <a:endParaRPr>
              <a:latin typeface="Lobster"/>
              <a:ea typeface="Lobster"/>
              <a:cs typeface="Lobster"/>
              <a:sym typeface="Lobster"/>
            </a:endParaRPr>
          </a:p>
        </p:txBody>
      </p:sp>
      <p:sp>
        <p:nvSpPr>
          <p:cNvPr id="74" name="Google Shape;74;p15"/>
          <p:cNvSpPr/>
          <p:nvPr/>
        </p:nvSpPr>
        <p:spPr>
          <a:xfrm>
            <a:off x="5672525" y="1017725"/>
            <a:ext cx="3136200" cy="5727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s-419" sz="1000">
                <a:solidFill>
                  <a:srgbClr val="242424"/>
                </a:solidFill>
                <a:latin typeface="Lobster"/>
                <a:ea typeface="Lobster"/>
                <a:cs typeface="Lobster"/>
                <a:sym typeface="Lobster"/>
              </a:rPr>
              <a:t>¿Qué valor estamos entregando a nuestros clientes?</a:t>
            </a:r>
            <a:endParaRPr b="1">
              <a:latin typeface="Lobster"/>
              <a:ea typeface="Lobster"/>
              <a:cs typeface="Lobster"/>
              <a:sym typeface="Lobster"/>
            </a:endParaRPr>
          </a:p>
        </p:txBody>
      </p:sp>
      <p:sp>
        <p:nvSpPr>
          <p:cNvPr id="75" name="Google Shape;75;p15"/>
          <p:cNvSpPr/>
          <p:nvPr/>
        </p:nvSpPr>
        <p:spPr>
          <a:xfrm>
            <a:off x="5672525" y="3120700"/>
            <a:ext cx="3136200" cy="5727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s-419" sz="1000">
                <a:solidFill>
                  <a:srgbClr val="242424"/>
                </a:solidFill>
                <a:latin typeface="Lobster"/>
                <a:ea typeface="Lobster"/>
                <a:cs typeface="Lobster"/>
                <a:sym typeface="Lobster"/>
              </a:rPr>
              <a:t>¿Qué necesidad estamos satisfaciendo?</a:t>
            </a:r>
            <a:endParaRPr b="1">
              <a:latin typeface="Lobster"/>
              <a:ea typeface="Lobster"/>
              <a:cs typeface="Lobster"/>
              <a:sym typeface="Lobster"/>
            </a:endParaRPr>
          </a:p>
        </p:txBody>
      </p:sp>
      <p:sp>
        <p:nvSpPr>
          <p:cNvPr id="76" name="Google Shape;76;p15"/>
          <p:cNvSpPr/>
          <p:nvPr/>
        </p:nvSpPr>
        <p:spPr>
          <a:xfrm>
            <a:off x="5672525" y="1999050"/>
            <a:ext cx="3136200" cy="5727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rgbClr val="242424"/>
              </a:solidFill>
              <a:latin typeface="Trebuchet MS"/>
              <a:ea typeface="Trebuchet MS"/>
              <a:cs typeface="Trebuchet MS"/>
              <a:sym typeface="Trebuchet MS"/>
            </a:endParaRPr>
          </a:p>
          <a:p>
            <a:pPr indent="0" lvl="0" marL="0" rtl="0" algn="l">
              <a:lnSpc>
                <a:spcPct val="115000"/>
              </a:lnSpc>
              <a:spcBef>
                <a:spcPts val="0"/>
              </a:spcBef>
              <a:spcAft>
                <a:spcPts val="0"/>
              </a:spcAft>
              <a:buNone/>
            </a:pPr>
            <a:r>
              <a:rPr lang="es-419" sz="1000">
                <a:solidFill>
                  <a:srgbClr val="242424"/>
                </a:solidFill>
                <a:latin typeface="Lobster"/>
                <a:ea typeface="Lobster"/>
                <a:cs typeface="Lobster"/>
                <a:sym typeface="Lobster"/>
              </a:rPr>
              <a:t>¿Qué problema estamos ayudando a resolver?</a:t>
            </a:r>
            <a:endParaRPr b="1" sz="1000">
              <a:solidFill>
                <a:srgbClr val="242424"/>
              </a:solidFill>
              <a:latin typeface="Lobster"/>
              <a:ea typeface="Lobster"/>
              <a:cs typeface="Lobster"/>
              <a:sym typeface="Lobs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80" name="Shape 80"/>
        <p:cNvGrpSpPr/>
        <p:nvPr/>
      </p:nvGrpSpPr>
      <p:grpSpPr>
        <a:xfrm>
          <a:off x="0" y="0"/>
          <a:ext cx="0" cy="0"/>
          <a:chOff x="0" y="0"/>
          <a:chExt cx="0" cy="0"/>
        </a:xfrm>
      </p:grpSpPr>
      <p:sp>
        <p:nvSpPr>
          <p:cNvPr id="81" name="Google Shape;81;p16"/>
          <p:cNvSpPr txBox="1"/>
          <p:nvPr>
            <p:ph idx="1" type="body"/>
          </p:nvPr>
        </p:nvSpPr>
        <p:spPr>
          <a:xfrm>
            <a:off x="5034575" y="143825"/>
            <a:ext cx="3945300" cy="842100"/>
          </a:xfrm>
          <a:prstGeom prst="rect">
            <a:avLst/>
          </a:prstGeom>
          <a:effectLst>
            <a:outerShdw blurRad="57150" rotWithShape="0" algn="bl" dir="5340000" dist="66675">
              <a:srgbClr val="000000"/>
            </a:outerShdw>
          </a:effectLst>
        </p:spPr>
        <p:txBody>
          <a:bodyPr anchorCtr="0" anchor="t" bIns="91425" lIns="91425" spcFirstLastPara="1" rIns="91425" wrap="square" tIns="91425">
            <a:noAutofit/>
          </a:bodyPr>
          <a:lstStyle/>
          <a:p>
            <a:pPr indent="0" lvl="0" marL="0" rtl="0" algn="ctr">
              <a:spcBef>
                <a:spcPts val="400"/>
              </a:spcBef>
              <a:spcAft>
                <a:spcPts val="0"/>
              </a:spcAft>
              <a:buNone/>
            </a:pPr>
            <a:r>
              <a:rPr b="1" lang="es-419" sz="2900">
                <a:solidFill>
                  <a:srgbClr val="FFFFFF"/>
                </a:solidFill>
                <a:latin typeface="Pinyon Script"/>
                <a:ea typeface="Pinyon Script"/>
                <a:cs typeface="Pinyon Script"/>
                <a:sym typeface="Pinyon Script"/>
              </a:rPr>
              <a:t>Un servicio de acuerdo a la ocasión especial.</a:t>
            </a:r>
            <a:endParaRPr b="1" sz="2900">
              <a:solidFill>
                <a:srgbClr val="FFFFFF"/>
              </a:solidFill>
              <a:latin typeface="Pinyon Script"/>
              <a:ea typeface="Pinyon Script"/>
              <a:cs typeface="Pinyon Script"/>
              <a:sym typeface="Pinyon Script"/>
            </a:endParaRPr>
          </a:p>
          <a:p>
            <a:pPr indent="0" lvl="0" marL="0" rtl="0" algn="ctr">
              <a:spcBef>
                <a:spcPts val="400"/>
              </a:spcBef>
              <a:spcAft>
                <a:spcPts val="400"/>
              </a:spcAft>
              <a:buClr>
                <a:schemeClr val="dk1"/>
              </a:buClr>
              <a:buSzPts val="1100"/>
              <a:buFont typeface="Arial"/>
              <a:buNone/>
            </a:pPr>
            <a:r>
              <a:t/>
            </a:r>
            <a:endParaRPr b="1" sz="2500">
              <a:solidFill>
                <a:srgbClr val="242424"/>
              </a:solidFill>
              <a:latin typeface="Pinyon Script"/>
              <a:ea typeface="Pinyon Script"/>
              <a:cs typeface="Pinyon Script"/>
              <a:sym typeface="Pinyon Script"/>
            </a:endParaRPr>
          </a:p>
        </p:txBody>
      </p:sp>
      <p:pic>
        <p:nvPicPr>
          <p:cNvPr id="82" name="Google Shape;82;p16"/>
          <p:cNvPicPr preferRelativeResize="0"/>
          <p:nvPr/>
        </p:nvPicPr>
        <p:blipFill rotWithShape="1">
          <a:blip r:embed="rId3">
            <a:alphaModFix/>
          </a:blip>
          <a:srcRect b="0" l="50789" r="0" t="1690"/>
          <a:stretch/>
        </p:blipFill>
        <p:spPr>
          <a:xfrm>
            <a:off x="5786600" y="1481250"/>
            <a:ext cx="3127402" cy="3514277"/>
          </a:xfrm>
          <a:prstGeom prst="rect">
            <a:avLst/>
          </a:prstGeom>
          <a:noFill/>
          <a:ln>
            <a:noFill/>
          </a:ln>
        </p:spPr>
      </p:pic>
      <p:sp>
        <p:nvSpPr>
          <p:cNvPr id="83" name="Google Shape;83;p16"/>
          <p:cNvSpPr txBox="1"/>
          <p:nvPr/>
        </p:nvSpPr>
        <p:spPr>
          <a:xfrm>
            <a:off x="2785388" y="805363"/>
            <a:ext cx="2855400" cy="1893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Lobster"/>
              <a:buChar char="♡"/>
            </a:pPr>
            <a:r>
              <a:rPr lang="es-419" sz="1800">
                <a:solidFill>
                  <a:schemeClr val="dk1"/>
                </a:solidFill>
                <a:latin typeface="Lobster"/>
                <a:ea typeface="Lobster"/>
                <a:cs typeface="Lobster"/>
                <a:sym typeface="Lobster"/>
              </a:rPr>
              <a:t>Baby Shower</a:t>
            </a:r>
            <a:endParaRPr sz="1800">
              <a:solidFill>
                <a:schemeClr val="dk1"/>
              </a:solidFill>
              <a:latin typeface="Lobster"/>
              <a:ea typeface="Lobster"/>
              <a:cs typeface="Lobster"/>
              <a:sym typeface="Lobster"/>
            </a:endParaRPr>
          </a:p>
          <a:p>
            <a:pPr indent="-342900" lvl="0" marL="457200" rtl="0" algn="l">
              <a:lnSpc>
                <a:spcPct val="115000"/>
              </a:lnSpc>
              <a:spcBef>
                <a:spcPts val="0"/>
              </a:spcBef>
              <a:spcAft>
                <a:spcPts val="0"/>
              </a:spcAft>
              <a:buClr>
                <a:schemeClr val="dk1"/>
              </a:buClr>
              <a:buSzPts val="1800"/>
              <a:buFont typeface="Lobster"/>
              <a:buChar char="♡"/>
            </a:pPr>
            <a:r>
              <a:rPr lang="es-419" sz="1800">
                <a:solidFill>
                  <a:schemeClr val="dk1"/>
                </a:solidFill>
                <a:latin typeface="Lobster"/>
                <a:ea typeface="Lobster"/>
                <a:cs typeface="Lobster"/>
                <a:sym typeface="Lobster"/>
              </a:rPr>
              <a:t>Bautizo</a:t>
            </a:r>
            <a:endParaRPr sz="1800">
              <a:solidFill>
                <a:schemeClr val="dk1"/>
              </a:solidFill>
              <a:latin typeface="Lobster"/>
              <a:ea typeface="Lobster"/>
              <a:cs typeface="Lobster"/>
              <a:sym typeface="Lobster"/>
            </a:endParaRPr>
          </a:p>
          <a:p>
            <a:pPr indent="-342900" lvl="0" marL="457200" rtl="0" algn="l">
              <a:spcBef>
                <a:spcPts val="0"/>
              </a:spcBef>
              <a:spcAft>
                <a:spcPts val="0"/>
              </a:spcAft>
              <a:buClr>
                <a:schemeClr val="dk1"/>
              </a:buClr>
              <a:buSzPts val="1800"/>
              <a:buFont typeface="Lobster"/>
              <a:buChar char="♡"/>
            </a:pPr>
            <a:r>
              <a:rPr lang="es-419" sz="1800">
                <a:solidFill>
                  <a:schemeClr val="dk1"/>
                </a:solidFill>
                <a:latin typeface="Lobster"/>
                <a:ea typeface="Lobster"/>
                <a:cs typeface="Lobster"/>
                <a:sym typeface="Lobster"/>
              </a:rPr>
              <a:t>Tres Años y Presentación</a:t>
            </a:r>
            <a:endParaRPr sz="1800">
              <a:solidFill>
                <a:schemeClr val="dk1"/>
              </a:solidFill>
              <a:latin typeface="Lobster"/>
              <a:ea typeface="Lobster"/>
              <a:cs typeface="Lobster"/>
              <a:sym typeface="Lobster"/>
            </a:endParaRPr>
          </a:p>
          <a:p>
            <a:pPr indent="-342900" lvl="0" marL="457200" rtl="0" algn="l">
              <a:spcBef>
                <a:spcPts val="0"/>
              </a:spcBef>
              <a:spcAft>
                <a:spcPts val="0"/>
              </a:spcAft>
              <a:buClr>
                <a:schemeClr val="dk1"/>
              </a:buClr>
              <a:buSzPts val="1800"/>
              <a:buFont typeface="Lobster"/>
              <a:buChar char="♡"/>
            </a:pPr>
            <a:r>
              <a:rPr lang="es-419" sz="1800">
                <a:solidFill>
                  <a:schemeClr val="dk1"/>
                </a:solidFill>
                <a:latin typeface="Lobster"/>
                <a:ea typeface="Lobster"/>
                <a:cs typeface="Lobster"/>
                <a:sym typeface="Lobster"/>
              </a:rPr>
              <a:t>Primera</a:t>
            </a:r>
            <a:endParaRPr sz="1800">
              <a:solidFill>
                <a:schemeClr val="dk1"/>
              </a:solidFill>
              <a:latin typeface="Lobster"/>
              <a:ea typeface="Lobster"/>
              <a:cs typeface="Lobster"/>
              <a:sym typeface="Lobster"/>
            </a:endParaRPr>
          </a:p>
          <a:p>
            <a:pPr indent="-342900" lvl="0" marL="457200" rtl="0" algn="l">
              <a:lnSpc>
                <a:spcPct val="115000"/>
              </a:lnSpc>
              <a:spcBef>
                <a:spcPts val="0"/>
              </a:spcBef>
              <a:spcAft>
                <a:spcPts val="0"/>
              </a:spcAft>
              <a:buClr>
                <a:schemeClr val="dk1"/>
              </a:buClr>
              <a:buSzPts val="1800"/>
              <a:buFont typeface="Lobster"/>
              <a:buChar char="♡"/>
            </a:pPr>
            <a:r>
              <a:rPr lang="es-419" sz="1800">
                <a:solidFill>
                  <a:schemeClr val="dk1"/>
                </a:solidFill>
                <a:latin typeface="Lobster"/>
                <a:ea typeface="Lobster"/>
                <a:cs typeface="Lobster"/>
                <a:sym typeface="Lobster"/>
              </a:rPr>
              <a:t>Comunión</a:t>
            </a:r>
            <a:endParaRPr sz="1800">
              <a:solidFill>
                <a:schemeClr val="dk1"/>
              </a:solidFill>
              <a:latin typeface="Lobster"/>
              <a:ea typeface="Lobster"/>
              <a:cs typeface="Lobster"/>
              <a:sym typeface="Lobster"/>
            </a:endParaRPr>
          </a:p>
          <a:p>
            <a:pPr indent="-342900" lvl="0" marL="457200" rtl="0" algn="l">
              <a:lnSpc>
                <a:spcPct val="115000"/>
              </a:lnSpc>
              <a:spcBef>
                <a:spcPts val="0"/>
              </a:spcBef>
              <a:spcAft>
                <a:spcPts val="0"/>
              </a:spcAft>
              <a:buClr>
                <a:schemeClr val="dk1"/>
              </a:buClr>
              <a:buSzPts val="1800"/>
              <a:buFont typeface="Lobster"/>
              <a:buChar char="♡"/>
            </a:pPr>
            <a:r>
              <a:rPr lang="es-419" sz="1800">
                <a:solidFill>
                  <a:schemeClr val="dk1"/>
                </a:solidFill>
                <a:latin typeface="Lobster"/>
                <a:ea typeface="Lobster"/>
                <a:cs typeface="Lobster"/>
                <a:sym typeface="Lobster"/>
              </a:rPr>
              <a:t>Confirmación</a:t>
            </a:r>
            <a:endParaRPr sz="1800">
              <a:solidFill>
                <a:schemeClr val="dk1"/>
              </a:solidFill>
              <a:latin typeface="Lobster"/>
              <a:ea typeface="Lobster"/>
              <a:cs typeface="Lobster"/>
              <a:sym typeface="Lobster"/>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Lobster"/>
              <a:ea typeface="Lobster"/>
              <a:cs typeface="Lobster"/>
              <a:sym typeface="Lobster"/>
            </a:endParaRPr>
          </a:p>
        </p:txBody>
      </p:sp>
      <p:sp>
        <p:nvSpPr>
          <p:cNvPr id="84" name="Google Shape;84;p16"/>
          <p:cNvSpPr txBox="1"/>
          <p:nvPr/>
        </p:nvSpPr>
        <p:spPr>
          <a:xfrm>
            <a:off x="3263000" y="2991050"/>
            <a:ext cx="2623500" cy="1791000"/>
          </a:xfrm>
          <a:prstGeom prst="rect">
            <a:avLst/>
          </a:prstGeom>
          <a:noFill/>
          <a:ln>
            <a:noFill/>
          </a:ln>
        </p:spPr>
        <p:txBody>
          <a:bodyPr anchorCtr="0" anchor="t" bIns="91425" lIns="91425" spcFirstLastPara="1" rIns="91425" wrap="square" tIns="91425">
            <a:noAutofit/>
          </a:bodyPr>
          <a:lstStyle/>
          <a:p>
            <a:pPr indent="-342900" lvl="0" marL="457200" rtl="0" algn="just">
              <a:spcBef>
                <a:spcPts val="0"/>
              </a:spcBef>
              <a:spcAft>
                <a:spcPts val="0"/>
              </a:spcAft>
              <a:buSzPts val="1800"/>
              <a:buFont typeface="Lobster"/>
              <a:buChar char="♡"/>
            </a:pPr>
            <a:r>
              <a:rPr lang="es-419" sz="1800">
                <a:latin typeface="Lobster"/>
                <a:ea typeface="Lobster"/>
                <a:cs typeface="Lobster"/>
                <a:sym typeface="Lobster"/>
              </a:rPr>
              <a:t>XV Años</a:t>
            </a:r>
            <a:endParaRPr sz="1800">
              <a:latin typeface="Lobster"/>
              <a:ea typeface="Lobster"/>
              <a:cs typeface="Lobster"/>
              <a:sym typeface="Lobster"/>
            </a:endParaRPr>
          </a:p>
          <a:p>
            <a:pPr indent="-342900" lvl="0" marL="457200" rtl="0" algn="just">
              <a:spcBef>
                <a:spcPts val="0"/>
              </a:spcBef>
              <a:spcAft>
                <a:spcPts val="0"/>
              </a:spcAft>
              <a:buSzPts val="1800"/>
              <a:buFont typeface="Lobster"/>
              <a:buChar char="♡"/>
            </a:pPr>
            <a:r>
              <a:rPr lang="es-419" sz="1800">
                <a:latin typeface="Lobster"/>
                <a:ea typeface="Lobster"/>
                <a:cs typeface="Lobster"/>
                <a:sym typeface="Lobster"/>
              </a:rPr>
              <a:t>Ceremonia religiosa</a:t>
            </a:r>
            <a:endParaRPr sz="1800">
              <a:latin typeface="Lobster"/>
              <a:ea typeface="Lobster"/>
              <a:cs typeface="Lobster"/>
              <a:sym typeface="Lobster"/>
            </a:endParaRPr>
          </a:p>
          <a:p>
            <a:pPr indent="-342900" lvl="0" marL="457200" rtl="0" algn="just">
              <a:spcBef>
                <a:spcPts val="0"/>
              </a:spcBef>
              <a:spcAft>
                <a:spcPts val="0"/>
              </a:spcAft>
              <a:buSzPts val="1800"/>
              <a:buFont typeface="Lobster"/>
              <a:buChar char="♡"/>
            </a:pPr>
            <a:r>
              <a:rPr lang="es-419" sz="1800">
                <a:latin typeface="Lobster"/>
                <a:ea typeface="Lobster"/>
                <a:cs typeface="Lobster"/>
                <a:sym typeface="Lobster"/>
              </a:rPr>
              <a:t>Último juguete</a:t>
            </a:r>
            <a:endParaRPr sz="1800">
              <a:latin typeface="Lobster"/>
              <a:ea typeface="Lobster"/>
              <a:cs typeface="Lobster"/>
              <a:sym typeface="Lobster"/>
            </a:endParaRPr>
          </a:p>
          <a:p>
            <a:pPr indent="-342900" lvl="0" marL="457200" rtl="0" algn="just">
              <a:spcBef>
                <a:spcPts val="0"/>
              </a:spcBef>
              <a:spcAft>
                <a:spcPts val="0"/>
              </a:spcAft>
              <a:buSzPts val="1800"/>
              <a:buFont typeface="Lobster"/>
              <a:buChar char="♡"/>
            </a:pPr>
            <a:r>
              <a:rPr lang="es-419" sz="1800">
                <a:latin typeface="Lobster"/>
                <a:ea typeface="Lobster"/>
                <a:cs typeface="Lobster"/>
                <a:sym typeface="Lobster"/>
              </a:rPr>
              <a:t>Coronación</a:t>
            </a:r>
            <a:endParaRPr sz="1800">
              <a:latin typeface="Lobster"/>
              <a:ea typeface="Lobster"/>
              <a:cs typeface="Lobster"/>
              <a:sym typeface="Lobster"/>
            </a:endParaRPr>
          </a:p>
          <a:p>
            <a:pPr indent="-342900" lvl="0" marL="457200" rtl="0" algn="just">
              <a:spcBef>
                <a:spcPts val="0"/>
              </a:spcBef>
              <a:spcAft>
                <a:spcPts val="0"/>
              </a:spcAft>
              <a:buSzPts val="1800"/>
              <a:buFont typeface="Lobster"/>
              <a:buChar char="♡"/>
            </a:pPr>
            <a:r>
              <a:rPr lang="es-419" sz="1800">
                <a:latin typeface="Lobster"/>
                <a:ea typeface="Lobster"/>
                <a:cs typeface="Lobster"/>
                <a:sym typeface="Lobster"/>
              </a:rPr>
              <a:t>Coreografía</a:t>
            </a:r>
            <a:endParaRPr sz="1800">
              <a:latin typeface="Lobster"/>
              <a:ea typeface="Lobster"/>
              <a:cs typeface="Lobster"/>
              <a:sym typeface="Lobster"/>
            </a:endParaRPr>
          </a:p>
          <a:p>
            <a:pPr indent="-342900" lvl="0" marL="457200" rtl="0" algn="just">
              <a:spcBef>
                <a:spcPts val="0"/>
              </a:spcBef>
              <a:spcAft>
                <a:spcPts val="0"/>
              </a:spcAft>
              <a:buSzPts val="1800"/>
              <a:buFont typeface="Lobster"/>
              <a:buChar char="♡"/>
            </a:pPr>
            <a:r>
              <a:rPr lang="es-419" sz="1800">
                <a:latin typeface="Lobster"/>
                <a:ea typeface="Lobster"/>
                <a:cs typeface="Lobster"/>
                <a:sym typeface="Lobster"/>
              </a:rPr>
              <a:t>Sesión de fotos</a:t>
            </a:r>
            <a:endParaRPr sz="1800">
              <a:latin typeface="Lobster"/>
              <a:ea typeface="Lobster"/>
              <a:cs typeface="Lobster"/>
              <a:sym typeface="Lobster"/>
            </a:endParaRPr>
          </a:p>
        </p:txBody>
      </p:sp>
      <p:pic>
        <p:nvPicPr>
          <p:cNvPr id="85" name="Google Shape;85;p16"/>
          <p:cNvPicPr preferRelativeResize="0"/>
          <p:nvPr/>
        </p:nvPicPr>
        <p:blipFill rotWithShape="1">
          <a:blip r:embed="rId4">
            <a:alphaModFix/>
          </a:blip>
          <a:srcRect b="0" l="22849" r="15661" t="0"/>
          <a:stretch/>
        </p:blipFill>
        <p:spPr>
          <a:xfrm>
            <a:off x="268100" y="805375"/>
            <a:ext cx="2517299" cy="2727125"/>
          </a:xfrm>
          <a:prstGeom prst="rect">
            <a:avLst/>
          </a:prstGeom>
          <a:noFill/>
          <a:ln>
            <a:noFill/>
          </a:ln>
        </p:spPr>
      </p:pic>
      <p:sp>
        <p:nvSpPr>
          <p:cNvPr id="86" name="Google Shape;86;p16"/>
          <p:cNvSpPr txBox="1"/>
          <p:nvPr/>
        </p:nvSpPr>
        <p:spPr>
          <a:xfrm>
            <a:off x="242900" y="228600"/>
            <a:ext cx="4329000" cy="39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400"/>
              </a:spcBef>
              <a:spcAft>
                <a:spcPts val="400"/>
              </a:spcAft>
              <a:buClr>
                <a:schemeClr val="dk1"/>
              </a:buClr>
              <a:buSzPts val="1100"/>
              <a:buFont typeface="Arial"/>
              <a:buNone/>
            </a:pPr>
            <a:r>
              <a:rPr b="1" lang="es-419" sz="1000">
                <a:solidFill>
                  <a:srgbClr val="242424"/>
                </a:solidFill>
                <a:latin typeface="Lobster"/>
                <a:ea typeface="Lobster"/>
                <a:cs typeface="Lobster"/>
                <a:sym typeface="Lobster"/>
              </a:rPr>
              <a:t>¿Qué tipo de productos ofrecemos a cada uno de nuestros clientes?</a:t>
            </a:r>
            <a:endParaRPr b="1">
              <a:latin typeface="Lobster"/>
              <a:ea typeface="Lobster"/>
              <a:cs typeface="Lobster"/>
              <a:sym typeface="Lobst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FBFBF"/>
            </a:gs>
            <a:gs pos="100000">
              <a:srgbClr val="737373"/>
            </a:gs>
          </a:gsLst>
          <a:path path="circle">
            <a:fillToRect b="50%" l="50%" r="50%" t="50%"/>
          </a:path>
          <a:tileRect/>
        </a:gradFill>
      </p:bgPr>
    </p:bg>
    <p:spTree>
      <p:nvGrpSpPr>
        <p:cNvPr id="90" name="Shape 90"/>
        <p:cNvGrpSpPr/>
        <p:nvPr/>
      </p:nvGrpSpPr>
      <p:grpSpPr>
        <a:xfrm>
          <a:off x="0" y="0"/>
          <a:ext cx="0" cy="0"/>
          <a:chOff x="0" y="0"/>
          <a:chExt cx="0" cy="0"/>
        </a:xfrm>
      </p:grpSpPr>
      <p:sp>
        <p:nvSpPr>
          <p:cNvPr id="91" name="Google Shape;91;p17"/>
          <p:cNvSpPr txBox="1"/>
          <p:nvPr>
            <p:ph idx="1" type="body"/>
          </p:nvPr>
        </p:nvSpPr>
        <p:spPr>
          <a:xfrm>
            <a:off x="0" y="86675"/>
            <a:ext cx="9088800" cy="567000"/>
          </a:xfrm>
          <a:prstGeom prst="rect">
            <a:avLst/>
          </a:prstGeom>
          <a:effectLst>
            <a:outerShdw blurRad="57150" rotWithShape="0" algn="bl" dir="3179999" dist="57150">
              <a:srgbClr val="000000"/>
            </a:outerShdw>
          </a:effectLst>
        </p:spPr>
        <p:txBody>
          <a:bodyPr anchorCtr="0" anchor="t" bIns="91425" lIns="91425" spcFirstLastPara="1" rIns="91425" wrap="square" tIns="91425">
            <a:noAutofit/>
          </a:bodyPr>
          <a:lstStyle/>
          <a:p>
            <a:pPr indent="0" lvl="0" marL="0" rtl="0" algn="ctr">
              <a:spcBef>
                <a:spcPts val="400"/>
              </a:spcBef>
              <a:spcAft>
                <a:spcPts val="0"/>
              </a:spcAft>
              <a:buNone/>
            </a:pPr>
            <a:r>
              <a:rPr b="1" lang="es-419" sz="3200">
                <a:solidFill>
                  <a:schemeClr val="lt1"/>
                </a:solidFill>
                <a:latin typeface="Pinyon Script"/>
                <a:ea typeface="Pinyon Script"/>
                <a:cs typeface="Pinyon Script"/>
                <a:sym typeface="Pinyon Script"/>
              </a:rPr>
              <a:t>Un servicio de acuerdo a la ocasión especial</a:t>
            </a:r>
            <a:r>
              <a:rPr b="1" lang="es-419" sz="3800">
                <a:solidFill>
                  <a:schemeClr val="lt1"/>
                </a:solidFill>
                <a:latin typeface="Pinyon Script"/>
                <a:ea typeface="Pinyon Script"/>
                <a:cs typeface="Pinyon Script"/>
                <a:sym typeface="Pinyon Script"/>
              </a:rPr>
              <a:t>.</a:t>
            </a:r>
            <a:endParaRPr b="1" sz="3800">
              <a:solidFill>
                <a:schemeClr val="lt1"/>
              </a:solidFill>
              <a:latin typeface="Pinyon Script"/>
              <a:ea typeface="Pinyon Script"/>
              <a:cs typeface="Pinyon Script"/>
              <a:sym typeface="Pinyon Script"/>
            </a:endParaRPr>
          </a:p>
          <a:p>
            <a:pPr indent="0" lvl="0" marL="0" rtl="0" algn="ctr">
              <a:spcBef>
                <a:spcPts val="400"/>
              </a:spcBef>
              <a:spcAft>
                <a:spcPts val="400"/>
              </a:spcAft>
              <a:buClr>
                <a:schemeClr val="dk1"/>
              </a:buClr>
              <a:buSzPts val="1100"/>
              <a:buFont typeface="Arial"/>
              <a:buNone/>
            </a:pPr>
            <a:r>
              <a:t/>
            </a:r>
            <a:endParaRPr sz="2600">
              <a:solidFill>
                <a:schemeClr val="lt1"/>
              </a:solidFill>
              <a:latin typeface="Trebuchet MS"/>
              <a:ea typeface="Trebuchet MS"/>
              <a:cs typeface="Trebuchet MS"/>
              <a:sym typeface="Trebuchet MS"/>
            </a:endParaRPr>
          </a:p>
        </p:txBody>
      </p:sp>
      <p:pic>
        <p:nvPicPr>
          <p:cNvPr id="92" name="Google Shape;92;p17"/>
          <p:cNvPicPr preferRelativeResize="0"/>
          <p:nvPr/>
        </p:nvPicPr>
        <p:blipFill rotWithShape="1">
          <a:blip r:embed="rId3">
            <a:alphaModFix/>
          </a:blip>
          <a:srcRect b="0" l="45417" r="4029" t="0"/>
          <a:stretch/>
        </p:blipFill>
        <p:spPr>
          <a:xfrm>
            <a:off x="714325" y="1041300"/>
            <a:ext cx="2279150" cy="2535999"/>
          </a:xfrm>
          <a:prstGeom prst="rect">
            <a:avLst/>
          </a:prstGeom>
          <a:noFill/>
          <a:ln>
            <a:noFill/>
          </a:ln>
        </p:spPr>
      </p:pic>
      <p:sp>
        <p:nvSpPr>
          <p:cNvPr id="93" name="Google Shape;93;p17"/>
          <p:cNvSpPr txBox="1"/>
          <p:nvPr/>
        </p:nvSpPr>
        <p:spPr>
          <a:xfrm>
            <a:off x="760700" y="4030075"/>
            <a:ext cx="2186400" cy="56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2200">
                <a:latin typeface="Lobster"/>
                <a:ea typeface="Lobster"/>
                <a:cs typeface="Lobster"/>
                <a:sym typeface="Lobster"/>
              </a:rPr>
              <a:t>Graduaciones</a:t>
            </a:r>
            <a:endParaRPr sz="2200">
              <a:latin typeface="Lobster"/>
              <a:ea typeface="Lobster"/>
              <a:cs typeface="Lobster"/>
              <a:sym typeface="Lobster"/>
            </a:endParaRPr>
          </a:p>
        </p:txBody>
      </p:sp>
      <p:pic>
        <p:nvPicPr>
          <p:cNvPr id="94" name="Google Shape;94;p17"/>
          <p:cNvPicPr preferRelativeResize="0"/>
          <p:nvPr/>
        </p:nvPicPr>
        <p:blipFill rotWithShape="1">
          <a:blip r:embed="rId4">
            <a:alphaModFix/>
          </a:blip>
          <a:srcRect b="0" l="52132" r="0" t="17423"/>
          <a:stretch/>
        </p:blipFill>
        <p:spPr>
          <a:xfrm>
            <a:off x="5223750" y="1041299"/>
            <a:ext cx="2518651" cy="2444024"/>
          </a:xfrm>
          <a:prstGeom prst="rect">
            <a:avLst/>
          </a:prstGeom>
          <a:noFill/>
          <a:ln>
            <a:noFill/>
          </a:ln>
        </p:spPr>
      </p:pic>
      <p:sp>
        <p:nvSpPr>
          <p:cNvPr id="95" name="Google Shape;95;p17"/>
          <p:cNvSpPr txBox="1"/>
          <p:nvPr/>
        </p:nvSpPr>
        <p:spPr>
          <a:xfrm>
            <a:off x="5297625" y="3705725"/>
            <a:ext cx="2370900" cy="8379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SzPts val="1900"/>
              <a:buFont typeface="Lobster"/>
              <a:buChar char="★"/>
            </a:pPr>
            <a:r>
              <a:rPr lang="es-419" sz="1900">
                <a:latin typeface="Lobster"/>
                <a:ea typeface="Lobster"/>
                <a:cs typeface="Lobster"/>
                <a:sym typeface="Lobster"/>
              </a:rPr>
              <a:t>Cena romántica</a:t>
            </a:r>
            <a:endParaRPr sz="1900">
              <a:latin typeface="Lobster"/>
              <a:ea typeface="Lobster"/>
              <a:cs typeface="Lobster"/>
              <a:sym typeface="Lobster"/>
            </a:endParaRPr>
          </a:p>
          <a:p>
            <a:pPr indent="-349250" lvl="0" marL="457200" rtl="0" algn="l">
              <a:spcBef>
                <a:spcPts val="0"/>
              </a:spcBef>
              <a:spcAft>
                <a:spcPts val="0"/>
              </a:spcAft>
              <a:buSzPts val="1900"/>
              <a:buFont typeface="Lobster"/>
              <a:buChar char="★"/>
            </a:pPr>
            <a:r>
              <a:rPr lang="es-419" sz="1900">
                <a:latin typeface="Lobster"/>
                <a:ea typeface="Lobster"/>
                <a:cs typeface="Lobster"/>
                <a:sym typeface="Lobster"/>
              </a:rPr>
              <a:t>Cumpleaños</a:t>
            </a:r>
            <a:endParaRPr sz="1900">
              <a:latin typeface="Lobster"/>
              <a:ea typeface="Lobster"/>
              <a:cs typeface="Lobster"/>
              <a:sym typeface="Lobster"/>
            </a:endParaRPr>
          </a:p>
          <a:p>
            <a:pPr indent="-349250" lvl="0" marL="457200" rtl="0" algn="l">
              <a:spcBef>
                <a:spcPts val="0"/>
              </a:spcBef>
              <a:spcAft>
                <a:spcPts val="0"/>
              </a:spcAft>
              <a:buSzPts val="1900"/>
              <a:buFont typeface="Lobster"/>
              <a:buChar char="★"/>
            </a:pPr>
            <a:r>
              <a:rPr lang="es-419" sz="1900">
                <a:latin typeface="Lobster"/>
                <a:ea typeface="Lobster"/>
                <a:cs typeface="Lobster"/>
                <a:sym typeface="Lobster"/>
              </a:rPr>
              <a:t>Aniversarios</a:t>
            </a:r>
            <a:endParaRPr sz="1900">
              <a:latin typeface="Lobster"/>
              <a:ea typeface="Lobster"/>
              <a:cs typeface="Lobster"/>
              <a:sym typeface="Lobs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D4EB"/>
            </a:gs>
            <a:gs pos="100000">
              <a:srgbClr val="9180BB"/>
            </a:gs>
          </a:gsLst>
          <a:path path="circle">
            <a:fillToRect b="50%" l="50%" r="50%" t="50%"/>
          </a:path>
          <a:tileRect/>
        </a:gradFill>
      </p:bgPr>
    </p:bg>
    <p:spTree>
      <p:nvGrpSpPr>
        <p:cNvPr id="99" name="Shape 99"/>
        <p:cNvGrpSpPr/>
        <p:nvPr/>
      </p:nvGrpSpPr>
      <p:grpSpPr>
        <a:xfrm>
          <a:off x="0" y="0"/>
          <a:ext cx="0" cy="0"/>
          <a:chOff x="0" y="0"/>
          <a:chExt cx="0" cy="0"/>
        </a:xfrm>
      </p:grpSpPr>
      <p:pic>
        <p:nvPicPr>
          <p:cNvPr id="100" name="Google Shape;100;p18"/>
          <p:cNvPicPr preferRelativeResize="0"/>
          <p:nvPr/>
        </p:nvPicPr>
        <p:blipFill rotWithShape="1">
          <a:blip r:embed="rId3">
            <a:alphaModFix/>
          </a:blip>
          <a:srcRect b="0" l="54107" r="0" t="0"/>
          <a:stretch/>
        </p:blipFill>
        <p:spPr>
          <a:xfrm>
            <a:off x="138350" y="72213"/>
            <a:ext cx="2137200" cy="2619551"/>
          </a:xfrm>
          <a:prstGeom prst="rect">
            <a:avLst/>
          </a:prstGeom>
          <a:noFill/>
          <a:ln>
            <a:noFill/>
          </a:ln>
        </p:spPr>
      </p:pic>
      <p:pic>
        <p:nvPicPr>
          <p:cNvPr id="101" name="Google Shape;101;p18"/>
          <p:cNvPicPr preferRelativeResize="0"/>
          <p:nvPr/>
        </p:nvPicPr>
        <p:blipFill rotWithShape="1">
          <a:blip r:embed="rId4">
            <a:alphaModFix/>
          </a:blip>
          <a:srcRect b="0" l="61137" r="0" t="29770"/>
          <a:stretch/>
        </p:blipFill>
        <p:spPr>
          <a:xfrm>
            <a:off x="6831421" y="2851575"/>
            <a:ext cx="2254651" cy="2291925"/>
          </a:xfrm>
          <a:prstGeom prst="rect">
            <a:avLst/>
          </a:prstGeom>
          <a:noFill/>
          <a:ln>
            <a:noFill/>
          </a:ln>
        </p:spPr>
      </p:pic>
      <p:pic>
        <p:nvPicPr>
          <p:cNvPr id="102" name="Google Shape;102;p18"/>
          <p:cNvPicPr preferRelativeResize="0"/>
          <p:nvPr/>
        </p:nvPicPr>
        <p:blipFill rotWithShape="1">
          <a:blip r:embed="rId5">
            <a:alphaModFix/>
          </a:blip>
          <a:srcRect b="16590" l="72590" r="0" t="0"/>
          <a:stretch/>
        </p:blipFill>
        <p:spPr>
          <a:xfrm>
            <a:off x="7259875" y="-4775"/>
            <a:ext cx="1620350" cy="2773551"/>
          </a:xfrm>
          <a:prstGeom prst="rect">
            <a:avLst/>
          </a:prstGeom>
          <a:noFill/>
          <a:ln>
            <a:noFill/>
          </a:ln>
        </p:spPr>
      </p:pic>
      <p:pic>
        <p:nvPicPr>
          <p:cNvPr id="103" name="Google Shape;103;p18"/>
          <p:cNvPicPr preferRelativeResize="0"/>
          <p:nvPr/>
        </p:nvPicPr>
        <p:blipFill rotWithShape="1">
          <a:blip r:embed="rId6">
            <a:alphaModFix/>
          </a:blip>
          <a:srcRect b="20508" l="0" r="75118" t="0"/>
          <a:stretch/>
        </p:blipFill>
        <p:spPr>
          <a:xfrm>
            <a:off x="724150" y="2764900"/>
            <a:ext cx="1275413" cy="2291925"/>
          </a:xfrm>
          <a:prstGeom prst="rect">
            <a:avLst/>
          </a:prstGeom>
          <a:noFill/>
          <a:ln>
            <a:noFill/>
          </a:ln>
        </p:spPr>
      </p:pic>
      <p:sp>
        <p:nvSpPr>
          <p:cNvPr id="104" name="Google Shape;104;p18"/>
          <p:cNvSpPr txBox="1"/>
          <p:nvPr/>
        </p:nvSpPr>
        <p:spPr>
          <a:xfrm>
            <a:off x="2542325" y="663425"/>
            <a:ext cx="4174800" cy="3481500"/>
          </a:xfrm>
          <a:prstGeom prst="rect">
            <a:avLst/>
          </a:prstGeom>
          <a:noFill/>
          <a:ln>
            <a:noFill/>
          </a:ln>
        </p:spPr>
        <p:txBody>
          <a:bodyPr anchorCtr="0" anchor="t" bIns="91425" lIns="91425" spcFirstLastPara="1" rIns="91425" wrap="square" tIns="91425">
            <a:noAutofit/>
          </a:bodyPr>
          <a:lstStyle/>
          <a:p>
            <a:pPr indent="-349250" lvl="0" marL="457200" rtl="0" algn="just">
              <a:spcBef>
                <a:spcPts val="0"/>
              </a:spcBef>
              <a:spcAft>
                <a:spcPts val="0"/>
              </a:spcAft>
              <a:buSzPts val="1900"/>
              <a:buFont typeface="Lobster"/>
              <a:buChar char="➢"/>
            </a:pPr>
            <a:r>
              <a:rPr b="1" lang="es-419" sz="1900">
                <a:latin typeface="Lobster"/>
                <a:ea typeface="Lobster"/>
                <a:cs typeface="Lobster"/>
                <a:sym typeface="Lobster"/>
              </a:rPr>
              <a:t>Despedida de soltera</a:t>
            </a:r>
            <a:endParaRPr b="1" sz="1900">
              <a:latin typeface="Lobster"/>
              <a:ea typeface="Lobster"/>
              <a:cs typeface="Lobster"/>
              <a:sym typeface="Lobster"/>
            </a:endParaRPr>
          </a:p>
          <a:p>
            <a:pPr indent="-349250" lvl="0" marL="457200" rtl="0" algn="just">
              <a:spcBef>
                <a:spcPts val="0"/>
              </a:spcBef>
              <a:spcAft>
                <a:spcPts val="0"/>
              </a:spcAft>
              <a:buSzPts val="1900"/>
              <a:buFont typeface="Lobster"/>
              <a:buChar char="➢"/>
            </a:pPr>
            <a:r>
              <a:rPr b="1" lang="es-419" sz="1900">
                <a:latin typeface="Lobster"/>
                <a:ea typeface="Lobster"/>
                <a:cs typeface="Lobster"/>
                <a:sym typeface="Lobster"/>
              </a:rPr>
              <a:t>Entrega del anillo de compromiso </a:t>
            </a:r>
            <a:endParaRPr b="1" sz="1900">
              <a:latin typeface="Lobster"/>
              <a:ea typeface="Lobster"/>
              <a:cs typeface="Lobster"/>
              <a:sym typeface="Lobster"/>
            </a:endParaRPr>
          </a:p>
          <a:p>
            <a:pPr indent="-349250" lvl="0" marL="457200" rtl="0" algn="just">
              <a:spcBef>
                <a:spcPts val="0"/>
              </a:spcBef>
              <a:spcAft>
                <a:spcPts val="0"/>
              </a:spcAft>
              <a:buSzPts val="1900"/>
              <a:buFont typeface="Lobster"/>
              <a:buChar char="➢"/>
            </a:pPr>
            <a:r>
              <a:rPr b="1" lang="es-419" sz="1900">
                <a:latin typeface="Lobster"/>
                <a:ea typeface="Lobster"/>
                <a:cs typeface="Lobster"/>
                <a:sym typeface="Lobster"/>
              </a:rPr>
              <a:t>Boda civil</a:t>
            </a:r>
            <a:endParaRPr b="1" sz="1900">
              <a:latin typeface="Lobster"/>
              <a:ea typeface="Lobster"/>
              <a:cs typeface="Lobster"/>
              <a:sym typeface="Lobster"/>
            </a:endParaRPr>
          </a:p>
          <a:p>
            <a:pPr indent="-349250" lvl="0" marL="457200" rtl="0" algn="just">
              <a:spcBef>
                <a:spcPts val="0"/>
              </a:spcBef>
              <a:spcAft>
                <a:spcPts val="0"/>
              </a:spcAft>
              <a:buSzPts val="1900"/>
              <a:buFont typeface="Lobster"/>
              <a:buChar char="➢"/>
            </a:pPr>
            <a:r>
              <a:rPr b="1" lang="es-419" sz="1900">
                <a:latin typeface="Lobster"/>
                <a:ea typeface="Lobster"/>
                <a:cs typeface="Lobster"/>
                <a:sym typeface="Lobster"/>
              </a:rPr>
              <a:t>Boda religiosa</a:t>
            </a:r>
            <a:endParaRPr b="1" sz="1900">
              <a:latin typeface="Lobster"/>
              <a:ea typeface="Lobster"/>
              <a:cs typeface="Lobster"/>
              <a:sym typeface="Lobster"/>
            </a:endParaRPr>
          </a:p>
          <a:p>
            <a:pPr indent="-349250" lvl="0" marL="457200" rtl="0" algn="just">
              <a:spcBef>
                <a:spcPts val="0"/>
              </a:spcBef>
              <a:spcAft>
                <a:spcPts val="0"/>
              </a:spcAft>
              <a:buSzPts val="1900"/>
              <a:buFont typeface="Lobster"/>
              <a:buChar char="➢"/>
            </a:pPr>
            <a:r>
              <a:rPr b="1" lang="es-419" sz="1900">
                <a:latin typeface="Lobster"/>
                <a:ea typeface="Lobster"/>
                <a:cs typeface="Lobster"/>
                <a:sym typeface="Lobster"/>
              </a:rPr>
              <a:t>Bodas de plata y oro</a:t>
            </a:r>
            <a:endParaRPr b="1" sz="1900">
              <a:latin typeface="Lobster"/>
              <a:ea typeface="Lobster"/>
              <a:cs typeface="Lobster"/>
              <a:sym typeface="Lobster"/>
            </a:endParaRPr>
          </a:p>
          <a:p>
            <a:pPr indent="-349250" lvl="0" marL="457200" rtl="0" algn="just">
              <a:spcBef>
                <a:spcPts val="0"/>
              </a:spcBef>
              <a:spcAft>
                <a:spcPts val="0"/>
              </a:spcAft>
              <a:buSzPts val="1900"/>
              <a:buFont typeface="Lobster"/>
              <a:buChar char="➢"/>
            </a:pPr>
            <a:r>
              <a:rPr b="1" lang="es-419" sz="1900">
                <a:latin typeface="Lobster"/>
                <a:ea typeface="Lobster"/>
                <a:cs typeface="Lobster"/>
                <a:sym typeface="Lobster"/>
              </a:rPr>
              <a:t>Durante sesión fotográfica</a:t>
            </a:r>
            <a:endParaRPr b="1" sz="1900">
              <a:latin typeface="Lobster"/>
              <a:ea typeface="Lobster"/>
              <a:cs typeface="Lobster"/>
              <a:sym typeface="Lobster"/>
            </a:endParaRPr>
          </a:p>
          <a:p>
            <a:pPr indent="0" lvl="0" marL="0" rtl="0" algn="just">
              <a:spcBef>
                <a:spcPts val="0"/>
              </a:spcBef>
              <a:spcAft>
                <a:spcPts val="0"/>
              </a:spcAft>
              <a:buNone/>
            </a:pPr>
            <a:r>
              <a:t/>
            </a:r>
            <a:endParaRPr b="1" sz="1900">
              <a:latin typeface="Lobster"/>
              <a:ea typeface="Lobster"/>
              <a:cs typeface="Lobster"/>
              <a:sym typeface="Lobster"/>
            </a:endParaRPr>
          </a:p>
          <a:p>
            <a:pPr indent="0" lvl="0" marL="0" rtl="0" algn="just">
              <a:spcBef>
                <a:spcPts val="0"/>
              </a:spcBef>
              <a:spcAft>
                <a:spcPts val="0"/>
              </a:spcAft>
              <a:buNone/>
            </a:pPr>
            <a:r>
              <a:t/>
            </a:r>
            <a:endParaRPr b="1" sz="1900">
              <a:latin typeface="Lobster"/>
              <a:ea typeface="Lobster"/>
              <a:cs typeface="Lobster"/>
              <a:sym typeface="Lobster"/>
            </a:endParaRPr>
          </a:p>
          <a:p>
            <a:pPr indent="0" lvl="0" marL="0" rtl="0" algn="just">
              <a:spcBef>
                <a:spcPts val="0"/>
              </a:spcBef>
              <a:spcAft>
                <a:spcPts val="0"/>
              </a:spcAft>
              <a:buNone/>
            </a:pPr>
            <a:r>
              <a:rPr b="1" lang="es-419" sz="1900">
                <a:latin typeface="Lobster"/>
                <a:ea typeface="Lobster"/>
                <a:cs typeface="Lobster"/>
                <a:sym typeface="Lobster"/>
              </a:rPr>
              <a:t>Y cualquier </a:t>
            </a:r>
            <a:r>
              <a:rPr b="1" lang="es-419" sz="1900">
                <a:latin typeface="Lobster"/>
                <a:ea typeface="Lobster"/>
                <a:cs typeface="Lobster"/>
                <a:sym typeface="Lobster"/>
              </a:rPr>
              <a:t>momento</a:t>
            </a:r>
            <a:r>
              <a:rPr b="1" lang="es-419" sz="1900">
                <a:latin typeface="Lobster"/>
                <a:ea typeface="Lobster"/>
                <a:cs typeface="Lobster"/>
                <a:sym typeface="Lobster"/>
              </a:rPr>
              <a:t> que se considere memorable y que quieran darle un toque especial y emotivo</a:t>
            </a:r>
            <a:endParaRPr b="1" sz="1900">
              <a:latin typeface="Lobster"/>
              <a:ea typeface="Lobster"/>
              <a:cs typeface="Lobster"/>
              <a:sym typeface="Lobste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5D0D0"/>
            </a:gs>
            <a:gs pos="100000">
              <a:srgbClr val="D96868"/>
            </a:gs>
          </a:gsLst>
          <a:path path="circle">
            <a:fillToRect b="50%" l="50%" r="50%" t="50%"/>
          </a:path>
          <a:tileRect/>
        </a:gradFill>
      </p:bgPr>
    </p:bg>
    <p:spTree>
      <p:nvGrpSpPr>
        <p:cNvPr id="108" name="Shape 108"/>
        <p:cNvGrpSpPr/>
        <p:nvPr/>
      </p:nvGrpSpPr>
      <p:grpSpPr>
        <a:xfrm>
          <a:off x="0" y="0"/>
          <a:ext cx="0" cy="0"/>
          <a:chOff x="0" y="0"/>
          <a:chExt cx="0" cy="0"/>
        </a:xfrm>
      </p:grpSpPr>
      <p:sp>
        <p:nvSpPr>
          <p:cNvPr id="109" name="Google Shape;109;p19"/>
          <p:cNvSpPr txBox="1"/>
          <p:nvPr>
            <p:ph type="title"/>
          </p:nvPr>
        </p:nvSpPr>
        <p:spPr>
          <a:xfrm>
            <a:off x="123900" y="130000"/>
            <a:ext cx="3010800" cy="50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419">
                <a:latin typeface="Pinyon Script"/>
                <a:ea typeface="Pinyon Script"/>
                <a:cs typeface="Pinyon Script"/>
                <a:sym typeface="Pinyon Script"/>
              </a:rPr>
              <a:t>Arma tu</a:t>
            </a:r>
            <a:r>
              <a:rPr b="1" lang="es-419">
                <a:latin typeface="Pinyon Script"/>
                <a:ea typeface="Pinyon Script"/>
                <a:cs typeface="Pinyon Script"/>
                <a:sym typeface="Pinyon Script"/>
              </a:rPr>
              <a:t> Paquetes</a:t>
            </a:r>
            <a:endParaRPr b="1">
              <a:latin typeface="Pinyon Script"/>
              <a:ea typeface="Pinyon Script"/>
              <a:cs typeface="Pinyon Script"/>
              <a:sym typeface="Pinyon Script"/>
            </a:endParaRPr>
          </a:p>
        </p:txBody>
      </p:sp>
      <p:sp>
        <p:nvSpPr>
          <p:cNvPr id="110" name="Google Shape;110;p19"/>
          <p:cNvSpPr txBox="1"/>
          <p:nvPr/>
        </p:nvSpPr>
        <p:spPr>
          <a:xfrm>
            <a:off x="0" y="926850"/>
            <a:ext cx="3010800" cy="353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Lobster"/>
                <a:ea typeface="Lobster"/>
                <a:cs typeface="Lobster"/>
                <a:sym typeface="Lobster"/>
              </a:rPr>
              <a:t>Las </a:t>
            </a:r>
            <a:r>
              <a:rPr lang="es-419">
                <a:latin typeface="Lobster"/>
                <a:ea typeface="Lobster"/>
                <a:cs typeface="Lobster"/>
                <a:sym typeface="Lobster"/>
              </a:rPr>
              <a:t>mariposas</a:t>
            </a:r>
            <a:r>
              <a:rPr lang="es-419">
                <a:latin typeface="Lobster"/>
                <a:ea typeface="Lobster"/>
                <a:cs typeface="Lobster"/>
                <a:sym typeface="Lobster"/>
              </a:rPr>
              <a:t> vivas del color seleccionado</a:t>
            </a:r>
            <a:endParaRPr>
              <a:latin typeface="Lobster"/>
              <a:ea typeface="Lobster"/>
              <a:cs typeface="Lobster"/>
              <a:sym typeface="Lobster"/>
            </a:endParaRPr>
          </a:p>
          <a:p>
            <a:pPr indent="0" lvl="0" marL="0" rtl="0" algn="l">
              <a:spcBef>
                <a:spcPts val="0"/>
              </a:spcBef>
              <a:spcAft>
                <a:spcPts val="0"/>
              </a:spcAft>
              <a:buNone/>
            </a:pPr>
            <a:r>
              <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u="sng">
                <a:latin typeface="Lobster"/>
                <a:ea typeface="Lobster"/>
                <a:cs typeface="Lobster"/>
                <a:sym typeface="Lobster"/>
              </a:rPr>
              <a:t>Liberación individual:</a:t>
            </a:r>
            <a:r>
              <a:rPr lang="es-419">
                <a:latin typeface="Lobster"/>
                <a:ea typeface="Lobster"/>
                <a:cs typeface="Lobster"/>
                <a:sym typeface="Lobster"/>
              </a:rPr>
              <a:t> Una mariposa en cada una de las cajitas para cada uno de los invitados</a:t>
            </a:r>
            <a:endParaRPr>
              <a:latin typeface="Lobster"/>
              <a:ea typeface="Lobster"/>
              <a:cs typeface="Lobster"/>
              <a:sym typeface="Lobster"/>
            </a:endParaRPr>
          </a:p>
          <a:p>
            <a:pPr indent="0" lvl="0" marL="457200" rtl="0" algn="l">
              <a:spcBef>
                <a:spcPts val="0"/>
              </a:spcBef>
              <a:spcAft>
                <a:spcPts val="0"/>
              </a:spcAft>
              <a:buNone/>
            </a:pPr>
            <a:r>
              <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u="sng">
                <a:latin typeface="Lobster"/>
                <a:ea typeface="Lobster"/>
                <a:cs typeface="Lobster"/>
                <a:sym typeface="Lobster"/>
              </a:rPr>
              <a:t>Liberación masiva:</a:t>
            </a:r>
            <a:r>
              <a:rPr lang="es-419">
                <a:latin typeface="Lobster"/>
                <a:ea typeface="Lobster"/>
                <a:cs typeface="Lobster"/>
                <a:sym typeface="Lobster"/>
              </a:rPr>
              <a:t> Todas las mariposas en una caja para que los festejados puedan liberar todas las mariposas juntas </a:t>
            </a:r>
            <a:endParaRPr>
              <a:latin typeface="Lobster"/>
              <a:ea typeface="Lobster"/>
              <a:cs typeface="Lobster"/>
              <a:sym typeface="Lobster"/>
            </a:endParaRPr>
          </a:p>
          <a:p>
            <a:pPr indent="0" lvl="0" marL="457200" rtl="0" algn="l">
              <a:spcBef>
                <a:spcPts val="0"/>
              </a:spcBef>
              <a:spcAft>
                <a:spcPts val="0"/>
              </a:spcAft>
              <a:buNone/>
            </a:pPr>
            <a:r>
              <a:t/>
            </a:r>
            <a:endParaRPr>
              <a:latin typeface="Lobster"/>
              <a:ea typeface="Lobster"/>
              <a:cs typeface="Lobster"/>
              <a:sym typeface="Lobster"/>
            </a:endParaRPr>
          </a:p>
          <a:p>
            <a:pPr indent="-317500" lvl="0" marL="457200" rtl="0" algn="l">
              <a:spcBef>
                <a:spcPts val="0"/>
              </a:spcBef>
              <a:spcAft>
                <a:spcPts val="0"/>
              </a:spcAft>
              <a:buSzPts val="1400"/>
              <a:buFont typeface="Lobster"/>
              <a:buChar char="❏"/>
            </a:pPr>
            <a:r>
              <a:rPr lang="es-419" u="sng">
                <a:latin typeface="Lobster"/>
                <a:ea typeface="Lobster"/>
                <a:cs typeface="Lobster"/>
                <a:sym typeface="Lobster"/>
              </a:rPr>
              <a:t>Liberación mixta:</a:t>
            </a:r>
            <a:r>
              <a:rPr lang="es-419">
                <a:latin typeface="Lobster"/>
                <a:ea typeface="Lobster"/>
                <a:cs typeface="Lobster"/>
                <a:sym typeface="Lobster"/>
              </a:rPr>
              <a:t> Tanto los invitados como los festejados liberan las mariposas </a:t>
            </a:r>
            <a:endParaRPr>
              <a:latin typeface="Lobster"/>
              <a:ea typeface="Lobster"/>
              <a:cs typeface="Lobster"/>
              <a:sym typeface="Lobster"/>
            </a:endParaRPr>
          </a:p>
          <a:p>
            <a:pPr indent="0" lvl="0" marL="0" rtl="0" algn="l">
              <a:spcBef>
                <a:spcPts val="0"/>
              </a:spcBef>
              <a:spcAft>
                <a:spcPts val="0"/>
              </a:spcAft>
              <a:buNone/>
            </a:pPr>
            <a:r>
              <a:t/>
            </a:r>
            <a:endParaRPr>
              <a:latin typeface="Lobster"/>
              <a:ea typeface="Lobster"/>
              <a:cs typeface="Lobster"/>
              <a:sym typeface="Lobster"/>
            </a:endParaRPr>
          </a:p>
        </p:txBody>
      </p:sp>
      <p:sp>
        <p:nvSpPr>
          <p:cNvPr id="111" name="Google Shape;111;p19"/>
          <p:cNvSpPr txBox="1"/>
          <p:nvPr/>
        </p:nvSpPr>
        <p:spPr>
          <a:xfrm>
            <a:off x="5972200" y="3471875"/>
            <a:ext cx="3171900" cy="7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900"/>
              <a:t>tomada de </a:t>
            </a:r>
            <a:r>
              <a:rPr lang="es-419" sz="900" u="sng">
                <a:solidFill>
                  <a:schemeClr val="hlink"/>
                </a:solidFill>
                <a:hlinkClick r:id="rId3"/>
              </a:rPr>
              <a:t>https://www.gatitojerome.com/2012/12/arroz-petalos-pompas-de-jabon-confeti-plumas-globos-mariposas-en-boda.html</a:t>
            </a:r>
            <a:endParaRPr sz="900"/>
          </a:p>
          <a:p>
            <a:pPr indent="0" lvl="0" marL="0" rtl="0" algn="l">
              <a:spcBef>
                <a:spcPts val="0"/>
              </a:spcBef>
              <a:spcAft>
                <a:spcPts val="0"/>
              </a:spcAft>
              <a:buNone/>
            </a:pPr>
            <a:r>
              <a:t/>
            </a:r>
            <a:endParaRPr/>
          </a:p>
        </p:txBody>
      </p:sp>
      <p:pic>
        <p:nvPicPr>
          <p:cNvPr id="112" name="Google Shape;112;p19"/>
          <p:cNvPicPr preferRelativeResize="0"/>
          <p:nvPr/>
        </p:nvPicPr>
        <p:blipFill>
          <a:blip r:embed="rId4">
            <a:alphaModFix/>
          </a:blip>
          <a:stretch>
            <a:fillRect/>
          </a:stretch>
        </p:blipFill>
        <p:spPr>
          <a:xfrm>
            <a:off x="3043250" y="123373"/>
            <a:ext cx="2857499" cy="1935352"/>
          </a:xfrm>
          <a:prstGeom prst="rect">
            <a:avLst/>
          </a:prstGeom>
          <a:noFill/>
          <a:ln>
            <a:noFill/>
          </a:ln>
        </p:spPr>
      </p:pic>
      <p:pic>
        <p:nvPicPr>
          <p:cNvPr id="113" name="Google Shape;113;p19"/>
          <p:cNvPicPr preferRelativeResize="0"/>
          <p:nvPr/>
        </p:nvPicPr>
        <p:blipFill>
          <a:blip r:embed="rId5">
            <a:alphaModFix/>
          </a:blip>
          <a:stretch>
            <a:fillRect/>
          </a:stretch>
        </p:blipFill>
        <p:spPr>
          <a:xfrm>
            <a:off x="5972200" y="373150"/>
            <a:ext cx="3098725" cy="3098725"/>
          </a:xfrm>
          <a:prstGeom prst="rect">
            <a:avLst/>
          </a:prstGeom>
          <a:noFill/>
          <a:ln>
            <a:noFill/>
          </a:ln>
        </p:spPr>
      </p:pic>
      <p:pic>
        <p:nvPicPr>
          <p:cNvPr id="114" name="Google Shape;114;p19"/>
          <p:cNvPicPr preferRelativeResize="0"/>
          <p:nvPr/>
        </p:nvPicPr>
        <p:blipFill>
          <a:blip r:embed="rId6">
            <a:alphaModFix/>
          </a:blip>
          <a:stretch>
            <a:fillRect/>
          </a:stretch>
        </p:blipFill>
        <p:spPr>
          <a:xfrm>
            <a:off x="3375900" y="2196825"/>
            <a:ext cx="2520100" cy="255588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path path="circle">
            <a:fillToRect b="50%" l="50%" r="50%" t="50%"/>
          </a:path>
          <a:tileRect/>
        </a:gradFill>
      </p:bgPr>
    </p:bg>
    <p:spTree>
      <p:nvGrpSpPr>
        <p:cNvPr id="118" name="Shape 118"/>
        <p:cNvGrpSpPr/>
        <p:nvPr/>
      </p:nvGrpSpPr>
      <p:grpSpPr>
        <a:xfrm>
          <a:off x="0" y="0"/>
          <a:ext cx="0" cy="0"/>
          <a:chOff x="0" y="0"/>
          <a:chExt cx="0" cy="0"/>
        </a:xfrm>
      </p:grpSpPr>
      <p:sp>
        <p:nvSpPr>
          <p:cNvPr id="119" name="Google Shape;119;p20"/>
          <p:cNvSpPr txBox="1"/>
          <p:nvPr>
            <p:ph idx="1" type="body"/>
          </p:nvPr>
        </p:nvSpPr>
        <p:spPr>
          <a:xfrm>
            <a:off x="-9525" y="52525"/>
            <a:ext cx="4157700" cy="3585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419" sz="2900">
                <a:solidFill>
                  <a:srgbClr val="000000"/>
                </a:solidFill>
                <a:latin typeface="Lobster"/>
                <a:ea typeface="Lobster"/>
                <a:cs typeface="Lobster"/>
                <a:sym typeface="Lobster"/>
              </a:rPr>
              <a:t>             Tipo de caja:</a:t>
            </a:r>
            <a:endParaRPr b="1" sz="2900">
              <a:solidFill>
                <a:srgbClr val="000000"/>
              </a:solidFill>
              <a:latin typeface="Lobster"/>
              <a:ea typeface="Lobster"/>
              <a:cs typeface="Lobster"/>
              <a:sym typeface="Lobster"/>
            </a:endParaRPr>
          </a:p>
          <a:p>
            <a:pPr indent="0" lvl="0" marL="0" rtl="0" algn="l">
              <a:lnSpc>
                <a:spcPct val="100000"/>
              </a:lnSpc>
              <a:spcBef>
                <a:spcPts val="0"/>
              </a:spcBef>
              <a:spcAft>
                <a:spcPts val="0"/>
              </a:spcAft>
              <a:buNone/>
            </a:pPr>
            <a:r>
              <a:t/>
            </a:r>
            <a:endParaRPr/>
          </a:p>
          <a:p>
            <a:pPr indent="-323850" lvl="0" marL="457200" rtl="0" algn="just">
              <a:lnSpc>
                <a:spcPct val="100000"/>
              </a:lnSpc>
              <a:spcBef>
                <a:spcPts val="0"/>
              </a:spcBef>
              <a:spcAft>
                <a:spcPts val="0"/>
              </a:spcAft>
              <a:buClr>
                <a:srgbClr val="000000"/>
              </a:buClr>
              <a:buSzPts val="1500"/>
              <a:buFont typeface="Lobster"/>
              <a:buChar char="❖"/>
            </a:pPr>
            <a:r>
              <a:rPr lang="es-419" sz="1500">
                <a:solidFill>
                  <a:srgbClr val="000000"/>
                </a:solidFill>
                <a:latin typeface="Lobster"/>
                <a:ea typeface="Lobster"/>
                <a:cs typeface="Lobster"/>
                <a:sym typeface="Lobster"/>
              </a:rPr>
              <a:t>Cajita de </a:t>
            </a:r>
            <a:r>
              <a:rPr lang="es-419" sz="1500" u="sng">
                <a:solidFill>
                  <a:srgbClr val="000000"/>
                </a:solidFill>
                <a:latin typeface="Lobster"/>
                <a:ea typeface="Lobster"/>
                <a:cs typeface="Lobster"/>
                <a:sym typeface="Lobster"/>
              </a:rPr>
              <a:t>Papel</a:t>
            </a:r>
            <a:r>
              <a:rPr lang="es-419" sz="1500">
                <a:solidFill>
                  <a:srgbClr val="000000"/>
                </a:solidFill>
                <a:latin typeface="Lobster"/>
                <a:ea typeface="Lobster"/>
                <a:cs typeface="Lobster"/>
                <a:sym typeface="Lobster"/>
              </a:rPr>
              <a:t> decorada en el color de tu elección.</a:t>
            </a:r>
            <a:endParaRPr sz="1500">
              <a:solidFill>
                <a:srgbClr val="000000"/>
              </a:solidFill>
              <a:latin typeface="Lobster"/>
              <a:ea typeface="Lobster"/>
              <a:cs typeface="Lobster"/>
              <a:sym typeface="Lobster"/>
            </a:endParaRPr>
          </a:p>
          <a:p>
            <a:pPr indent="-323850" lvl="0" marL="457200" rtl="0" algn="just">
              <a:lnSpc>
                <a:spcPct val="100000"/>
              </a:lnSpc>
              <a:spcBef>
                <a:spcPts val="0"/>
              </a:spcBef>
              <a:spcAft>
                <a:spcPts val="0"/>
              </a:spcAft>
              <a:buClr>
                <a:srgbClr val="000000"/>
              </a:buClr>
              <a:buSzPts val="1500"/>
              <a:buFont typeface="Lobster"/>
              <a:buChar char="❖"/>
            </a:pPr>
            <a:r>
              <a:rPr lang="es-419" sz="1500">
                <a:solidFill>
                  <a:schemeClr val="dk1"/>
                </a:solidFill>
                <a:latin typeface="Lobster"/>
                <a:ea typeface="Lobster"/>
                <a:cs typeface="Lobster"/>
                <a:sym typeface="Lobster"/>
              </a:rPr>
              <a:t>Cajita de </a:t>
            </a:r>
            <a:r>
              <a:rPr lang="es-419" sz="1500" u="sng">
                <a:solidFill>
                  <a:srgbClr val="000000"/>
                </a:solidFill>
                <a:latin typeface="Lobster"/>
                <a:ea typeface="Lobster"/>
                <a:cs typeface="Lobster"/>
                <a:sym typeface="Lobster"/>
              </a:rPr>
              <a:t>Yute</a:t>
            </a:r>
            <a:r>
              <a:rPr lang="es-419" sz="1500">
                <a:solidFill>
                  <a:srgbClr val="000000"/>
                </a:solidFill>
                <a:latin typeface="Lobster"/>
                <a:ea typeface="Lobster"/>
                <a:cs typeface="Lobster"/>
                <a:sym typeface="Lobster"/>
              </a:rPr>
              <a:t> d</a:t>
            </a:r>
            <a:r>
              <a:rPr lang="es-419" sz="1500">
                <a:solidFill>
                  <a:schemeClr val="dk1"/>
                </a:solidFill>
                <a:latin typeface="Lobster"/>
                <a:ea typeface="Lobster"/>
                <a:cs typeface="Lobster"/>
                <a:sym typeface="Lobster"/>
              </a:rPr>
              <a:t>ecorada en el color de tu elección.</a:t>
            </a:r>
            <a:endParaRPr sz="1500">
              <a:solidFill>
                <a:srgbClr val="000000"/>
              </a:solidFill>
              <a:latin typeface="Lobster"/>
              <a:ea typeface="Lobster"/>
              <a:cs typeface="Lobster"/>
              <a:sym typeface="Lobster"/>
            </a:endParaRPr>
          </a:p>
          <a:p>
            <a:pPr indent="-323850" lvl="0" marL="457200" rtl="0" algn="just">
              <a:lnSpc>
                <a:spcPct val="100000"/>
              </a:lnSpc>
              <a:spcBef>
                <a:spcPts val="0"/>
              </a:spcBef>
              <a:spcAft>
                <a:spcPts val="0"/>
              </a:spcAft>
              <a:buClr>
                <a:srgbClr val="000000"/>
              </a:buClr>
              <a:buSzPts val="1500"/>
              <a:buFont typeface="Lobster"/>
              <a:buChar char="❖"/>
            </a:pPr>
            <a:r>
              <a:rPr lang="es-419" sz="1500">
                <a:solidFill>
                  <a:schemeClr val="dk1"/>
                </a:solidFill>
                <a:latin typeface="Lobster"/>
                <a:ea typeface="Lobster"/>
                <a:cs typeface="Lobster"/>
                <a:sym typeface="Lobster"/>
              </a:rPr>
              <a:t>Cajita de </a:t>
            </a:r>
            <a:r>
              <a:rPr lang="es-419" sz="1500" u="sng">
                <a:solidFill>
                  <a:srgbClr val="000000"/>
                </a:solidFill>
                <a:latin typeface="Lobster"/>
                <a:ea typeface="Lobster"/>
                <a:cs typeface="Lobster"/>
                <a:sym typeface="Lobster"/>
              </a:rPr>
              <a:t>Mimbre</a:t>
            </a:r>
            <a:r>
              <a:rPr lang="es-419" sz="1500">
                <a:solidFill>
                  <a:srgbClr val="000000"/>
                </a:solidFill>
                <a:latin typeface="Lobster"/>
                <a:ea typeface="Lobster"/>
                <a:cs typeface="Lobster"/>
                <a:sym typeface="Lobster"/>
              </a:rPr>
              <a:t> </a:t>
            </a:r>
            <a:r>
              <a:rPr lang="es-419" sz="1500">
                <a:solidFill>
                  <a:schemeClr val="dk1"/>
                </a:solidFill>
                <a:latin typeface="Lobster"/>
                <a:ea typeface="Lobster"/>
                <a:cs typeface="Lobster"/>
                <a:sym typeface="Lobster"/>
              </a:rPr>
              <a:t>decorada en el color de tu elección.</a:t>
            </a:r>
            <a:endParaRPr sz="1500">
              <a:solidFill>
                <a:srgbClr val="000000"/>
              </a:solidFill>
              <a:latin typeface="Lobster"/>
              <a:ea typeface="Lobster"/>
              <a:cs typeface="Lobster"/>
              <a:sym typeface="Lobster"/>
            </a:endParaRPr>
          </a:p>
          <a:p>
            <a:pPr indent="-323850" lvl="0" marL="457200" rtl="0" algn="just">
              <a:lnSpc>
                <a:spcPct val="100000"/>
              </a:lnSpc>
              <a:spcBef>
                <a:spcPts val="0"/>
              </a:spcBef>
              <a:spcAft>
                <a:spcPts val="0"/>
              </a:spcAft>
              <a:buClr>
                <a:srgbClr val="000000"/>
              </a:buClr>
              <a:buSzPts val="1500"/>
              <a:buFont typeface="Lobster"/>
              <a:buChar char="❖"/>
            </a:pPr>
            <a:r>
              <a:rPr lang="es-419" sz="1500">
                <a:solidFill>
                  <a:schemeClr val="dk1"/>
                </a:solidFill>
                <a:latin typeface="Lobster"/>
                <a:ea typeface="Lobster"/>
                <a:cs typeface="Lobster"/>
                <a:sym typeface="Lobster"/>
              </a:rPr>
              <a:t>Cajita de </a:t>
            </a:r>
            <a:r>
              <a:rPr lang="es-419" sz="1500" u="sng">
                <a:solidFill>
                  <a:schemeClr val="dk1"/>
                </a:solidFill>
                <a:latin typeface="Lobster"/>
                <a:ea typeface="Lobster"/>
                <a:cs typeface="Lobster"/>
                <a:sym typeface="Lobster"/>
              </a:rPr>
              <a:t>Cristal </a:t>
            </a:r>
            <a:r>
              <a:rPr lang="es-419" sz="1500">
                <a:solidFill>
                  <a:schemeClr val="dk1"/>
                </a:solidFill>
                <a:latin typeface="Lobster"/>
                <a:ea typeface="Lobster"/>
                <a:cs typeface="Lobster"/>
                <a:sym typeface="Lobster"/>
              </a:rPr>
              <a:t>decorada en el color de tu elección.</a:t>
            </a:r>
            <a:endParaRPr sz="1500">
              <a:solidFill>
                <a:schemeClr val="dk1"/>
              </a:solidFill>
              <a:latin typeface="Lobster"/>
              <a:ea typeface="Lobster"/>
              <a:cs typeface="Lobster"/>
              <a:sym typeface="Lobster"/>
            </a:endParaRPr>
          </a:p>
          <a:p>
            <a:pPr indent="-323850" lvl="0" marL="457200" rtl="0" algn="just">
              <a:lnSpc>
                <a:spcPct val="100000"/>
              </a:lnSpc>
              <a:spcBef>
                <a:spcPts val="0"/>
              </a:spcBef>
              <a:spcAft>
                <a:spcPts val="0"/>
              </a:spcAft>
              <a:buClr>
                <a:srgbClr val="000000"/>
              </a:buClr>
              <a:buSzPts val="1500"/>
              <a:buFont typeface="Lobster"/>
              <a:buChar char="❖"/>
            </a:pPr>
            <a:r>
              <a:rPr lang="es-419" sz="1500">
                <a:solidFill>
                  <a:schemeClr val="dk1"/>
                </a:solidFill>
                <a:latin typeface="Lobster"/>
                <a:ea typeface="Lobster"/>
                <a:cs typeface="Lobster"/>
                <a:sym typeface="Lobster"/>
              </a:rPr>
              <a:t>Cajita de </a:t>
            </a:r>
            <a:r>
              <a:rPr lang="es-419" sz="1500" u="sng">
                <a:solidFill>
                  <a:schemeClr val="dk1"/>
                </a:solidFill>
                <a:latin typeface="Lobster"/>
                <a:ea typeface="Lobster"/>
                <a:cs typeface="Lobster"/>
                <a:sym typeface="Lobster"/>
              </a:rPr>
              <a:t>Madera</a:t>
            </a:r>
            <a:r>
              <a:rPr lang="es-419" sz="1500">
                <a:solidFill>
                  <a:schemeClr val="dk1"/>
                </a:solidFill>
                <a:latin typeface="Lobster"/>
                <a:ea typeface="Lobster"/>
                <a:cs typeface="Lobster"/>
                <a:sym typeface="Lobster"/>
              </a:rPr>
              <a:t> decorada en el color de tu elección.</a:t>
            </a:r>
            <a:endParaRPr sz="1500">
              <a:solidFill>
                <a:schemeClr val="dk1"/>
              </a:solidFill>
              <a:latin typeface="Lobster"/>
              <a:ea typeface="Lobster"/>
              <a:cs typeface="Lobster"/>
              <a:sym typeface="Lobster"/>
            </a:endParaRPr>
          </a:p>
          <a:p>
            <a:pPr indent="-323850" lvl="0" marL="457200" rtl="0" algn="just">
              <a:lnSpc>
                <a:spcPct val="100000"/>
              </a:lnSpc>
              <a:spcBef>
                <a:spcPts val="0"/>
              </a:spcBef>
              <a:spcAft>
                <a:spcPts val="0"/>
              </a:spcAft>
              <a:buClr>
                <a:srgbClr val="000000"/>
              </a:buClr>
              <a:buSzPts val="1500"/>
              <a:buFont typeface="Lobster"/>
              <a:buChar char="❖"/>
            </a:pPr>
            <a:r>
              <a:rPr lang="es-419" sz="1500" u="sng">
                <a:solidFill>
                  <a:schemeClr val="dk1"/>
                </a:solidFill>
                <a:latin typeface="Lobster"/>
                <a:ea typeface="Lobster"/>
                <a:cs typeface="Lobster"/>
                <a:sym typeface="Lobster"/>
              </a:rPr>
              <a:t>Jaulita</a:t>
            </a:r>
            <a:r>
              <a:rPr lang="es-419" sz="1500">
                <a:solidFill>
                  <a:schemeClr val="dk1"/>
                </a:solidFill>
                <a:latin typeface="Lobster"/>
                <a:ea typeface="Lobster"/>
                <a:cs typeface="Lobster"/>
                <a:sym typeface="Lobster"/>
              </a:rPr>
              <a:t>  decorada en el color de tu elección.</a:t>
            </a:r>
            <a:endParaRPr sz="1500">
              <a:solidFill>
                <a:schemeClr val="dk1"/>
              </a:solidFill>
              <a:latin typeface="Lobster"/>
              <a:ea typeface="Lobster"/>
              <a:cs typeface="Lobster"/>
              <a:sym typeface="Lobster"/>
            </a:endParaRPr>
          </a:p>
          <a:p>
            <a:pPr indent="0" lvl="0" marL="0" rtl="0" algn="l">
              <a:lnSpc>
                <a:spcPct val="100000"/>
              </a:lnSpc>
              <a:spcBef>
                <a:spcPts val="0"/>
              </a:spcBef>
              <a:spcAft>
                <a:spcPts val="0"/>
              </a:spcAft>
              <a:buNone/>
            </a:pPr>
            <a:r>
              <a:t/>
            </a:r>
            <a:endParaRPr sz="1400">
              <a:solidFill>
                <a:schemeClr val="dk1"/>
              </a:solidFill>
            </a:endParaRPr>
          </a:p>
          <a:p>
            <a:pPr indent="0" lvl="0" marL="0" rtl="0" algn="l">
              <a:spcBef>
                <a:spcPts val="0"/>
              </a:spcBef>
              <a:spcAft>
                <a:spcPts val="1600"/>
              </a:spcAft>
              <a:buNone/>
            </a:pPr>
            <a:r>
              <a:t/>
            </a:r>
            <a:endParaRPr/>
          </a:p>
        </p:txBody>
      </p:sp>
      <p:pic>
        <p:nvPicPr>
          <p:cNvPr id="120" name="Google Shape;120;p20"/>
          <p:cNvPicPr preferRelativeResize="0"/>
          <p:nvPr/>
        </p:nvPicPr>
        <p:blipFill rotWithShape="1">
          <a:blip r:embed="rId3">
            <a:alphaModFix/>
          </a:blip>
          <a:srcRect b="15587" l="7480" r="4623" t="11163"/>
          <a:stretch/>
        </p:blipFill>
        <p:spPr>
          <a:xfrm>
            <a:off x="4214825" y="328625"/>
            <a:ext cx="2371726" cy="1581151"/>
          </a:xfrm>
          <a:prstGeom prst="rect">
            <a:avLst/>
          </a:prstGeom>
          <a:noFill/>
          <a:ln>
            <a:noFill/>
          </a:ln>
        </p:spPr>
      </p:pic>
      <p:pic>
        <p:nvPicPr>
          <p:cNvPr id="121" name="Google Shape;121;p20"/>
          <p:cNvPicPr preferRelativeResize="0"/>
          <p:nvPr/>
        </p:nvPicPr>
        <p:blipFill rotWithShape="1">
          <a:blip r:embed="rId4">
            <a:alphaModFix/>
          </a:blip>
          <a:srcRect b="17884" l="486" r="4029" t="28131"/>
          <a:stretch/>
        </p:blipFill>
        <p:spPr>
          <a:xfrm>
            <a:off x="4300575" y="2171700"/>
            <a:ext cx="2592652" cy="1099299"/>
          </a:xfrm>
          <a:prstGeom prst="rect">
            <a:avLst/>
          </a:prstGeom>
          <a:noFill/>
          <a:ln>
            <a:noFill/>
          </a:ln>
        </p:spPr>
      </p:pic>
      <p:pic>
        <p:nvPicPr>
          <p:cNvPr id="122" name="Google Shape;122;p20"/>
          <p:cNvPicPr preferRelativeResize="0"/>
          <p:nvPr/>
        </p:nvPicPr>
        <p:blipFill>
          <a:blip r:embed="rId5">
            <a:alphaModFix/>
          </a:blip>
          <a:stretch>
            <a:fillRect/>
          </a:stretch>
        </p:blipFill>
        <p:spPr>
          <a:xfrm>
            <a:off x="6803090" y="200025"/>
            <a:ext cx="2211410" cy="1581150"/>
          </a:xfrm>
          <a:prstGeom prst="rect">
            <a:avLst/>
          </a:prstGeom>
          <a:noFill/>
          <a:ln>
            <a:noFill/>
          </a:ln>
        </p:spPr>
      </p:pic>
      <p:pic>
        <p:nvPicPr>
          <p:cNvPr id="123" name="Google Shape;123;p20"/>
          <p:cNvPicPr preferRelativeResize="0"/>
          <p:nvPr/>
        </p:nvPicPr>
        <p:blipFill>
          <a:blip r:embed="rId6">
            <a:alphaModFix/>
          </a:blip>
          <a:stretch>
            <a:fillRect/>
          </a:stretch>
        </p:blipFill>
        <p:spPr>
          <a:xfrm>
            <a:off x="7045627" y="1933575"/>
            <a:ext cx="1945973" cy="2473694"/>
          </a:xfrm>
          <a:prstGeom prst="rect">
            <a:avLst/>
          </a:prstGeom>
          <a:noFill/>
          <a:ln>
            <a:noFill/>
          </a:ln>
        </p:spPr>
      </p:pic>
      <p:pic>
        <p:nvPicPr>
          <p:cNvPr id="124" name="Google Shape;124;p20"/>
          <p:cNvPicPr preferRelativeResize="0"/>
          <p:nvPr/>
        </p:nvPicPr>
        <p:blipFill rotWithShape="1">
          <a:blip r:embed="rId7">
            <a:alphaModFix/>
          </a:blip>
          <a:srcRect b="20963" l="23891" r="24439" t="18201"/>
          <a:stretch/>
        </p:blipFill>
        <p:spPr>
          <a:xfrm>
            <a:off x="5512713" y="3352825"/>
            <a:ext cx="1411650" cy="1662102"/>
          </a:xfrm>
          <a:prstGeom prst="rect">
            <a:avLst/>
          </a:prstGeom>
          <a:noFill/>
          <a:ln>
            <a:noFill/>
          </a:ln>
        </p:spPr>
      </p:pic>
      <p:pic>
        <p:nvPicPr>
          <p:cNvPr id="125" name="Google Shape;125;p20"/>
          <p:cNvPicPr preferRelativeResize="0"/>
          <p:nvPr/>
        </p:nvPicPr>
        <p:blipFill rotWithShape="1">
          <a:blip r:embed="rId8">
            <a:alphaModFix/>
          </a:blip>
          <a:srcRect b="17303" l="20937" r="24196" t="18585"/>
          <a:stretch/>
        </p:blipFill>
        <p:spPr>
          <a:xfrm>
            <a:off x="3252738" y="3550400"/>
            <a:ext cx="2138712" cy="1376551"/>
          </a:xfrm>
          <a:prstGeom prst="rect">
            <a:avLst/>
          </a:prstGeom>
          <a:noFill/>
          <a:ln>
            <a:noFill/>
          </a:ln>
        </p:spPr>
      </p:pic>
      <p:pic>
        <p:nvPicPr>
          <p:cNvPr id="126" name="Google Shape;126;p20"/>
          <p:cNvPicPr preferRelativeResize="0"/>
          <p:nvPr/>
        </p:nvPicPr>
        <p:blipFill rotWithShape="1">
          <a:blip r:embed="rId9">
            <a:alphaModFix/>
          </a:blip>
          <a:srcRect b="29302" l="0" r="0" t="9866"/>
          <a:stretch/>
        </p:blipFill>
        <p:spPr>
          <a:xfrm>
            <a:off x="164450" y="3638375"/>
            <a:ext cx="3017083" cy="1376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D4D"/>
            </a:gs>
            <a:gs pos="100000">
              <a:srgbClr val="000000"/>
            </a:gs>
          </a:gsLst>
          <a:path path="circle">
            <a:fillToRect b="50%" l="50%" r="50%" t="50%"/>
          </a:path>
          <a:tileRect/>
        </a:gradFill>
      </p:bgPr>
    </p:bg>
    <p:spTree>
      <p:nvGrpSpPr>
        <p:cNvPr id="130" name="Shape 130"/>
        <p:cNvGrpSpPr/>
        <p:nvPr/>
      </p:nvGrpSpPr>
      <p:grpSpPr>
        <a:xfrm>
          <a:off x="0" y="0"/>
          <a:ext cx="0" cy="0"/>
          <a:chOff x="0" y="0"/>
          <a:chExt cx="0" cy="0"/>
        </a:xfrm>
      </p:grpSpPr>
      <p:sp>
        <p:nvSpPr>
          <p:cNvPr id="131" name="Google Shape;131;p21"/>
          <p:cNvSpPr txBox="1"/>
          <p:nvPr>
            <p:ph idx="1" type="body"/>
          </p:nvPr>
        </p:nvSpPr>
        <p:spPr>
          <a:xfrm>
            <a:off x="811975" y="518300"/>
            <a:ext cx="7115100" cy="987600"/>
          </a:xfrm>
          <a:prstGeom prst="rect">
            <a:avLst/>
          </a:prstGeom>
          <a:effectLst>
            <a:outerShdw blurRad="57150" rotWithShape="0" algn="bl" dir="5400000" dist="19050">
              <a:schemeClr val="dk2">
                <a:alpha val="50000"/>
              </a:schemeClr>
            </a:outerShdw>
          </a:effectLst>
        </p:spPr>
        <p:txBody>
          <a:bodyPr anchorCtr="0" anchor="t" bIns="91425" lIns="91425" spcFirstLastPara="1" rIns="91425" wrap="square" tIns="91425">
            <a:noAutofit/>
          </a:bodyPr>
          <a:lstStyle/>
          <a:p>
            <a:pPr indent="0" lvl="0" marL="0" rtl="0" algn="ctr">
              <a:spcBef>
                <a:spcPts val="400"/>
              </a:spcBef>
              <a:spcAft>
                <a:spcPts val="400"/>
              </a:spcAft>
              <a:buClr>
                <a:schemeClr val="dk1"/>
              </a:buClr>
              <a:buSzPts val="1100"/>
              <a:buFont typeface="Arial"/>
              <a:buNone/>
            </a:pPr>
            <a:r>
              <a:rPr lang="es-419" sz="2200">
                <a:solidFill>
                  <a:schemeClr val="lt1"/>
                </a:solidFill>
                <a:latin typeface="Lobster"/>
                <a:ea typeface="Lobster"/>
                <a:cs typeface="Lobster"/>
                <a:sym typeface="Lobster"/>
              </a:rPr>
              <a:t>¿Con qué canales de comunicación estoy llegando a mis clientes?</a:t>
            </a:r>
            <a:endParaRPr sz="3000">
              <a:solidFill>
                <a:schemeClr val="lt1"/>
              </a:solidFill>
              <a:latin typeface="Lobster"/>
              <a:ea typeface="Lobster"/>
              <a:cs typeface="Lobster"/>
              <a:sym typeface="Lobster"/>
            </a:endParaRPr>
          </a:p>
        </p:txBody>
      </p:sp>
      <p:pic>
        <p:nvPicPr>
          <p:cNvPr id="132" name="Google Shape;132;p21"/>
          <p:cNvPicPr preferRelativeResize="0"/>
          <p:nvPr/>
        </p:nvPicPr>
        <p:blipFill rotWithShape="1">
          <a:blip r:embed="rId3">
            <a:alphaModFix/>
          </a:blip>
          <a:srcRect b="52741" l="40498" r="35327" t="0"/>
          <a:stretch/>
        </p:blipFill>
        <p:spPr>
          <a:xfrm>
            <a:off x="1678718" y="2762252"/>
            <a:ext cx="992616" cy="1091575"/>
          </a:xfrm>
          <a:prstGeom prst="rect">
            <a:avLst/>
          </a:prstGeom>
          <a:noFill/>
          <a:ln>
            <a:noFill/>
          </a:ln>
        </p:spPr>
      </p:pic>
      <p:pic>
        <p:nvPicPr>
          <p:cNvPr id="133" name="Google Shape;133;p21"/>
          <p:cNvPicPr preferRelativeResize="0"/>
          <p:nvPr/>
        </p:nvPicPr>
        <p:blipFill rotWithShape="1">
          <a:blip r:embed="rId3">
            <a:alphaModFix/>
          </a:blip>
          <a:srcRect b="9970" l="71323" r="5663" t="49116"/>
          <a:stretch/>
        </p:blipFill>
        <p:spPr>
          <a:xfrm>
            <a:off x="1702545" y="1917630"/>
            <a:ext cx="944952" cy="944973"/>
          </a:xfrm>
          <a:prstGeom prst="rect">
            <a:avLst/>
          </a:prstGeom>
          <a:noFill/>
          <a:ln>
            <a:noFill/>
          </a:ln>
        </p:spPr>
      </p:pic>
      <p:pic>
        <p:nvPicPr>
          <p:cNvPr id="134" name="Google Shape;134;p21"/>
          <p:cNvPicPr preferRelativeResize="0"/>
          <p:nvPr/>
        </p:nvPicPr>
        <p:blipFill rotWithShape="1">
          <a:blip r:embed="rId3">
            <a:alphaModFix/>
          </a:blip>
          <a:srcRect b="10592" l="5651" r="71335" t="48494"/>
          <a:stretch/>
        </p:blipFill>
        <p:spPr>
          <a:xfrm>
            <a:off x="733756" y="2835552"/>
            <a:ext cx="944952" cy="944973"/>
          </a:xfrm>
          <a:prstGeom prst="rect">
            <a:avLst/>
          </a:prstGeom>
          <a:noFill/>
          <a:ln>
            <a:noFill/>
          </a:ln>
        </p:spPr>
      </p:pic>
      <p:pic>
        <p:nvPicPr>
          <p:cNvPr id="135" name="Google Shape;135;p21"/>
          <p:cNvPicPr preferRelativeResize="0"/>
          <p:nvPr/>
        </p:nvPicPr>
        <p:blipFill rotWithShape="1">
          <a:blip r:embed="rId3">
            <a:alphaModFix/>
          </a:blip>
          <a:srcRect b="10171" l="40651" r="35176" t="46854"/>
          <a:stretch/>
        </p:blipFill>
        <p:spPr>
          <a:xfrm>
            <a:off x="709930" y="1870002"/>
            <a:ext cx="992616" cy="992609"/>
          </a:xfrm>
          <a:prstGeom prst="rect">
            <a:avLst/>
          </a:prstGeom>
          <a:noFill/>
          <a:ln>
            <a:noFill/>
          </a:ln>
        </p:spPr>
      </p:pic>
      <p:sp>
        <p:nvSpPr>
          <p:cNvPr id="136" name="Google Shape;136;p21"/>
          <p:cNvSpPr txBox="1"/>
          <p:nvPr/>
        </p:nvSpPr>
        <p:spPr>
          <a:xfrm>
            <a:off x="891375" y="4051400"/>
            <a:ext cx="1585500" cy="44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800">
                <a:solidFill>
                  <a:srgbClr val="FFFFFF"/>
                </a:solidFill>
                <a:latin typeface="Lobster"/>
                <a:ea typeface="Lobster"/>
                <a:cs typeface="Lobster"/>
                <a:sym typeface="Lobster"/>
              </a:rPr>
              <a:t>Redes sociales</a:t>
            </a:r>
            <a:endParaRPr sz="1800">
              <a:solidFill>
                <a:srgbClr val="FFFFFF"/>
              </a:solidFill>
              <a:latin typeface="Lobster"/>
              <a:ea typeface="Lobster"/>
              <a:cs typeface="Lobster"/>
              <a:sym typeface="Lobster"/>
            </a:endParaRPr>
          </a:p>
        </p:txBody>
      </p:sp>
      <p:pic>
        <p:nvPicPr>
          <p:cNvPr id="137" name="Google Shape;137;p21"/>
          <p:cNvPicPr preferRelativeResize="0"/>
          <p:nvPr/>
        </p:nvPicPr>
        <p:blipFill>
          <a:blip r:embed="rId4">
            <a:alphaModFix/>
          </a:blip>
          <a:stretch>
            <a:fillRect/>
          </a:stretch>
        </p:blipFill>
        <p:spPr>
          <a:xfrm>
            <a:off x="6293524" y="1827963"/>
            <a:ext cx="1994600" cy="1994600"/>
          </a:xfrm>
          <a:prstGeom prst="rect">
            <a:avLst/>
          </a:prstGeom>
          <a:noFill/>
          <a:ln>
            <a:noFill/>
          </a:ln>
        </p:spPr>
      </p:pic>
      <p:sp>
        <p:nvSpPr>
          <p:cNvPr id="138" name="Google Shape;138;p21"/>
          <p:cNvSpPr txBox="1"/>
          <p:nvPr/>
        </p:nvSpPr>
        <p:spPr>
          <a:xfrm>
            <a:off x="6424213" y="3978950"/>
            <a:ext cx="1863900" cy="5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800">
                <a:solidFill>
                  <a:srgbClr val="FFFFFF"/>
                </a:solidFill>
                <a:latin typeface="Lobster"/>
                <a:ea typeface="Lobster"/>
                <a:cs typeface="Lobster"/>
                <a:sym typeface="Lobster"/>
              </a:rPr>
              <a:t>Agencias de bodas</a:t>
            </a:r>
            <a:endParaRPr sz="1800">
              <a:solidFill>
                <a:srgbClr val="FFFFFF"/>
              </a:solidFill>
              <a:latin typeface="Lobster"/>
              <a:ea typeface="Lobster"/>
              <a:cs typeface="Lobster"/>
              <a:sym typeface="Lobster"/>
            </a:endParaRPr>
          </a:p>
        </p:txBody>
      </p:sp>
      <p:pic>
        <p:nvPicPr>
          <p:cNvPr id="139" name="Google Shape;139;p21"/>
          <p:cNvPicPr preferRelativeResize="0"/>
          <p:nvPr/>
        </p:nvPicPr>
        <p:blipFill rotWithShape="1">
          <a:blip r:embed="rId5">
            <a:alphaModFix/>
          </a:blip>
          <a:srcRect b="0" l="17934" r="26880" t="0"/>
          <a:stretch/>
        </p:blipFill>
        <p:spPr>
          <a:xfrm>
            <a:off x="3622822" y="1917628"/>
            <a:ext cx="1898343" cy="1910525"/>
          </a:xfrm>
          <a:prstGeom prst="rect">
            <a:avLst/>
          </a:prstGeom>
          <a:noFill/>
          <a:ln>
            <a:noFill/>
          </a:ln>
        </p:spPr>
      </p:pic>
      <p:sp>
        <p:nvSpPr>
          <p:cNvPr id="140" name="Google Shape;140;p21"/>
          <p:cNvSpPr txBox="1"/>
          <p:nvPr/>
        </p:nvSpPr>
        <p:spPr>
          <a:xfrm>
            <a:off x="3688800" y="4051400"/>
            <a:ext cx="1863900" cy="44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419" sz="1800">
                <a:solidFill>
                  <a:srgbClr val="FFFFFF"/>
                </a:solidFill>
                <a:latin typeface="Lobster"/>
                <a:ea typeface="Lobster"/>
                <a:cs typeface="Lobster"/>
                <a:sym typeface="Lobster"/>
              </a:rPr>
              <a:t>Salones de eventos</a:t>
            </a:r>
            <a:endParaRPr sz="1800">
              <a:solidFill>
                <a:srgbClr val="FFFFFF"/>
              </a:solidFill>
              <a:latin typeface="Lobster"/>
              <a:ea typeface="Lobster"/>
              <a:cs typeface="Lobster"/>
              <a:sym typeface="Lobst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