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Yellowtail"/>
      <p:regular r:id="rId9"/>
    </p:embeddedFont>
    <p:embeddedFont>
      <p:font typeface="Open Sa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bold.fntdata"/><Relationship Id="rId10" Type="http://schemas.openxmlformats.org/officeDocument/2006/relationships/font" Target="fonts/OpenSans-regular.fntdata"/><Relationship Id="rId13" Type="http://schemas.openxmlformats.org/officeDocument/2006/relationships/font" Target="fonts/OpenSans-boldItalic.fntdata"/><Relationship Id="rId12" Type="http://schemas.openxmlformats.org/officeDocument/2006/relationships/font" Target="fonts/Open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Yellowtai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f03ffb23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f03ffb23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f03ffb23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f03ffb23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oncepto.de/ciencias-economicas/" TargetMode="External"/><Relationship Id="rId4" Type="http://schemas.openxmlformats.org/officeDocument/2006/relationships/hyperlink" Target="https://concepto.de/ciencias-sociales/" TargetMode="External"/><Relationship Id="rId10" Type="http://schemas.openxmlformats.org/officeDocument/2006/relationships/hyperlink" Target="https://concepto.de/economia/#ixzz6cDfhBWQD" TargetMode="External"/><Relationship Id="rId9" Type="http://schemas.openxmlformats.org/officeDocument/2006/relationships/hyperlink" Target="https://concepto.de/servicio/" TargetMode="External"/><Relationship Id="rId5" Type="http://schemas.openxmlformats.org/officeDocument/2006/relationships/hyperlink" Target="https://concepto.de/sociedad/" TargetMode="External"/><Relationship Id="rId6" Type="http://schemas.openxmlformats.org/officeDocument/2006/relationships/hyperlink" Target="https://concepto.de/consumo/" TargetMode="External"/><Relationship Id="rId7" Type="http://schemas.openxmlformats.org/officeDocument/2006/relationships/hyperlink" Target="https://concepto.de/tiempo/" TargetMode="External"/><Relationship Id="rId8" Type="http://schemas.openxmlformats.org/officeDocument/2006/relationships/hyperlink" Target="https://concepto.de/distribucion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oncepto.de/microeconomia-2/" TargetMode="External"/><Relationship Id="rId4" Type="http://schemas.openxmlformats.org/officeDocument/2006/relationships/hyperlink" Target="https://concepto.de/macroeconomia-2/" TargetMode="External"/><Relationship Id="rId5" Type="http://schemas.openxmlformats.org/officeDocument/2006/relationships/hyperlink" Target="https://concepto.de/empresa/" TargetMode="External"/><Relationship Id="rId6" Type="http://schemas.openxmlformats.org/officeDocument/2006/relationships/hyperlink" Target="https://concepto.de/gobierno/" TargetMode="External"/><Relationship Id="rId7" Type="http://schemas.openxmlformats.org/officeDocument/2006/relationships/hyperlink" Target="https://concepto.de/analisis-3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289550"/>
            <a:ext cx="8520600" cy="572700"/>
          </a:xfrm>
          <a:prstGeom prst="rect">
            <a:avLst/>
          </a:prstGeom>
          <a:solidFill>
            <a:srgbClr val="FCE5CD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Yellowtail"/>
                <a:ea typeface="Yellowtail"/>
                <a:cs typeface="Yellowtail"/>
                <a:sym typeface="Yellowtail"/>
              </a:rPr>
              <a:t>ECONOMÍA</a:t>
            </a:r>
            <a:endParaRPr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55475" y="1048825"/>
            <a:ext cx="88359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 </a:t>
            </a:r>
            <a:r>
              <a:rPr b="1"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Economía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(o </a:t>
            </a:r>
            <a:r>
              <a:rPr i="1"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Ciencias Económicas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) es una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ciencia social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cuyo ámbito de interés lo constituyen los modos en que una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sociedad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se organiza a sí misma para satisfacer sus necesidades materiales e inmateriales de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consumo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 través de un ciclo de producción, distribución e intercambio de bienes que idealmente se perpetúa en el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tiempo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El objeto de estudio específico de la Economía puede definirse en torno a tres ejes principales: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23850" lvl="0" marL="45720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</a:pP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Los procesos de extracción, producción,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distribución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intercambio y consumo de los bienes y los </a:t>
            </a:r>
            <a:r>
              <a:rPr lang="es" sz="15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servicios</a:t>
            </a: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que una sociedad requiere.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</a:pP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Los modelos posibles de satisfacción de las infinitas necesidades humanas a partir del conjunto finito de recursos disponibles.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</a:pPr>
            <a:r>
              <a:rPr lang="es"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El modo en que las personas y las sociedades sobreviven, comercian, prosperan y operan financieramente. 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Fuente: </a:t>
            </a:r>
            <a:r>
              <a:rPr lang="es" sz="1200">
                <a:solidFill>
                  <a:srgbClr val="003399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https://concepto.de/economia/#ixzz6cDfhBWQD</a:t>
            </a:r>
            <a:endParaRPr sz="15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CE5CD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Yellowtail"/>
                <a:ea typeface="Yellowtail"/>
                <a:cs typeface="Yellowtail"/>
                <a:sym typeface="Yellowtail"/>
              </a:rPr>
              <a:t>TIPOS DE ECONOMÍA</a:t>
            </a:r>
            <a:endParaRPr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rPr b="1"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Economía teórica y economía empírica.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La primera persigue modelos racionales de funcionamiento y equilibrio económico para las distintas sociedades, mientras que la segunda confirma o refuta dichos modelos a través de su aplicación o de la historia económica de las naciones.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rPr b="1" lang="es" sz="12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Microeconomía</a:t>
            </a:r>
            <a:r>
              <a:rPr b="1"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 </a:t>
            </a:r>
            <a:r>
              <a:rPr b="1" lang="es" sz="12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Macroeconomía</a:t>
            </a:r>
            <a:r>
              <a:rPr b="1"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La primera hace alusión a las elecciones de los agentes económicos (individuos, </a:t>
            </a:r>
            <a:r>
              <a:rPr lang="es" sz="12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empresas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 </a:t>
            </a:r>
            <a:r>
              <a:rPr lang="es" sz="12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gobiernos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) de cara a la satisfacción de sus necesidades y la escasez. La segunda, en cambio, contempla la economía como un sistema nacional, cuando no global e internacional, que analiza los totales de la balanza comercial, las tendencias generales y los datos a un nivel panorámico.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rPr b="1"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Economía normativa y economía positiva.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Esta distinción se basa en que la primera contempla el deber ser de la economía, mientras que la segunda estudia el comportamiento económico como algo vivo y presente, cambiante.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rPr b="1"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Economía ortodoxa y heterodoxa.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Una diferenciación de tipo académico, en el que la primera se afianza en la tríada racionalidad-individualismo-equilibrio y es la más comúnmente enseñada en las universidades, la tradicional; mientras la segunda engloba un conjunto diferente y heterogéneo de corrientes de </a:t>
            </a:r>
            <a:r>
              <a:rPr lang="es" sz="1200">
                <a:solidFill>
                  <a:schemeClr val="dk1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análisis</a:t>
            </a: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económico y prefiere el enfoque a partir de instituciones-historia-estructura social.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FUENTE:</a:t>
            </a:r>
            <a:r>
              <a:rPr lang="es" sz="1200">
                <a:solidFill>
                  <a:schemeClr val="dk1"/>
                </a:solidFill>
              </a:rPr>
              <a:t>María Estela Raffino. De: Argentina. Para: </a:t>
            </a:r>
            <a:r>
              <a:rPr i="1" lang="es" sz="1200">
                <a:solidFill>
                  <a:schemeClr val="dk1"/>
                </a:solidFill>
              </a:rPr>
              <a:t>Concepto.de</a:t>
            </a:r>
            <a:r>
              <a:rPr lang="es" sz="1200">
                <a:solidFill>
                  <a:schemeClr val="dk1"/>
                </a:solidFill>
              </a:rPr>
              <a:t>. Disponible en: https://concepto.de/economia/. Consultado: 28 de octubre de 2020.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004375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6814800" y="1736100"/>
            <a:ext cx="16842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>
                <a:highlight>
                  <a:srgbClr val="FFFF00"/>
                </a:highlight>
                <a:latin typeface="Yellowtail"/>
                <a:ea typeface="Yellowtail"/>
                <a:cs typeface="Yellowtail"/>
                <a:sym typeface="Yellowtail"/>
              </a:rPr>
              <a:t>SOCIEDAD</a:t>
            </a:r>
            <a:endParaRPr sz="1600">
              <a:highlight>
                <a:srgbClr val="FFFF00"/>
              </a:highlight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5687650" y="297975"/>
            <a:ext cx="1930500" cy="2979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Yellowtail"/>
                <a:ea typeface="Yellowtail"/>
                <a:cs typeface="Yellowtail"/>
                <a:sym typeface="Yellowtail"/>
              </a:rPr>
              <a:t>GASTOS Y CONSUMO</a:t>
            </a:r>
            <a:endParaRPr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022100" y="4119975"/>
            <a:ext cx="11142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FFFF00"/>
                </a:highlight>
                <a:latin typeface="Yellowtail"/>
                <a:ea typeface="Yellowtail"/>
                <a:cs typeface="Yellowtail"/>
                <a:sym typeface="Yellowtail"/>
              </a:rPr>
              <a:t>DEMANDA</a:t>
            </a:r>
            <a:endParaRPr>
              <a:highlight>
                <a:srgbClr val="FFFF00"/>
              </a:highlight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1412200" y="1541750"/>
            <a:ext cx="14898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highlight>
                  <a:srgbClr val="C9DAF8"/>
                </a:highlight>
                <a:latin typeface="Yellowtail"/>
                <a:ea typeface="Yellowtail"/>
                <a:cs typeface="Yellowtail"/>
                <a:sym typeface="Yellowtail"/>
              </a:rPr>
              <a:t>DISTRIBUCIÓN</a:t>
            </a:r>
            <a:endParaRPr sz="1300">
              <a:highlight>
                <a:srgbClr val="C9DAF8"/>
              </a:highlight>
              <a:latin typeface="Yellowtail"/>
              <a:ea typeface="Yellowtail"/>
              <a:cs typeface="Yellowtail"/>
              <a:sym typeface="Yellowtai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