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488DEFC-7D2D-4E4F-A24F-113773211631}">
  <a:tblStyle styleId="{D488DEFC-7D2D-4E4F-A24F-113773211631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85C48461-46BF-40D8-BE01-5606C056ED56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s"/>
              <a:t>EMPLEOS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"/>
              <a:t>BIÓLOGAS Y BIÓLOGOS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s" sz="1900"/>
              <a:t>Comparativo/convocatorias/Perfil/Requisitos/Competencia/Funciones</a:t>
            </a:r>
            <a:endParaRPr b="1" sz="1900"/>
          </a:p>
        </p:txBody>
      </p:sp>
      <p:graphicFrame>
        <p:nvGraphicFramePr>
          <p:cNvPr id="61" name="Google Shape;61;p14"/>
          <p:cNvGraphicFramePr/>
          <p:nvPr/>
        </p:nvGraphicFramePr>
        <p:xfrm>
          <a:off x="70550" y="4663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{D488DEFC-7D2D-4E4F-A24F-113773211631}</a:tableStyleId>
              </a:tblPr>
              <a:tblGrid>
                <a:gridCol w="1800575"/>
                <a:gridCol w="1800575"/>
                <a:gridCol w="1800575"/>
                <a:gridCol w="1800575"/>
                <a:gridCol w="1800575"/>
              </a:tblGrid>
              <a:tr h="454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b="1" lang="es" sz="1900" u="none" cap="none" strike="noStrike">
                          <a:solidFill>
                            <a:srgbClr val="FFFFFF"/>
                          </a:solidFill>
                        </a:rPr>
                        <a:t>Puesto</a:t>
                      </a:r>
                      <a:endParaRPr b="1" sz="19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b="1" lang="es" sz="1900" u="none" cap="none" strike="noStrike">
                          <a:solidFill>
                            <a:schemeClr val="dk1"/>
                          </a:solidFill>
                        </a:rPr>
                        <a:t>Requisito</a:t>
                      </a:r>
                      <a:endParaRPr b="1" sz="19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b="1" lang="es" sz="1900" u="none" cap="none" strike="noStrike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b="1" sz="19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b="1" lang="es" sz="1900" u="none" cap="none" strike="noStrike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b="1" sz="19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b="1" lang="es" sz="1700" u="none" cap="none" strike="noStrike">
                          <a:solidFill>
                            <a:srgbClr val="FFFFFF"/>
                          </a:solidFill>
                        </a:rPr>
                        <a:t>Sueldo</a:t>
                      </a:r>
                      <a:endParaRPr b="1" sz="17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648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rgbClr val="FFFFFF"/>
                          </a:solidFill>
                        </a:rPr>
                        <a:t>Técnico </a:t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rgbClr val="FFFFFF"/>
                          </a:solidFill>
                        </a:rPr>
                        <a:t>Trabajo en equipo</a:t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rgbClr val="FFFFFF"/>
                          </a:solidFill>
                        </a:rPr>
                        <a:t>Capacidad de resolución de problemas.</a:t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rgbClr val="FFFFFF"/>
                          </a:solidFill>
                        </a:rPr>
                        <a:t>Realizar técnicas específicas de laboratorio</a:t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rgbClr val="FFFFFF"/>
                          </a:solidFill>
                        </a:rPr>
                        <a:t>7.000 -10,000</a:t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648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rgbClr val="FFFFFF"/>
                          </a:solidFill>
                        </a:rPr>
                        <a:t>Coordinador</a:t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rgbClr val="FFFFFF"/>
                          </a:solidFill>
                        </a:rPr>
                        <a:t>Tolerancia a la frustración.</a:t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chemeClr val="dk1"/>
                          </a:solidFill>
                        </a:rPr>
                        <a:t>-Tener liderazgo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chemeClr val="dk1"/>
                          </a:solidFill>
                        </a:rPr>
                        <a:t>Manejo de personal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chemeClr val="dk1"/>
                          </a:solidFill>
                        </a:rPr>
                        <a:t>-Capacidad de resolución de problemas.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rgbClr val="FFFFFF"/>
                          </a:solidFill>
                        </a:rPr>
                        <a:t>Supervisar </a:t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rgbClr val="FFFFFF"/>
                          </a:solidFill>
                        </a:rPr>
                        <a:t>Capacitar</a:t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rgbClr val="FFFFFF"/>
                          </a:solidFill>
                        </a:rPr>
                        <a:t>Elaborar calendario de supervisiones y/o comisiones.</a:t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rgbClr val="FFFFFF"/>
                          </a:solidFill>
                        </a:rPr>
                        <a:t>10,000 - 17,000</a:t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848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rgbClr val="FFFFFF"/>
                          </a:solidFill>
                        </a:rPr>
                        <a:t>Director</a:t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rgbClr val="FFFFFF"/>
                          </a:solidFill>
                        </a:rPr>
                        <a:t>-Experiencia mínima 5 años.</a:t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chemeClr val="dk1"/>
                          </a:solidFill>
                        </a:rPr>
                        <a:t>-Tolerancia a la frustración.</a:t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chemeClr val="dk1"/>
                          </a:solidFill>
                        </a:rPr>
                        <a:t>-Capacidad de resolución de problemas.</a:t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rgbClr val="FFFFFF"/>
                          </a:solidFill>
                        </a:rPr>
                        <a:t>-Liderazgo</a:t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rgbClr val="FFFFFF"/>
                          </a:solidFill>
                        </a:rPr>
                        <a:t>Habilidades blandas</a:t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rgbClr val="FFFFFF"/>
                          </a:solidFill>
                        </a:rPr>
                        <a:t>socioemocionales</a:t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rgbClr val="FFFFFF"/>
                          </a:solidFill>
                        </a:rPr>
                        <a:t>interdisciplinario</a:t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rgbClr val="FFFFFF"/>
                          </a:solidFill>
                        </a:rPr>
                        <a:t>Tolerancia a la frustracion.</a:t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rgbClr val="FFFFFF"/>
                          </a:solidFill>
                        </a:rPr>
                        <a:t>Personal a su cargo</a:t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" sz="1400" u="none" cap="none" strike="noStrike">
                          <a:solidFill>
                            <a:srgbClr val="FFFFFF"/>
                          </a:solidFill>
                        </a:rPr>
                        <a:t>25,00-60,000</a:t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idx="1" type="subTitle"/>
          </p:nvPr>
        </p:nvSpPr>
        <p:spPr>
          <a:xfrm>
            <a:off x="311700" y="129550"/>
            <a:ext cx="8520600" cy="45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"/>
              <a:t>Comparativo </a:t>
            </a:r>
            <a:r>
              <a:rPr lang="es"/>
              <a:t>Convocatorias</a:t>
            </a:r>
            <a:r>
              <a:rPr lang="es"/>
              <a:t> Empleo </a:t>
            </a:r>
            <a:endParaRPr/>
          </a:p>
        </p:txBody>
      </p:sp>
      <p:graphicFrame>
        <p:nvGraphicFramePr>
          <p:cNvPr id="67" name="Google Shape;67;p15"/>
          <p:cNvGraphicFramePr/>
          <p:nvPr/>
        </p:nvGraphicFramePr>
        <p:xfrm>
          <a:off x="311750" y="8083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{85C48461-46BF-40D8-BE01-5606C056ED56}</a:tableStyleId>
              </a:tblPr>
              <a:tblGrid>
                <a:gridCol w="1704125"/>
                <a:gridCol w="1704125"/>
                <a:gridCol w="1704125"/>
                <a:gridCol w="1704125"/>
                <a:gridCol w="1704125"/>
              </a:tblGrid>
              <a:tr h="70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>
                          <a:solidFill>
                            <a:srgbClr val="FFFFFF"/>
                          </a:solidFill>
                        </a:rPr>
                        <a:t>PUESTO</a:t>
                      </a:r>
                      <a:endParaRPr b="1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>
                          <a:solidFill>
                            <a:srgbClr val="FFFFFF"/>
                          </a:solidFill>
                        </a:rPr>
                        <a:t>REQUISITOS</a:t>
                      </a:r>
                      <a:endParaRPr b="1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b="1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b="1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>
                          <a:solidFill>
                            <a:srgbClr val="FFFFFF"/>
                          </a:solidFill>
                        </a:rPr>
                        <a:t>SUELDO</a:t>
                      </a:r>
                      <a:endParaRPr b="1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2117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Biologo molecular </a:t>
                      </a:r>
                      <a:endParaRPr b="1" sz="12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S</a:t>
                      </a: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er profesional y poseer disponibilidad salir del país.</a:t>
                      </a:r>
                      <a:endParaRPr b="1"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Manejo del inglés. </a:t>
                      </a:r>
                      <a:endParaRPr b="1" sz="12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Capacidad de trabajar bajo presión. </a:t>
                      </a:r>
                      <a:endParaRPr b="1"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Saber trabajar en equipo. </a:t>
                      </a:r>
                      <a:endParaRPr b="1"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Manejo de equipos de computo. </a:t>
                      </a:r>
                      <a:endParaRPr b="1"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 </a:t>
                      </a:r>
                      <a:endParaRPr b="1"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Investigación y Procesamiento de pruebas de laboratorio y química de farmacia</a:t>
                      </a:r>
                      <a:endParaRPr b="1" sz="12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$3000-$5000</a:t>
                      </a:r>
                      <a:endParaRPr b="1" sz="12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0693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Analista </a:t>
                      </a: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clínico</a:t>
                      </a: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 en </a:t>
                      </a: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biología</a:t>
                      </a: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molecular</a:t>
                      </a: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 </a:t>
                      </a:r>
                      <a:endParaRPr b="1" sz="12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Biología Molecular</a:t>
                      </a:r>
                      <a:endParaRPr b="1"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Buenas practicas de laboratorio</a:t>
                      </a:r>
                      <a:endParaRPr b="1"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Normas Mexicanas 007SSA32011</a:t>
                      </a:r>
                      <a:endParaRPr b="1"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Excel Intermedio</a:t>
                      </a:r>
                      <a:endParaRPr b="1" sz="12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Capacidad de trabajar bajo presión </a:t>
                      </a:r>
                      <a:endParaRPr b="1"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Uso de redes sociales </a:t>
                      </a:r>
                      <a:endParaRPr b="1"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Trabajo en equipo </a:t>
                      </a:r>
                      <a:endParaRPr b="1"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Manejo del idioma </a:t>
                      </a:r>
                      <a:endParaRPr b="1" sz="12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Extrasion RNA</a:t>
                      </a:r>
                      <a:endParaRPr b="1"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Proceso de muestras Biología Molecular</a:t>
                      </a:r>
                      <a:endParaRPr b="1" sz="12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>
                          <a:solidFill>
                            <a:srgbClr val="FFFFFF"/>
                          </a:solidFill>
                        </a:rPr>
                        <a:t>$11,000</a:t>
                      </a:r>
                      <a:endParaRPr b="1" sz="12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