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3"/>
  </p:notesMasterIdLst>
  <p:sldIdLst>
    <p:sldId id="257" r:id="rId2"/>
  </p:sldIdLst>
  <p:sldSz cx="32405638" cy="43205400"/>
  <p:notesSz cx="6858000" cy="9144000"/>
  <p:defaultTextStyle>
    <a:defPPr>
      <a:defRPr lang="es-MX"/>
    </a:defPPr>
    <a:lvl1pPr marL="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1pPr>
    <a:lvl2pPr marL="216027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2pPr>
    <a:lvl3pPr marL="432054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3pPr>
    <a:lvl4pPr marL="648081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4pPr>
    <a:lvl5pPr marL="864108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5pPr>
    <a:lvl6pPr marL="1080135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6pPr>
    <a:lvl7pPr marL="1296162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7pPr>
    <a:lvl8pPr marL="1512189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8pPr>
    <a:lvl9pPr marL="1728216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1020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0" d="100"/>
          <a:sy n="40" d="100"/>
        </p:scale>
        <p:origin x="30" y="-7920"/>
      </p:cViewPr>
      <p:guideLst>
        <p:guide orient="horz" pos="13608"/>
        <p:guide pos="1020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AF2F15-C0D6-48A9-A57A-DE20C4A7D0E2}" type="datetimeFigureOut">
              <a:rPr lang="es-MX" smtClean="0"/>
              <a:t>29/10/2020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B8148B-54FC-4BA3-B97F-8E9426BCC16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24544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B8148B-54FC-4BA3-B97F-8E9426BCC16C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688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24163496" y="34885482"/>
            <a:ext cx="11925579" cy="4586645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32054" tIns="216027" rIns="432054" bIns="21602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1915647" y="4890623"/>
            <a:ext cx="28574345" cy="9261156"/>
          </a:xfrm>
        </p:spPr>
        <p:txBody>
          <a:bodyPr anchor="b">
            <a:normAutofit/>
          </a:bodyPr>
          <a:lstStyle>
            <a:lvl1pPr algn="r">
              <a:defRPr sz="2080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915647" y="14176762"/>
            <a:ext cx="28574345" cy="11041380"/>
          </a:xfrm>
        </p:spPr>
        <p:txBody>
          <a:bodyPr/>
          <a:lstStyle>
            <a:lvl1pPr marL="0" marR="172822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2160270" indent="0" algn="ctr">
              <a:buNone/>
            </a:lvl2pPr>
            <a:lvl3pPr marL="4320540" indent="0" algn="ctr">
              <a:buNone/>
            </a:lvl3pPr>
            <a:lvl4pPr marL="6480810" indent="0" algn="ctr">
              <a:buNone/>
            </a:lvl4pPr>
            <a:lvl5pPr marL="8641080" indent="0" algn="ctr">
              <a:buNone/>
            </a:lvl5pPr>
            <a:lvl6pPr marL="10801350" indent="0" algn="ctr">
              <a:buNone/>
            </a:lvl6pPr>
            <a:lvl7pPr marL="12961620" indent="0" algn="ctr">
              <a:buNone/>
            </a:lvl7pPr>
            <a:lvl8pPr marL="15121890" indent="0" algn="ctr">
              <a:buNone/>
            </a:lvl8pPr>
            <a:lvl9pPr marL="17282160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4860846" y="37879741"/>
            <a:ext cx="20523571" cy="2300286"/>
          </a:xfrm>
        </p:spPr>
        <p:txBody>
          <a:bodyPr tIns="0" bIns="0" anchor="t"/>
          <a:lstStyle>
            <a:lvl1pPr algn="r">
              <a:defRPr sz="4700"/>
            </a:lvl1pPr>
          </a:lstStyle>
          <a:p>
            <a:fld id="{D353781F-D210-40BC-BB14-6694F80E2840}" type="datetimeFigureOut">
              <a:rPr lang="es-MX" smtClean="0"/>
              <a:pPr/>
              <a:t>29/10/2020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860846" y="35599442"/>
            <a:ext cx="20523571" cy="2300286"/>
          </a:xfrm>
        </p:spPr>
        <p:txBody>
          <a:bodyPr tIns="0" bIns="0" anchor="b"/>
          <a:lstStyle>
            <a:lvl1pPr algn="r">
              <a:defRPr sz="5200"/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29741482" y="36239538"/>
            <a:ext cx="1782310" cy="2300286"/>
          </a:xfrm>
        </p:spPr>
        <p:txBody>
          <a:bodyPr anchor="ctr"/>
          <a:lstStyle>
            <a:lvl1pPr algn="ctr">
              <a:defRPr sz="6100">
                <a:solidFill>
                  <a:srgbClr val="FFFFFF"/>
                </a:solidFill>
              </a:defRPr>
            </a:lvl1pPr>
          </a:lstStyle>
          <a:p>
            <a:fld id="{159FED51-B78F-4B59-A688-53DC314C074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3781F-D210-40BC-BB14-6694F80E2840}" type="datetimeFigureOut">
              <a:rPr lang="es-MX" smtClean="0"/>
              <a:pPr/>
              <a:t>29/10/2020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FED51-B78F-4B59-A688-53DC314C074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24034181" y="2400300"/>
            <a:ext cx="6751175" cy="34564320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620282" y="2400300"/>
            <a:ext cx="22143853" cy="34564320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3781F-D210-40BC-BB14-6694F80E2840}" type="datetimeFigureOut">
              <a:rPr lang="es-MX" smtClean="0"/>
              <a:pPr/>
              <a:t>29/10/2020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FED51-B78F-4B59-A688-53DC314C074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20282" y="1685214"/>
            <a:ext cx="29165074" cy="8813902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620282" y="11861692"/>
            <a:ext cx="29165074" cy="288036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16980554" y="40824302"/>
            <a:ext cx="7561316" cy="1901038"/>
          </a:xfrm>
        </p:spPr>
        <p:txBody>
          <a:bodyPr/>
          <a:lstStyle/>
          <a:p>
            <a:fld id="{D353781F-D210-40BC-BB14-6694F80E2840}" type="datetimeFigureOut">
              <a:rPr lang="es-MX" smtClean="0"/>
              <a:pPr/>
              <a:t>29/10/2020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620282" y="40830110"/>
            <a:ext cx="15097313" cy="189523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FED51-B78F-4B59-A688-53DC314C074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24933" y="44318"/>
            <a:ext cx="32355782" cy="43072462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32054" tIns="216027" rIns="432054" bIns="216027" anchor="ctr"/>
          <a:lstStyle/>
          <a:p>
            <a:pPr marL="0" algn="ctr" defTabSz="4320540" rtl="0" eaLnBrk="1" latinLnBrk="0" hangingPunct="1"/>
            <a:endParaRPr kumimoji="0" lang="en-US" sz="85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24163496" y="3733287"/>
            <a:ext cx="11925579" cy="4586645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32054" tIns="216027" rIns="432054" bIns="21602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24650229" y="40805100"/>
            <a:ext cx="7561316" cy="1920240"/>
          </a:xfrm>
        </p:spPr>
        <p:txBody>
          <a:bodyPr/>
          <a:lstStyle/>
          <a:p>
            <a:fld id="{D353781F-D210-40BC-BB14-6694F80E2840}" type="datetimeFigureOut">
              <a:rPr lang="es-MX" smtClean="0"/>
              <a:pPr/>
              <a:t>29/10/2020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282869" y="40830110"/>
            <a:ext cx="15097313" cy="189523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29949897" y="5100633"/>
            <a:ext cx="1782310" cy="1895235"/>
          </a:xfrm>
        </p:spPr>
        <p:txBody>
          <a:bodyPr/>
          <a:lstStyle/>
          <a:p>
            <a:fld id="{159FED51-B78F-4B59-A688-53DC314C074C}" type="slidenum">
              <a:rPr lang="es-MX" smtClean="0"/>
              <a:pPr/>
              <a:t>‹Nº›</a:t>
            </a:fld>
            <a:endParaRPr lang="es-MX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22924914" y="59103"/>
            <a:ext cx="9472417" cy="11971321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3" y="44316"/>
            <a:ext cx="32380712" cy="43116778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50235" y="1710228"/>
            <a:ext cx="25654463" cy="8581073"/>
          </a:xfrm>
        </p:spPr>
        <p:txBody>
          <a:bodyPr anchor="ctr"/>
          <a:lstStyle>
            <a:lvl1pPr marL="0" algn="l">
              <a:buNone/>
              <a:defRPr sz="17000" b="1" cap="none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50235" y="10291277"/>
            <a:ext cx="13772396" cy="14401800"/>
          </a:xfrm>
        </p:spPr>
        <p:txBody>
          <a:bodyPr anchor="t"/>
          <a:lstStyle>
            <a:lvl1pPr marL="259232" indent="0" algn="l">
              <a:buNone/>
              <a:defRPr sz="95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620282" y="10851362"/>
            <a:ext cx="14312490" cy="28513565"/>
          </a:xfrm>
        </p:spPr>
        <p:txBody>
          <a:bodyPr/>
          <a:lstStyle>
            <a:lvl1pPr>
              <a:defRPr sz="123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6472866" y="10851362"/>
            <a:ext cx="14312490" cy="28513565"/>
          </a:xfrm>
        </p:spPr>
        <p:txBody>
          <a:bodyPr/>
          <a:lstStyle>
            <a:lvl1pPr>
              <a:defRPr sz="123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16980554" y="40830105"/>
            <a:ext cx="7561316" cy="1901038"/>
          </a:xfrm>
        </p:spPr>
        <p:txBody>
          <a:bodyPr/>
          <a:lstStyle/>
          <a:p>
            <a:fld id="{D353781F-D210-40BC-BB14-6694F80E2840}" type="datetimeFigureOut">
              <a:rPr lang="es-MX" smtClean="0"/>
              <a:pPr/>
              <a:t>29/10/2020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620282" y="40830105"/>
            <a:ext cx="15097313" cy="1901038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26896680" y="40830105"/>
            <a:ext cx="1782310" cy="1901038"/>
          </a:xfrm>
        </p:spPr>
        <p:txBody>
          <a:bodyPr/>
          <a:lstStyle/>
          <a:p>
            <a:fld id="{159FED51-B78F-4B59-A688-53DC314C074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79597" y="1831613"/>
            <a:ext cx="3780658" cy="38769646"/>
          </a:xfrm>
        </p:spPr>
        <p:txBody>
          <a:bodyPr vert="vert270" anchor="b"/>
          <a:lstStyle>
            <a:lvl1pPr marL="0" algn="ctr">
              <a:defRPr sz="156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837479" y="1831613"/>
            <a:ext cx="2059105" cy="19010376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7600" b="0">
                <a:solidFill>
                  <a:schemeClr val="tx1"/>
                </a:solidFill>
              </a:defRPr>
            </a:lvl1pPr>
            <a:lvl2pPr>
              <a:buNone/>
              <a:defRPr sz="9500" b="1"/>
            </a:lvl2pPr>
            <a:lvl3pPr>
              <a:buNone/>
              <a:defRPr sz="8500" b="1"/>
            </a:lvl3pPr>
            <a:lvl4pPr>
              <a:buNone/>
              <a:defRPr sz="7600" b="1"/>
            </a:lvl4pPr>
            <a:lvl5pPr>
              <a:buNone/>
              <a:defRPr sz="7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837479" y="21590883"/>
            <a:ext cx="2059105" cy="19010376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7600" b="0">
                <a:solidFill>
                  <a:schemeClr val="tx1"/>
                </a:solidFill>
              </a:defRPr>
            </a:lvl1pPr>
            <a:lvl2pPr>
              <a:buNone/>
              <a:defRPr sz="9500" b="1"/>
            </a:lvl2pPr>
            <a:lvl3pPr>
              <a:buNone/>
              <a:defRPr sz="8500" b="1"/>
            </a:lvl3pPr>
            <a:lvl4pPr>
              <a:buNone/>
              <a:defRPr sz="7600" b="1"/>
            </a:lvl4pPr>
            <a:lvl5pPr>
              <a:buNone/>
              <a:defRPr sz="7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7166626" y="1831613"/>
            <a:ext cx="24304229" cy="19010376"/>
          </a:xfrm>
        </p:spPr>
        <p:txBody>
          <a:bodyPr/>
          <a:lstStyle>
            <a:lvl1pPr algn="l">
              <a:defRPr sz="11300"/>
            </a:lvl1pPr>
            <a:lvl2pPr algn="l">
              <a:defRPr sz="9500"/>
            </a:lvl2pPr>
            <a:lvl3pPr algn="l">
              <a:defRPr sz="8500"/>
            </a:lvl3pPr>
            <a:lvl4pPr algn="l">
              <a:defRPr sz="7600"/>
            </a:lvl4pPr>
            <a:lvl5pPr algn="l">
              <a:defRPr sz="76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7166626" y="21590883"/>
            <a:ext cx="24304229" cy="19010376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16980554" y="40830105"/>
            <a:ext cx="7550514" cy="1901038"/>
          </a:xfrm>
        </p:spPr>
        <p:txBody>
          <a:bodyPr/>
          <a:lstStyle/>
          <a:p>
            <a:fld id="{D353781F-D210-40BC-BB14-6694F80E2840}" type="datetimeFigureOut">
              <a:rPr lang="es-MX" smtClean="0"/>
              <a:pPr/>
              <a:t>29/10/2020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620282" y="40830105"/>
            <a:ext cx="15101027" cy="1901038"/>
          </a:xfrm>
        </p:spPr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26896680" y="40843505"/>
            <a:ext cx="1782310" cy="1901038"/>
          </a:xfrm>
        </p:spPr>
        <p:txBody>
          <a:bodyPr/>
          <a:lstStyle>
            <a:lvl1pPr algn="ctr">
              <a:defRPr/>
            </a:lvl1pPr>
          </a:lstStyle>
          <a:p>
            <a:fld id="{159FED51-B78F-4B59-A688-53DC314C074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3781F-D210-40BC-BB14-6694F80E2840}" type="datetimeFigureOut">
              <a:rPr lang="es-MX" smtClean="0"/>
              <a:pPr/>
              <a:t>29/10/2020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FED51-B78F-4B59-A688-53DC314C074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16980554" y="40830105"/>
            <a:ext cx="7561316" cy="1901038"/>
          </a:xfrm>
        </p:spPr>
        <p:txBody>
          <a:bodyPr/>
          <a:lstStyle/>
          <a:p>
            <a:fld id="{D353781F-D210-40BC-BB14-6694F80E2840}" type="datetimeFigureOut">
              <a:rPr lang="es-MX" smtClean="0"/>
              <a:pPr/>
              <a:t>29/10/2020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620282" y="40835912"/>
            <a:ext cx="15097313" cy="1895235"/>
          </a:xfrm>
        </p:spPr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26896680" y="40830105"/>
            <a:ext cx="1782310" cy="1901038"/>
          </a:xfrm>
        </p:spPr>
        <p:txBody>
          <a:bodyPr/>
          <a:lstStyle/>
          <a:p>
            <a:fld id="{159FED51-B78F-4B59-A688-53DC314C074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77735" y="2316285"/>
            <a:ext cx="3240564" cy="37444680"/>
          </a:xfrm>
        </p:spPr>
        <p:txBody>
          <a:bodyPr vert="vert270" anchor="b"/>
          <a:lstStyle>
            <a:lvl1pPr marL="0" marR="86411" algn="r">
              <a:spcBef>
                <a:spcPts val="0"/>
              </a:spcBef>
              <a:buNone/>
              <a:defRPr sz="13700" b="0" cap="all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025387" y="2316285"/>
            <a:ext cx="8641503" cy="3744468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6600"/>
            </a:lvl1pPr>
            <a:lvl2pPr>
              <a:buNone/>
              <a:defRPr sz="5700"/>
            </a:lvl2pPr>
            <a:lvl3pPr>
              <a:buNone/>
              <a:defRPr sz="4700"/>
            </a:lvl3pPr>
            <a:lvl4pPr>
              <a:buNone/>
              <a:defRPr sz="4300"/>
            </a:lvl4pPr>
            <a:lvl5pPr>
              <a:buNone/>
              <a:defRPr sz="43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12939754" y="2016252"/>
            <a:ext cx="18698053" cy="37732716"/>
          </a:xfrm>
        </p:spPr>
        <p:txBody>
          <a:bodyPr/>
          <a:lstStyle>
            <a:lvl1pPr>
              <a:spcBef>
                <a:spcPts val="0"/>
              </a:spcBef>
              <a:defRPr sz="14200"/>
            </a:lvl1pPr>
            <a:lvl2pPr>
              <a:defRPr sz="12300"/>
            </a:lvl2pPr>
            <a:lvl3pPr>
              <a:defRPr sz="11300"/>
            </a:lvl3pPr>
            <a:lvl4pPr>
              <a:defRPr sz="9500"/>
            </a:lvl4pPr>
            <a:lvl5pPr>
              <a:defRPr sz="95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22252211" y="41304362"/>
            <a:ext cx="7561316" cy="1901038"/>
          </a:xfrm>
        </p:spPr>
        <p:txBody>
          <a:bodyPr/>
          <a:lstStyle>
            <a:lvl1pPr>
              <a:defRPr sz="4300"/>
            </a:lvl1pPr>
          </a:lstStyle>
          <a:p>
            <a:fld id="{D353781F-D210-40BC-BB14-6694F80E2840}" type="datetimeFigureOut">
              <a:rPr lang="es-MX" smtClean="0"/>
              <a:pPr/>
              <a:t>29/10/2020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025387" y="41304362"/>
            <a:ext cx="18226825" cy="1901038"/>
          </a:xfrm>
        </p:spPr>
        <p:txBody>
          <a:bodyPr/>
          <a:lstStyle>
            <a:lvl1pPr>
              <a:defRPr sz="43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29806439" y="41304362"/>
            <a:ext cx="1782310" cy="1901038"/>
          </a:xfrm>
        </p:spPr>
        <p:txBody>
          <a:bodyPr/>
          <a:lstStyle>
            <a:lvl1pPr>
              <a:defRPr sz="4300"/>
            </a:lvl1pPr>
          </a:lstStyle>
          <a:p>
            <a:fld id="{159FED51-B78F-4B59-A688-53DC314C074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77735" y="950646"/>
            <a:ext cx="3240564" cy="40325040"/>
          </a:xfrm>
        </p:spPr>
        <p:txBody>
          <a:bodyPr vert="vert270" anchor="b"/>
          <a:lstStyle>
            <a:lvl1pPr marL="0" algn="l">
              <a:buNone/>
              <a:defRPr sz="14200" b="0" cap="all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033826" y="2355984"/>
            <a:ext cx="25989322" cy="3456432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15100"/>
            </a:lvl1pPr>
          </a:lstStyle>
          <a:p>
            <a:r>
              <a:rPr kumimoji="0" lang="es-ES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050705" y="36964620"/>
            <a:ext cx="25989322" cy="432054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6600"/>
            </a:lvl1pPr>
            <a:lvl2pPr>
              <a:defRPr sz="5700"/>
            </a:lvl2pPr>
            <a:lvl3pPr>
              <a:defRPr sz="4700"/>
            </a:lvl3pPr>
            <a:lvl4pPr>
              <a:defRPr sz="4300"/>
            </a:lvl4pPr>
            <a:lvl5pPr>
              <a:defRPr sz="43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21646966" y="41304362"/>
            <a:ext cx="7453297" cy="1901038"/>
          </a:xfrm>
        </p:spPr>
        <p:txBody>
          <a:bodyPr/>
          <a:lstStyle>
            <a:lvl1pPr>
              <a:defRPr sz="4300"/>
            </a:lvl1pPr>
          </a:lstStyle>
          <a:p>
            <a:fld id="{D353781F-D210-40BC-BB14-6694F80E2840}" type="datetimeFigureOut">
              <a:rPr lang="es-MX" smtClean="0"/>
              <a:pPr/>
              <a:t>29/10/2020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47922" y="41310165"/>
            <a:ext cx="17535589" cy="1901038"/>
          </a:xfrm>
        </p:spPr>
        <p:txBody>
          <a:bodyPr/>
          <a:lstStyle>
            <a:lvl1pPr>
              <a:defRPr sz="43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29121101" y="41304362"/>
            <a:ext cx="1296226" cy="1901038"/>
          </a:xfrm>
        </p:spPr>
        <p:txBody>
          <a:bodyPr/>
          <a:lstStyle>
            <a:lvl1pPr algn="ctr">
              <a:defRPr sz="4300"/>
            </a:lvl1pPr>
          </a:lstStyle>
          <a:p>
            <a:fld id="{159FED51-B78F-4B59-A688-53DC314C074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24933" y="88634"/>
            <a:ext cx="32355782" cy="43072462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32054" tIns="216027" rIns="432054" bIns="216027"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3" y="44316"/>
            <a:ext cx="32380712" cy="43116778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22924914" y="31174986"/>
            <a:ext cx="9472417" cy="11971321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1620282" y="1685214"/>
            <a:ext cx="29165074" cy="8813902"/>
          </a:xfrm>
          <a:prstGeom prst="rect">
            <a:avLst/>
          </a:prstGeom>
        </p:spPr>
        <p:txBody>
          <a:bodyPr vert="horz" lIns="432054" tIns="216027" rIns="432054" bIns="216027" anchor="ctr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1620282" y="11861692"/>
            <a:ext cx="29165074" cy="28803600"/>
          </a:xfrm>
          <a:prstGeom prst="rect">
            <a:avLst/>
          </a:prstGeom>
        </p:spPr>
        <p:txBody>
          <a:bodyPr vert="horz" lIns="432054" tIns="216027" rIns="432054" bIns="216027" anchor="t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16980554" y="40830105"/>
            <a:ext cx="7561316" cy="1901038"/>
          </a:xfrm>
          <a:prstGeom prst="rect">
            <a:avLst/>
          </a:prstGeom>
        </p:spPr>
        <p:txBody>
          <a:bodyPr vert="horz" lIns="432054" tIns="216027" rIns="432054" bIns="216027" anchor="b"/>
          <a:lstStyle>
            <a:lvl1pPr algn="l" eaLnBrk="1" latinLnBrk="0" hangingPunct="1">
              <a:defRPr kumimoji="0" sz="4700" b="0">
                <a:solidFill>
                  <a:schemeClr val="tx1"/>
                </a:solidFill>
              </a:defRPr>
            </a:lvl1pPr>
          </a:lstStyle>
          <a:p>
            <a:fld id="{D353781F-D210-40BC-BB14-6694F80E2840}" type="datetimeFigureOut">
              <a:rPr lang="es-MX" smtClean="0"/>
              <a:pPr/>
              <a:t>29/10/2020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620282" y="40835912"/>
            <a:ext cx="15097313" cy="1895235"/>
          </a:xfrm>
          <a:prstGeom prst="rect">
            <a:avLst/>
          </a:prstGeom>
        </p:spPr>
        <p:txBody>
          <a:bodyPr vert="horz" lIns="432054" tIns="216027" rIns="432054" bIns="216027" anchor="b"/>
          <a:lstStyle>
            <a:lvl1pPr algn="r" eaLnBrk="1" latinLnBrk="0" hangingPunct="1">
              <a:defRPr kumimoji="0" sz="4700">
                <a:solidFill>
                  <a:schemeClr val="tx1"/>
                </a:solidFill>
              </a:defRPr>
            </a:lvl1pPr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26896680" y="40830105"/>
            <a:ext cx="1782310" cy="1901038"/>
          </a:xfrm>
          <a:prstGeom prst="rect">
            <a:avLst/>
          </a:prstGeom>
        </p:spPr>
        <p:txBody>
          <a:bodyPr vert="horz" lIns="432054" tIns="216027" rIns="432054" bIns="216027" anchor="b"/>
          <a:lstStyle>
            <a:lvl1pPr algn="ctr" eaLnBrk="1" latinLnBrk="0" hangingPunct="1">
              <a:defRPr kumimoji="0" sz="5700">
                <a:solidFill>
                  <a:schemeClr val="tx1"/>
                </a:solidFill>
              </a:defRPr>
            </a:lvl1pPr>
          </a:lstStyle>
          <a:p>
            <a:fld id="{159FED51-B78F-4B59-A688-53DC314C074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marL="2289886" algn="l" rtl="0" eaLnBrk="1" latinLnBrk="0" hangingPunct="1">
        <a:spcBef>
          <a:spcPct val="0"/>
        </a:spcBef>
        <a:buNone/>
        <a:defRPr kumimoji="0" sz="198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117065" indent="-1814627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14200" kern="1200">
          <a:solidFill>
            <a:schemeClr val="tx1"/>
          </a:solidFill>
          <a:latin typeface="+mn-lt"/>
          <a:ea typeface="+mn-ea"/>
          <a:cs typeface="+mn-cs"/>
        </a:defRPr>
      </a:lvl1pPr>
      <a:lvl2pPr marL="3888486" indent="-1350169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12300" kern="1200">
          <a:solidFill>
            <a:schemeClr val="tx1"/>
          </a:solidFill>
          <a:latin typeface="+mn-lt"/>
          <a:ea typeface="+mn-ea"/>
          <a:cs typeface="+mn-cs"/>
        </a:defRPr>
      </a:lvl2pPr>
      <a:lvl3pPr marL="5227853" indent="-1080135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113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0" indent="-993724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7560945" indent="-993724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9000" kern="1200">
          <a:solidFill>
            <a:schemeClr val="tx1"/>
          </a:solidFill>
          <a:latin typeface="+mn-lt"/>
          <a:ea typeface="+mn-ea"/>
          <a:cs typeface="+mn-cs"/>
        </a:defRPr>
      </a:lvl5pPr>
      <a:lvl6pPr marL="8641080" indent="-993724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9850831" indent="-993724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7600" kern="1200">
          <a:solidFill>
            <a:schemeClr val="tx1"/>
          </a:solidFill>
          <a:latin typeface="+mn-lt"/>
          <a:ea typeface="+mn-ea"/>
          <a:cs typeface="+mn-cs"/>
        </a:defRPr>
      </a:lvl7pPr>
      <a:lvl8pPr marL="10801350" indent="-864108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7600" kern="1200">
          <a:solidFill>
            <a:schemeClr val="tx1"/>
          </a:solidFill>
          <a:latin typeface="+mn-lt"/>
          <a:ea typeface="+mn-ea"/>
          <a:cs typeface="+mn-cs"/>
        </a:defRPr>
      </a:lvl8pPr>
      <a:lvl9pPr marL="11881485" indent="-864108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7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432054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080135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1296162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1512189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172821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92029">
              <a:srgbClr val="75745C"/>
            </a:gs>
            <a:gs pos="69920">
              <a:srgbClr val="555333"/>
            </a:gs>
            <a:gs pos="7967">
              <a:srgbClr val="353317"/>
            </a:gs>
            <a:gs pos="21244">
              <a:srgbClr val="393719"/>
            </a:gs>
            <a:gs pos="37140">
              <a:srgbClr val="3E3C1C"/>
            </a:gs>
            <a:gs pos="0">
              <a:schemeClr val="bg2">
                <a:shade val="48000"/>
                <a:satMod val="230000"/>
              </a:schemeClr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AutoShape 2" descr="Fes Zaragoza UNAM - Home | Faceboo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34" name="AutoShape 4" descr="Fes Zaragoza UNAM - Home | Facebook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35" name="AutoShape 6" descr="Cochrane FES Zaragoza UNAM - Education - 6 Photos | Facebook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36" name="AutoShape 8" descr="Programa Universitario de Autocuidado para la Salud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pic>
        <p:nvPicPr>
          <p:cNvPr id="37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109" y="0"/>
            <a:ext cx="4426054" cy="4152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Picture 1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54877" y="160337"/>
            <a:ext cx="3426317" cy="3817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FCBF7411-18FB-4C26-A13F-7E325B43BBF1}"/>
              </a:ext>
            </a:extLst>
          </p:cNvPr>
          <p:cNvSpPr/>
          <p:nvPr/>
        </p:nvSpPr>
        <p:spPr>
          <a:xfrm>
            <a:off x="8136512" y="3051267"/>
            <a:ext cx="16921880" cy="8482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solidFill>
                  <a:schemeClr val="bg1"/>
                </a:solidFill>
              </a:rPr>
              <a:t>Mercado de bienes y servicios </a:t>
            </a:r>
          </a:p>
          <a:p>
            <a:r>
              <a:rPr lang="es-MX" sz="2000" b="1" dirty="0">
                <a:solidFill>
                  <a:schemeClr val="bg1"/>
                </a:solidFill>
              </a:rPr>
              <a:t>Un bien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dirty="0">
                <a:solidFill>
                  <a:schemeClr val="bg1"/>
                </a:solidFill>
              </a:rPr>
              <a:t>tiene consistencia material o tangible por lo que lo podemos ver y tocar, podemos apreciar todas sus características y atributos materiales.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dirty="0">
                <a:solidFill>
                  <a:schemeClr val="bg1"/>
                </a:solidFill>
              </a:rPr>
              <a:t>Pueden ser utilizados o consumidos para cubrir una necesidad. Ejemplo un lapicero es un bien que utilizas para escribir, mientras que una pizza la consumes para satisfacer el hambre.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dirty="0">
                <a:solidFill>
                  <a:schemeClr val="bg1"/>
                </a:solidFill>
              </a:rPr>
              <a:t>Se pueden transferir de una persona a otra por medio de los procesos de compra y venta. Una empresa que produce llantas se las vende a los usuarios de vehículos, es decir los bienes cambian su derecho de propiedad de una persona a otra.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dirty="0">
                <a:solidFill>
                  <a:schemeClr val="bg1"/>
                </a:solidFill>
              </a:rPr>
              <a:t>Tienen valor en el mercado porque son escasos, la cantidad de bienes producidos son limitados o insuficientes para cubrir las necesidades o los deseos de todas las personas en el mercado.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MX" sz="2000" dirty="0">
              <a:solidFill>
                <a:schemeClr val="bg1"/>
              </a:solidFill>
            </a:endParaRPr>
          </a:p>
          <a:p>
            <a:r>
              <a:rPr lang="es-MX" sz="2000" b="1" dirty="0">
                <a:solidFill>
                  <a:schemeClr val="bg1"/>
                </a:solidFill>
              </a:rPr>
              <a:t>Un servicio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dirty="0">
                <a:solidFill>
                  <a:schemeClr val="bg1"/>
                </a:solidFill>
              </a:rPr>
              <a:t>El servicio es intangible, porque no se transfiere nada tangible, sólo se reciben los beneficios o resultados del servicio.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dirty="0">
                <a:solidFill>
                  <a:schemeClr val="bg1"/>
                </a:solidFill>
              </a:rPr>
              <a:t>Son inseparables de las personas que lo proporcionan; sería el caso de una persona que se haga una cirugía plástica el resultado obtenido dependerá mucho del médico que la practique.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dirty="0">
                <a:solidFill>
                  <a:schemeClr val="bg1"/>
                </a:solidFill>
              </a:rPr>
              <a:t>La calidad del servicio depende también del cliente que recibe el servicio, porque cada cliente valora en forma subjetiva el beneficio recibido.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dirty="0">
                <a:solidFill>
                  <a:schemeClr val="bg1"/>
                </a:solidFill>
              </a:rPr>
              <a:t>Los servicios son muy diversos, significa que si dependen de la persona que los ofrece y de la persona que los recibe.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dirty="0">
                <a:solidFill>
                  <a:schemeClr val="bg1"/>
                </a:solidFill>
              </a:rPr>
              <a:t>Un servicio no se puede almacenar o guardar, esto implica que un servicio solo se pueda ofrecer en el momento mismo que se produce.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MX" sz="2000" dirty="0">
              <a:solidFill>
                <a:schemeClr val="bg1"/>
              </a:solidFill>
            </a:endParaRPr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C26A47F9-B2B6-4B65-9A20-2C71F2D58F53}"/>
              </a:ext>
            </a:extLst>
          </p:cNvPr>
          <p:cNvSpPr/>
          <p:nvPr/>
        </p:nvSpPr>
        <p:spPr>
          <a:xfrm>
            <a:off x="2713137" y="17661303"/>
            <a:ext cx="8709366" cy="67348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bg1"/>
              </a:solidFill>
            </a:endParaRPr>
          </a:p>
          <a:p>
            <a:pPr algn="ctr"/>
            <a:r>
              <a:rPr lang="es-MX" dirty="0">
                <a:solidFill>
                  <a:schemeClr val="bg1"/>
                </a:solidFill>
              </a:rPr>
              <a:t>Empresas</a:t>
            </a:r>
          </a:p>
          <a:p>
            <a:r>
              <a:rPr lang="es-MX" sz="2000" dirty="0">
                <a:solidFill>
                  <a:schemeClr val="bg1"/>
                </a:solidFill>
              </a:rPr>
              <a:t>Las empresa son una unidad productiva agrupada y dedicada a desarrollar una actividad económica con ánimo de lucro. a creación continua de empresas. </a:t>
            </a:r>
          </a:p>
          <a:p>
            <a:endParaRPr lang="es-MX" sz="2000" dirty="0">
              <a:solidFill>
                <a:schemeClr val="bg1"/>
              </a:solidFill>
            </a:endParaRPr>
          </a:p>
          <a:p>
            <a:r>
              <a:rPr lang="es-MX" sz="2000" dirty="0">
                <a:solidFill>
                  <a:schemeClr val="bg1"/>
                </a:solidFill>
              </a:rPr>
              <a:t>Se pueden clasificar en: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dirty="0">
                <a:solidFill>
                  <a:schemeClr val="bg1"/>
                </a:solidFill>
              </a:rPr>
              <a:t>Según la actividad económica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dirty="0">
                <a:solidFill>
                  <a:schemeClr val="bg1"/>
                </a:solidFill>
              </a:rPr>
              <a:t>Según su creación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dirty="0">
                <a:solidFill>
                  <a:schemeClr val="bg1"/>
                </a:solidFill>
              </a:rPr>
              <a:t>Según su tamaño</a:t>
            </a:r>
          </a:p>
          <a:p>
            <a:pPr algn="ctr"/>
            <a:endParaRPr lang="es-MX" sz="2000" dirty="0">
              <a:solidFill>
                <a:schemeClr val="bg1"/>
              </a:solidFill>
            </a:endParaRPr>
          </a:p>
          <a:p>
            <a:pPr algn="ctr"/>
            <a:r>
              <a:rPr lang="es-MX" dirty="0"/>
              <a:t> </a:t>
            </a: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BE91F6E8-39E8-4A73-9915-02E6FAE9847E}"/>
              </a:ext>
            </a:extLst>
          </p:cNvPr>
          <p:cNvSpPr/>
          <p:nvPr/>
        </p:nvSpPr>
        <p:spPr>
          <a:xfrm>
            <a:off x="20983137" y="18002300"/>
            <a:ext cx="10598057" cy="67348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solidFill>
                  <a:schemeClr val="bg1"/>
                </a:solidFill>
              </a:rPr>
              <a:t>Familias </a:t>
            </a:r>
          </a:p>
          <a:p>
            <a:pPr algn="ctr"/>
            <a:r>
              <a:rPr lang="es-MX" sz="2000" dirty="0">
                <a:solidFill>
                  <a:schemeClr val="bg1"/>
                </a:solidFill>
              </a:rPr>
              <a:t>Economía familiar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dirty="0">
                <a:solidFill>
                  <a:schemeClr val="bg1"/>
                </a:solidFill>
              </a:rPr>
              <a:t>La economía familiar es una de las tantas ramas que posee el campo de la economía en general.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dirty="0">
                <a:solidFill>
                  <a:schemeClr val="bg1"/>
                </a:solidFill>
              </a:rPr>
              <a:t>Este tipo de economía se basa en los gastos y los ingresos que se gestionan dentro del núcleo de la familia. La economía familiar también es conocida como economía doméstica.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dirty="0">
                <a:solidFill>
                  <a:schemeClr val="bg1"/>
                </a:solidFill>
              </a:rPr>
              <a:t>Esta rama de la economía se encarga del estudio y la organización de la economía que se lleva a cabo dentro del hogar familiar. Por eso, esta abarca aspectos relacionados con la alimentación, la vivienda y la ropa.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dirty="0">
                <a:solidFill>
                  <a:schemeClr val="bg1"/>
                </a:solidFill>
              </a:rPr>
              <a:t>La economía doméstica o familiar pretende contribuir a la buena gestión de todos los ingresos que obtiene la familia.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dirty="0">
                <a:solidFill>
                  <a:schemeClr val="bg1"/>
                </a:solidFill>
              </a:rPr>
              <a:t>De esa forma, se podrán controlar y regular dichos ingresos para obtener la satisfacción de las necesidades familiares</a:t>
            </a:r>
            <a:r>
              <a:rPr lang="es-MX" sz="2000" dirty="0"/>
              <a:t>.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5EBDA0D8-35EB-4513-AE02-3E413D48EFFE}"/>
              </a:ext>
            </a:extLst>
          </p:cNvPr>
          <p:cNvSpPr/>
          <p:nvPr/>
        </p:nvSpPr>
        <p:spPr>
          <a:xfrm>
            <a:off x="11034543" y="29571735"/>
            <a:ext cx="10679347" cy="90511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solidFill>
                  <a:schemeClr val="bg1"/>
                </a:solidFill>
              </a:rPr>
              <a:t>Mercado de  factores de la producción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MX" sz="20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b="1" dirty="0">
                <a:solidFill>
                  <a:schemeClr val="bg1"/>
                </a:solidFill>
              </a:rPr>
              <a:t>Tierra</a:t>
            </a:r>
            <a:r>
              <a:rPr lang="es-MX" sz="2000" dirty="0">
                <a:solidFill>
                  <a:schemeClr val="bg1"/>
                </a:solidFill>
              </a:rPr>
              <a:t>: comprende todos los recursos naturales que pueden ser utilizados en el proceso productivo.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b="1" dirty="0">
                <a:solidFill>
                  <a:schemeClr val="bg1"/>
                </a:solidFill>
              </a:rPr>
              <a:t>Trabajo</a:t>
            </a:r>
            <a:r>
              <a:rPr lang="es-MX" sz="2000" dirty="0">
                <a:solidFill>
                  <a:schemeClr val="bg1"/>
                </a:solidFill>
              </a:rPr>
              <a:t>: Es el tiempo que las personas dedican a la producción. De esta forma, las horas de trabajo físico de un agricultor, las horas de estudio de un investigador o las horas de clases de un profesor,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b="1" dirty="0">
                <a:solidFill>
                  <a:schemeClr val="bg1"/>
                </a:solidFill>
              </a:rPr>
              <a:t>Capital</a:t>
            </a:r>
            <a:r>
              <a:rPr lang="es-MX" sz="2000" dirty="0">
                <a:solidFill>
                  <a:schemeClr val="bg1"/>
                </a:solidFill>
              </a:rPr>
              <a:t>: Comprende a los bienes durables que son utilizados para fabricar otros bienes o servicios. Así, por ejemplo, tenemos la maquinaria agrícola, las carreteras, los ordenadores, etc.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b="1" dirty="0">
                <a:solidFill>
                  <a:schemeClr val="bg1"/>
                </a:solidFill>
              </a:rPr>
              <a:t>Tecnología</a:t>
            </a:r>
            <a:r>
              <a:rPr lang="es-MX" sz="2000" dirty="0">
                <a:solidFill>
                  <a:schemeClr val="bg1"/>
                </a:solidFill>
              </a:rPr>
              <a:t>: Se refiere al conjunto de conocimientos y técnicas que, aplicados de forma lógica y ordenada, permiten a las personas solucionar problemas, modificar su entorno y adaptarse al medio ambiente. Este último factor es el más reciente en incluirse en los modelos económicos.</a:t>
            </a:r>
          </a:p>
        </p:txBody>
      </p:sp>
      <p:sp>
        <p:nvSpPr>
          <p:cNvPr id="43" name="Elipse 42">
            <a:extLst>
              <a:ext uri="{FF2B5EF4-FFF2-40B4-BE49-F238E27FC236}">
                <a16:creationId xmlns:a16="http://schemas.microsoft.com/office/drawing/2014/main" id="{B5FE3C25-6248-418E-840C-E39FD43A632F}"/>
              </a:ext>
            </a:extLst>
          </p:cNvPr>
          <p:cNvSpPr/>
          <p:nvPr/>
        </p:nvSpPr>
        <p:spPr>
          <a:xfrm>
            <a:off x="22162272" y="13503883"/>
            <a:ext cx="3833635" cy="233817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/>
              <a:t>Bienes y servicios comprados  </a:t>
            </a:r>
          </a:p>
        </p:txBody>
      </p:sp>
      <p:sp>
        <p:nvSpPr>
          <p:cNvPr id="46" name="Elipse 45">
            <a:extLst>
              <a:ext uri="{FF2B5EF4-FFF2-40B4-BE49-F238E27FC236}">
                <a16:creationId xmlns:a16="http://schemas.microsoft.com/office/drawing/2014/main" id="{28889E0E-F067-416B-8078-2A456540E4E2}"/>
              </a:ext>
            </a:extLst>
          </p:cNvPr>
          <p:cNvSpPr/>
          <p:nvPr/>
        </p:nvSpPr>
        <p:spPr>
          <a:xfrm>
            <a:off x="8326549" y="13121133"/>
            <a:ext cx="3833635" cy="233817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/>
              <a:t>Bienes y servicios vendidos   </a:t>
            </a:r>
          </a:p>
        </p:txBody>
      </p:sp>
      <p:sp>
        <p:nvSpPr>
          <p:cNvPr id="47" name="Elipse 46">
            <a:extLst>
              <a:ext uri="{FF2B5EF4-FFF2-40B4-BE49-F238E27FC236}">
                <a16:creationId xmlns:a16="http://schemas.microsoft.com/office/drawing/2014/main" id="{CE19D3D9-4EF1-4371-AEFB-C41729E67AB7}"/>
              </a:ext>
            </a:extLst>
          </p:cNvPr>
          <p:cNvSpPr/>
          <p:nvPr/>
        </p:nvSpPr>
        <p:spPr>
          <a:xfrm>
            <a:off x="10243367" y="25419124"/>
            <a:ext cx="3727678" cy="222946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/>
              <a:t>Factores de </a:t>
            </a:r>
            <a:r>
              <a:rPr lang="es-MX" sz="3200" dirty="0" err="1"/>
              <a:t>produccion</a:t>
            </a:r>
            <a:endParaRPr lang="es-MX" sz="3200" dirty="0"/>
          </a:p>
        </p:txBody>
      </p:sp>
      <p:sp>
        <p:nvSpPr>
          <p:cNvPr id="48" name="Elipse 47">
            <a:extLst>
              <a:ext uri="{FF2B5EF4-FFF2-40B4-BE49-F238E27FC236}">
                <a16:creationId xmlns:a16="http://schemas.microsoft.com/office/drawing/2014/main" id="{94A3576A-1C32-4F3E-9EC4-45007136B509}"/>
              </a:ext>
            </a:extLst>
          </p:cNvPr>
          <p:cNvSpPr/>
          <p:nvPr/>
        </p:nvSpPr>
        <p:spPr>
          <a:xfrm>
            <a:off x="20757779" y="25419124"/>
            <a:ext cx="3727678" cy="222946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/>
              <a:t>Trabajo, tierra y capital </a:t>
            </a:r>
          </a:p>
        </p:txBody>
      </p:sp>
      <p:sp>
        <p:nvSpPr>
          <p:cNvPr id="50" name="Elipse 49">
            <a:extLst>
              <a:ext uri="{FF2B5EF4-FFF2-40B4-BE49-F238E27FC236}">
                <a16:creationId xmlns:a16="http://schemas.microsoft.com/office/drawing/2014/main" id="{4C276150-14D0-40ED-8365-231BD6EF473F}"/>
              </a:ext>
            </a:extLst>
          </p:cNvPr>
          <p:cNvSpPr/>
          <p:nvPr/>
        </p:nvSpPr>
        <p:spPr>
          <a:xfrm>
            <a:off x="916833" y="7545513"/>
            <a:ext cx="3816424" cy="3096344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400" dirty="0"/>
              <a:t>Ingresos</a:t>
            </a:r>
            <a:endParaRPr lang="es-MX" dirty="0"/>
          </a:p>
        </p:txBody>
      </p:sp>
      <p:sp>
        <p:nvSpPr>
          <p:cNvPr id="53" name="Elipse 52">
            <a:extLst>
              <a:ext uri="{FF2B5EF4-FFF2-40B4-BE49-F238E27FC236}">
                <a16:creationId xmlns:a16="http://schemas.microsoft.com/office/drawing/2014/main" id="{245B1F15-8A30-4ADE-82D3-0779CF857A80}"/>
              </a:ext>
            </a:extLst>
          </p:cNvPr>
          <p:cNvSpPr/>
          <p:nvPr/>
        </p:nvSpPr>
        <p:spPr>
          <a:xfrm>
            <a:off x="28268741" y="7292300"/>
            <a:ext cx="3816424" cy="3096344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400" dirty="0"/>
              <a:t>Gastos </a:t>
            </a:r>
            <a:endParaRPr lang="es-MX" dirty="0"/>
          </a:p>
        </p:txBody>
      </p:sp>
      <p:sp>
        <p:nvSpPr>
          <p:cNvPr id="54" name="Elipse 53">
            <a:extLst>
              <a:ext uri="{FF2B5EF4-FFF2-40B4-BE49-F238E27FC236}">
                <a16:creationId xmlns:a16="http://schemas.microsoft.com/office/drawing/2014/main" id="{860BBE23-A00E-489A-AD23-7E32C884A0CF}"/>
              </a:ext>
            </a:extLst>
          </p:cNvPr>
          <p:cNvSpPr/>
          <p:nvPr/>
        </p:nvSpPr>
        <p:spPr>
          <a:xfrm>
            <a:off x="2196599" y="32321498"/>
            <a:ext cx="4525285" cy="3274203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000" dirty="0"/>
              <a:t>Salarios, alquileres y beneficios  </a:t>
            </a:r>
          </a:p>
        </p:txBody>
      </p:sp>
      <p:sp>
        <p:nvSpPr>
          <p:cNvPr id="56" name="Elipse 55">
            <a:extLst>
              <a:ext uri="{FF2B5EF4-FFF2-40B4-BE49-F238E27FC236}">
                <a16:creationId xmlns:a16="http://schemas.microsoft.com/office/drawing/2014/main" id="{7C0E97FE-B45E-473B-B5DC-268FC19A4013}"/>
              </a:ext>
            </a:extLst>
          </p:cNvPr>
          <p:cNvSpPr/>
          <p:nvPr/>
        </p:nvSpPr>
        <p:spPr>
          <a:xfrm>
            <a:off x="26383373" y="33441928"/>
            <a:ext cx="3816424" cy="3096344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400" dirty="0"/>
              <a:t>Ingresos</a:t>
            </a:r>
            <a:endParaRPr lang="es-MX" dirty="0"/>
          </a:p>
        </p:txBody>
      </p:sp>
      <p:sp>
        <p:nvSpPr>
          <p:cNvPr id="61" name="Flecha: hacia la izquierda 60">
            <a:extLst>
              <a:ext uri="{FF2B5EF4-FFF2-40B4-BE49-F238E27FC236}">
                <a16:creationId xmlns:a16="http://schemas.microsoft.com/office/drawing/2014/main" id="{695E9702-D2C4-4451-AE0B-D3F3D87E2AB0}"/>
              </a:ext>
            </a:extLst>
          </p:cNvPr>
          <p:cNvSpPr/>
          <p:nvPr/>
        </p:nvSpPr>
        <p:spPr>
          <a:xfrm rot="14142051">
            <a:off x="436651" y="30586160"/>
            <a:ext cx="12075765" cy="1233346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2" name="Flecha: hacia la izquierda 61">
            <a:extLst>
              <a:ext uri="{FF2B5EF4-FFF2-40B4-BE49-F238E27FC236}">
                <a16:creationId xmlns:a16="http://schemas.microsoft.com/office/drawing/2014/main" id="{77E87BDD-BF5D-488C-A928-3092A90F18EE}"/>
              </a:ext>
            </a:extLst>
          </p:cNvPr>
          <p:cNvSpPr/>
          <p:nvPr/>
        </p:nvSpPr>
        <p:spPr>
          <a:xfrm rot="7413672">
            <a:off x="19918961" y="31187396"/>
            <a:ext cx="12075765" cy="1315796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3" name="Flecha: hacia la izquierda 62">
            <a:extLst>
              <a:ext uri="{FF2B5EF4-FFF2-40B4-BE49-F238E27FC236}">
                <a16:creationId xmlns:a16="http://schemas.microsoft.com/office/drawing/2014/main" id="{DF0CA7E4-93F8-418D-8848-FEC28975EA41}"/>
              </a:ext>
            </a:extLst>
          </p:cNvPr>
          <p:cNvSpPr/>
          <p:nvPr/>
        </p:nvSpPr>
        <p:spPr>
          <a:xfrm rot="17661726">
            <a:off x="-787297" y="11358021"/>
            <a:ext cx="12075765" cy="1233346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4" name="Flecha: hacia la izquierda 63">
            <a:extLst>
              <a:ext uri="{FF2B5EF4-FFF2-40B4-BE49-F238E27FC236}">
                <a16:creationId xmlns:a16="http://schemas.microsoft.com/office/drawing/2014/main" id="{D5AE74C5-2DDA-418D-B22F-F6FA4B26512E}"/>
              </a:ext>
            </a:extLst>
          </p:cNvPr>
          <p:cNvSpPr/>
          <p:nvPr/>
        </p:nvSpPr>
        <p:spPr>
          <a:xfrm rot="3735751">
            <a:off x="22635748" y="10981525"/>
            <a:ext cx="11038258" cy="1032281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5" name="Flecha: hacia arriba 64">
            <a:extLst>
              <a:ext uri="{FF2B5EF4-FFF2-40B4-BE49-F238E27FC236}">
                <a16:creationId xmlns:a16="http://schemas.microsoft.com/office/drawing/2014/main" id="{DC1EA168-0357-4843-9677-E9169F29276A}"/>
              </a:ext>
            </a:extLst>
          </p:cNvPr>
          <p:cNvSpPr/>
          <p:nvPr/>
        </p:nvSpPr>
        <p:spPr>
          <a:xfrm rot="1362068">
            <a:off x="5467629" y="10789525"/>
            <a:ext cx="1367308" cy="6489992"/>
          </a:xfrm>
          <a:prstGeom prst="up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6" name="Flecha: hacia arriba 65">
            <a:extLst>
              <a:ext uri="{FF2B5EF4-FFF2-40B4-BE49-F238E27FC236}">
                <a16:creationId xmlns:a16="http://schemas.microsoft.com/office/drawing/2014/main" id="{4A4D4447-7D9F-4CA2-A6A0-6495685ECDA4}"/>
              </a:ext>
            </a:extLst>
          </p:cNvPr>
          <p:cNvSpPr/>
          <p:nvPr/>
        </p:nvSpPr>
        <p:spPr>
          <a:xfrm rot="9028811">
            <a:off x="26389396" y="10999539"/>
            <a:ext cx="1367308" cy="6489992"/>
          </a:xfrm>
          <a:prstGeom prst="up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7" name="Flecha: hacia arriba 66">
            <a:extLst>
              <a:ext uri="{FF2B5EF4-FFF2-40B4-BE49-F238E27FC236}">
                <a16:creationId xmlns:a16="http://schemas.microsoft.com/office/drawing/2014/main" id="{589916F4-09BC-4730-BEBC-14853CCA98AF}"/>
              </a:ext>
            </a:extLst>
          </p:cNvPr>
          <p:cNvSpPr/>
          <p:nvPr/>
        </p:nvSpPr>
        <p:spPr>
          <a:xfrm rot="12810012">
            <a:off x="23768224" y="27420316"/>
            <a:ext cx="1126116" cy="6489992"/>
          </a:xfrm>
          <a:prstGeom prst="up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8" name="Flecha: hacia arriba 67">
            <a:extLst>
              <a:ext uri="{FF2B5EF4-FFF2-40B4-BE49-F238E27FC236}">
                <a16:creationId xmlns:a16="http://schemas.microsoft.com/office/drawing/2014/main" id="{3071E256-0BED-47BC-8BC8-B527C58D0EEE}"/>
              </a:ext>
            </a:extLst>
          </p:cNvPr>
          <p:cNvSpPr/>
          <p:nvPr/>
        </p:nvSpPr>
        <p:spPr>
          <a:xfrm rot="19660784" flipH="1">
            <a:off x="7416783" y="25949440"/>
            <a:ext cx="1439458" cy="6489992"/>
          </a:xfrm>
          <a:prstGeom prst="up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D84B3668-1E45-46F2-8033-8F3CCCC5C3D9}"/>
              </a:ext>
            </a:extLst>
          </p:cNvPr>
          <p:cNvSpPr txBox="1"/>
          <p:nvPr/>
        </p:nvSpPr>
        <p:spPr>
          <a:xfrm>
            <a:off x="541451" y="39941937"/>
            <a:ext cx="1031743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n-NO" sz="2000" dirty="0"/>
          </a:p>
          <a:p>
            <a:r>
              <a:rPr lang="nn-NO" sz="2000" dirty="0"/>
              <a:t>BIBLIOGRAFIA </a:t>
            </a:r>
          </a:p>
          <a:p>
            <a:r>
              <a:rPr lang="nn-NO" sz="2000" dirty="0"/>
              <a:t>•https://economipedia.com/definiciones/bienes-y-servicios.html</a:t>
            </a:r>
          </a:p>
          <a:p>
            <a:r>
              <a:rPr lang="nn-NO" sz="2000" dirty="0"/>
              <a:t>•http://www.coaatm.es/que-es-la-economia-familiar/</a:t>
            </a:r>
          </a:p>
          <a:p>
            <a:r>
              <a:rPr lang="nn-NO" sz="2000" dirty="0"/>
              <a:t>•https://debitoor.es/glosario/definicion-empresa</a:t>
            </a:r>
          </a:p>
          <a:p>
            <a:r>
              <a:rPr lang="nn-NO" sz="2000" dirty="0"/>
              <a:t>•https://economipedia.com/definiciones/factores-de-produccion.html</a:t>
            </a:r>
          </a:p>
          <a:p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11868389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951</TotalTime>
  <Words>669</Words>
  <Application>Microsoft Office PowerPoint</Application>
  <PresentationFormat>Personalizado</PresentationFormat>
  <Paragraphs>51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Verdana</vt:lpstr>
      <vt:lpstr>Wingdings 2</vt:lpstr>
      <vt:lpstr>Brío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GRACIDA  OLIVERA  ANA LETICIA</dc:creator>
  <cp:lastModifiedBy>victor javier rodriguez rivera</cp:lastModifiedBy>
  <cp:revision>90</cp:revision>
  <dcterms:created xsi:type="dcterms:W3CDTF">2014-07-10T17:44:15Z</dcterms:created>
  <dcterms:modified xsi:type="dcterms:W3CDTF">2020-10-30T03:20:30Z</dcterms:modified>
</cp:coreProperties>
</file>