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5"/>
  </p:notesMasterIdLst>
  <p:sldIdLst>
    <p:sldId id="256" r:id="rId2"/>
    <p:sldId id="257" r:id="rId3"/>
    <p:sldId id="259" r:id="rId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C8FED3A-3EE8-4D33-8BF5-E296DB18016E}">
  <a:tblStyle styleId="{8C8FED3A-3EE8-4D33-8BF5-E296DB18016E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5" d="100"/>
          <a:sy n="115" d="100"/>
        </p:scale>
        <p:origin x="282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8896044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531602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9abcd8c00e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9abcd8c00e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234063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a0310f1c9a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a0310f1c9a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46086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25"/>
            <a:ext cx="4572000" cy="51435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Char char="●"/>
              <a:defRPr>
                <a:solidFill>
                  <a:schemeClr val="dk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>
                <a:solidFill>
                  <a:schemeClr val="dk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Char char="○"/>
              <a:defRPr>
                <a:solidFill>
                  <a:schemeClr val="dk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Char char="■"/>
              <a:defRPr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dark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  <a:defRPr sz="1800">
                <a:solidFill>
                  <a:schemeClr val="lt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●"/>
              <a:defRPr>
                <a:solidFill>
                  <a:schemeClr val="lt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  <a:defRPr>
                <a:solidFill>
                  <a:schemeClr val="lt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Char char="■"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</a:defRPr>
            </a:lvl1pPr>
            <a:lvl2pPr lvl="1" algn="r">
              <a:buNone/>
              <a:defRPr sz="1000">
                <a:solidFill>
                  <a:schemeClr val="lt2"/>
                </a:solidFill>
              </a:defRPr>
            </a:lvl2pPr>
            <a:lvl3pPr lvl="2" algn="r">
              <a:buNone/>
              <a:defRPr sz="1000">
                <a:solidFill>
                  <a:schemeClr val="lt2"/>
                </a:solidFill>
              </a:defRPr>
            </a:lvl3pPr>
            <a:lvl4pPr lvl="3" algn="r">
              <a:buNone/>
              <a:defRPr sz="1000">
                <a:solidFill>
                  <a:schemeClr val="lt2"/>
                </a:solidFill>
              </a:defRPr>
            </a:lvl4pPr>
            <a:lvl5pPr lvl="4" algn="r">
              <a:buNone/>
              <a:defRPr sz="1000">
                <a:solidFill>
                  <a:schemeClr val="lt2"/>
                </a:solidFill>
              </a:defRPr>
            </a:lvl5pPr>
            <a:lvl6pPr lvl="5" algn="r">
              <a:buNone/>
              <a:defRPr sz="1000">
                <a:solidFill>
                  <a:schemeClr val="lt2"/>
                </a:solidFill>
              </a:defRPr>
            </a:lvl6pPr>
            <a:lvl7pPr lvl="6" algn="r">
              <a:buNone/>
              <a:defRPr sz="1000">
                <a:solidFill>
                  <a:schemeClr val="lt2"/>
                </a:solidFill>
              </a:defRPr>
            </a:lvl7pPr>
            <a:lvl8pPr lvl="7" algn="r">
              <a:buNone/>
              <a:defRPr sz="1000">
                <a:solidFill>
                  <a:schemeClr val="lt2"/>
                </a:solidFill>
              </a:defRPr>
            </a:lvl8pPr>
            <a:lvl9pPr lvl="8" algn="r">
              <a:buNone/>
              <a:defRPr sz="1000">
                <a:solidFill>
                  <a:schemeClr val="lt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EMPLEOS</a:t>
            </a:r>
            <a:endParaRPr/>
          </a:p>
        </p:txBody>
      </p:sp>
      <p:sp>
        <p:nvSpPr>
          <p:cNvPr id="55" name="Google Shape;55;p13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BIÓLOGAS Y BIÓLOGOS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>
            <a:spLocks noGrp="1"/>
          </p:cNvSpPr>
          <p:nvPr>
            <p:ph type="title"/>
          </p:nvPr>
        </p:nvSpPr>
        <p:spPr>
          <a:xfrm>
            <a:off x="311700" y="0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1"/>
              <a:t>Comparativo/convocatorias/Perfil/Requisitos/Competencia/Funciones</a:t>
            </a:r>
            <a:endParaRPr sz="1900" b="1"/>
          </a:p>
        </p:txBody>
      </p:sp>
      <p:graphicFrame>
        <p:nvGraphicFramePr>
          <p:cNvPr id="61" name="Google Shape;61;p14"/>
          <p:cNvGraphicFramePr/>
          <p:nvPr/>
        </p:nvGraphicFramePr>
        <p:xfrm>
          <a:off x="70550" y="421875"/>
          <a:ext cx="9002875" cy="5596950"/>
        </p:xfrm>
        <a:graphic>
          <a:graphicData uri="http://schemas.openxmlformats.org/drawingml/2006/table">
            <a:tbl>
              <a:tblPr>
                <a:noFill/>
                <a:tableStyleId>{8C8FED3A-3EE8-4D33-8BF5-E296DB18016E}</a:tableStyleId>
              </a:tblPr>
              <a:tblGrid>
                <a:gridCol w="1341975"/>
                <a:gridCol w="2259175"/>
                <a:gridCol w="1800575"/>
                <a:gridCol w="1800575"/>
                <a:gridCol w="1800575"/>
              </a:tblGrid>
              <a:tr h="513100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chemeClr val="dk1"/>
                          </a:solidFill>
                        </a:rPr>
                        <a:t>Requisito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900" b="1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19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1700" b="1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1700" b="1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00457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Carrera técnica o lic en QFB, Biología, Ing. Agrónoma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Trabajo en equipo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Realizar técnicas específicas de laboratorio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7.000 -10,000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5177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 en biología, o ciencias ambientales, afin,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Posibilidad de cambio de residencia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Licencia de conducir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-Tener liderazgo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Manejo de personal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chemeClr val="dk1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Capacitar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-Elaborar calendario de supervisiones y/o comisiones.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10,000 - 17,000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7702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Director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-Experiencia mínima 5 años.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Trabajo bajo presión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-Cumplimiento de objetivos 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 Creatividad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chemeClr val="dk1"/>
                          </a:solidFill>
                        </a:rPr>
                        <a:t>-Capacidad de resolución de problemas.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-Liderazgo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Habilidades blandas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socioemocionales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interdisciplinario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Tolerancia a la frustracion.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Personal a su cargo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25,00-60,000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1" name="Google Shape;71;p16"/>
          <p:cNvGraphicFramePr/>
          <p:nvPr>
            <p:extLst>
              <p:ext uri="{D42A27DB-BD31-4B8C-83A1-F6EECF244321}">
                <p14:modId xmlns:p14="http://schemas.microsoft.com/office/powerpoint/2010/main" val="2423031147"/>
              </p:ext>
            </p:extLst>
          </p:nvPr>
        </p:nvGraphicFramePr>
        <p:xfrm>
          <a:off x="0" y="-143966"/>
          <a:ext cx="9144000" cy="5364360"/>
        </p:xfrm>
        <a:graphic>
          <a:graphicData uri="http://schemas.openxmlformats.org/drawingml/2006/table">
            <a:tbl>
              <a:tblPr>
                <a:noFill/>
                <a:tableStyleId>{8C8FED3A-3EE8-4D33-8BF5-E296DB18016E}</a:tableStyleId>
              </a:tblPr>
              <a:tblGrid>
                <a:gridCol w="1828800"/>
                <a:gridCol w="1828800"/>
                <a:gridCol w="1828800"/>
                <a:gridCol w="1828800"/>
                <a:gridCol w="1828800"/>
              </a:tblGrid>
              <a:tr h="526235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Puesto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Requisito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Habilidades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Funciones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2400">
                          <a:solidFill>
                            <a:srgbClr val="FFFFFF"/>
                          </a:solidFill>
                        </a:rPr>
                        <a:t>Sueldo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40334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Técnico de Ventas.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Experiencia de 2 años en ventas; Lic. Química, Biología, afin; Conocimiento general de biología molecular.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Creatividad; compromiso; trabajo bajo presión; inglés avanzado.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Manejo de PCR, QPSr, electroforesis capilar, control de calidad; dominio de ventas.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$10,000 a $15,000 al mes.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60800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Coordinador de Producción.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Disponibilidad inmediata; experiencia mínima de 3 años en área de producción; experiencia de 1 año en ISO9000.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Inglés básico; ISO9000; liderazgo.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Procesos de producción en el área farmacéutica; gestión de calidad; auditorias.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$18,000 a $22,000 al mes.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  <a:tr h="1608001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Jefe y coordinador de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Disponibilidad para viajar y cambiar de residencia; licencia de manejo;	lic. en Biología.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Manejo de personal técnico en campo; control, manejo, identificación y re-ubicación de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>
                          <a:solidFill>
                            <a:srgbClr val="FFFFFF"/>
                          </a:solidFill>
                        </a:rPr>
                        <a:t>Desarrollo, presentación y ejecución de programas ambientales relacionados a fauna silvestre.</a:t>
                      </a:r>
                      <a:endParaRPr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dirty="0">
                          <a:solidFill>
                            <a:srgbClr val="FFFFFF"/>
                          </a:solidFill>
                        </a:rPr>
                        <a:t>$20,000 a $25,000 al mes.</a:t>
                      </a:r>
                      <a:endParaRPr dirty="0">
                        <a:solidFill>
                          <a:srgbClr val="FFFFFF"/>
                        </a:solidFill>
                      </a:endParaRPr>
                    </a:p>
                  </a:txBody>
                  <a:tcPr marL="91425" marR="91425" marT="91425" marB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imple Dark">
  <a:themeElements>
    <a:clrScheme name="Simple Dark">
      <a:dk1>
        <a:srgbClr val="FFFFFF"/>
      </a:dk1>
      <a:lt1>
        <a:srgbClr val="212121"/>
      </a:lt1>
      <a:dk2>
        <a:srgbClr val="303030"/>
      </a:dk2>
      <a:lt2>
        <a:srgbClr val="ADADAD"/>
      </a:lt2>
      <a:accent1>
        <a:srgbClr val="009688"/>
      </a:accent1>
      <a:accent2>
        <a:srgbClr val="EEEEEE"/>
      </a:accent2>
      <a:accent3>
        <a:srgbClr val="78909C"/>
      </a:accent3>
      <a:accent4>
        <a:srgbClr val="FFAB40"/>
      </a:accent4>
      <a:accent5>
        <a:srgbClr val="4DD0E1"/>
      </a:accent5>
      <a:accent6>
        <a:srgbClr val="EEFF41"/>
      </a:accent6>
      <a:hlink>
        <a:srgbClr val="4DD0E1"/>
      </a:hlink>
      <a:folHlink>
        <a:srgbClr val="4DD0E1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301</Words>
  <Application>Microsoft Office PowerPoint</Application>
  <PresentationFormat>Presentación en pantalla (16:9)</PresentationFormat>
  <Paragraphs>62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5" baseType="lpstr">
      <vt:lpstr>Arial</vt:lpstr>
      <vt:lpstr>Simple Dark</vt:lpstr>
      <vt:lpstr>EMPLEOS</vt:lpstr>
      <vt:lpstr>Comparativo/convocatorias/Perfil/Requisitos/Competencia/Funciones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EMPLEOS</dc:title>
  <cp:lastModifiedBy>CeSar GóMeZ</cp:lastModifiedBy>
  <cp:revision>1</cp:revision>
  <dcterms:modified xsi:type="dcterms:W3CDTF">2020-10-08T23:48:49Z</dcterms:modified>
</cp:coreProperties>
</file>