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10/28/2020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46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CB7E8AE-A3AC-4BB7-A5C6-F00EC697B26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4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9450"/>
            <a:ext cx="10515600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10/28/2020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206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1CB7E8AE-A3AC-4BB7-A5C6-F00EC697B2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37FDDF72-DE39-4F99-A3C1-DD9D7815D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E4ECE80-3AD1-450C-B62A-98788F1939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19" name="Picture 3">
            <a:extLst>
              <a:ext uri="{FF2B5EF4-FFF2-40B4-BE49-F238E27FC236}">
                <a16:creationId xmlns:a16="http://schemas.microsoft.com/office/drawing/2014/main" id="{946EDA4D-E383-4FAC-BE7D-8F7DA5C8627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70000"/>
          </a:blip>
          <a:srcRect l="5" r="1" b="1"/>
          <a:stretch/>
        </p:blipFill>
        <p:spPr>
          <a:xfrm>
            <a:off x="3048" y="-176"/>
            <a:ext cx="12188952" cy="6856614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648147C7-E075-4C33-92B4-131444AC66AF}"/>
              </a:ext>
            </a:extLst>
          </p:cNvPr>
          <p:cNvSpPr txBox="1"/>
          <p:nvPr/>
        </p:nvSpPr>
        <p:spPr>
          <a:xfrm>
            <a:off x="455305" y="516844"/>
            <a:ext cx="2112193" cy="519351"/>
          </a:xfrm>
          <a:prstGeom prst="ellipse">
            <a:avLst/>
          </a:prstGeom>
          <a:solidFill>
            <a:srgbClr val="00B0F0"/>
          </a:solidFill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Economía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90936763-20EC-4914-A748-7248DE1C6AF4}"/>
              </a:ext>
            </a:extLst>
          </p:cNvPr>
          <p:cNvSpPr/>
          <p:nvPr/>
        </p:nvSpPr>
        <p:spPr>
          <a:xfrm>
            <a:off x="744487" y="2134847"/>
            <a:ext cx="1533828" cy="3032998"/>
          </a:xfrm>
          <a:prstGeom prst="round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1400" b="1" dirty="0">
                <a:solidFill>
                  <a:schemeClr val="bg1"/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Ciencia que estudia la forma en que las sociedades, con sus recursos escasos y limitados, deciden qué se produce, cómo y para quién.</a:t>
            </a: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5FD4DAA8-33FC-4CEE-9ED3-EBE6A8A2E4CC}"/>
              </a:ext>
            </a:extLst>
          </p:cNvPr>
          <p:cNvCxnSpPr>
            <a:cxnSpLocks/>
            <a:stCxn id="5" idx="4"/>
            <a:endCxn id="7" idx="0"/>
          </p:cNvCxnSpPr>
          <p:nvPr/>
        </p:nvCxnSpPr>
        <p:spPr>
          <a:xfrm flipH="1">
            <a:off x="1511401" y="1036195"/>
            <a:ext cx="1" cy="1098652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: esquinas diagonales redondeadas 13">
            <a:extLst>
              <a:ext uri="{FF2B5EF4-FFF2-40B4-BE49-F238E27FC236}">
                <a16:creationId xmlns:a16="http://schemas.microsoft.com/office/drawing/2014/main" id="{752C4EED-550A-4231-9833-E1EECD14A69D}"/>
              </a:ext>
            </a:extLst>
          </p:cNvPr>
          <p:cNvSpPr/>
          <p:nvPr/>
        </p:nvSpPr>
        <p:spPr>
          <a:xfrm>
            <a:off x="3012537" y="1378160"/>
            <a:ext cx="2569985" cy="1328023"/>
          </a:xfrm>
          <a:prstGeom prst="round2Diag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1600" b="1" i="1" u="sng" dirty="0">
                <a:solidFill>
                  <a:schemeClr val="bg1"/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Microeconomía: </a:t>
            </a:r>
            <a:r>
              <a:rPr lang="es-ES" sz="1400" b="1" i="1" dirty="0">
                <a:solidFill>
                  <a:schemeClr val="bg1"/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se enfoca al estudio del comportamiento de los sectores económicos individuales.</a:t>
            </a:r>
          </a:p>
        </p:txBody>
      </p:sp>
      <p:sp>
        <p:nvSpPr>
          <p:cNvPr id="20" name="Rectángulo: esquinas diagonales redondeadas 19">
            <a:extLst>
              <a:ext uri="{FF2B5EF4-FFF2-40B4-BE49-F238E27FC236}">
                <a16:creationId xmlns:a16="http://schemas.microsoft.com/office/drawing/2014/main" id="{D01B9FE3-0538-4EC1-A1A4-6FCF2E2DDB0E}"/>
              </a:ext>
            </a:extLst>
          </p:cNvPr>
          <p:cNvSpPr/>
          <p:nvPr/>
        </p:nvSpPr>
        <p:spPr>
          <a:xfrm>
            <a:off x="3111926" y="4570009"/>
            <a:ext cx="2237781" cy="1089660"/>
          </a:xfrm>
          <a:prstGeom prst="round2Diag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1600" b="1" i="1" u="sng" dirty="0">
                <a:solidFill>
                  <a:schemeClr val="bg1"/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Macroeconomía:</a:t>
            </a:r>
            <a:r>
              <a:rPr lang="es-ES" sz="1600" b="1" i="1" dirty="0">
                <a:solidFill>
                  <a:schemeClr val="bg1"/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 </a:t>
            </a:r>
            <a:r>
              <a:rPr lang="es-ES" sz="1400" b="1" i="1" dirty="0">
                <a:solidFill>
                  <a:schemeClr val="bg1"/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se enfoca al estudio de la economía como un todo.</a:t>
            </a:r>
            <a:endParaRPr lang="es-ES" sz="1400" b="1" dirty="0">
              <a:solidFill>
                <a:schemeClr val="bg1"/>
              </a:solidFill>
              <a:latin typeface="Cavolini" panose="020B0502040204020203" pitchFamily="66" charset="0"/>
              <a:cs typeface="Cavolini" panose="020B0502040204020203" pitchFamily="66" charset="0"/>
            </a:endParaRP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F5AF4E41-C0B6-4CE6-A743-C8756B71B763}"/>
              </a:ext>
            </a:extLst>
          </p:cNvPr>
          <p:cNvCxnSpPr>
            <a:cxnSpLocks/>
            <a:endCxn id="14" idx="2"/>
          </p:cNvCxnSpPr>
          <p:nvPr/>
        </p:nvCxnSpPr>
        <p:spPr>
          <a:xfrm flipV="1">
            <a:off x="2292305" y="2042172"/>
            <a:ext cx="720232" cy="248166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298BE40A-58F3-41E1-82DD-3B793D64F5C6}"/>
              </a:ext>
            </a:extLst>
          </p:cNvPr>
          <p:cNvCxnSpPr>
            <a:cxnSpLocks/>
          </p:cNvCxnSpPr>
          <p:nvPr/>
        </p:nvCxnSpPr>
        <p:spPr>
          <a:xfrm>
            <a:off x="2226201" y="5035374"/>
            <a:ext cx="882678" cy="569154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ipse 32">
            <a:extLst>
              <a:ext uri="{FF2B5EF4-FFF2-40B4-BE49-F238E27FC236}">
                <a16:creationId xmlns:a16="http://schemas.microsoft.com/office/drawing/2014/main" id="{DE0FFAB2-79C9-462B-B54E-7958BA10779B}"/>
              </a:ext>
            </a:extLst>
          </p:cNvPr>
          <p:cNvSpPr/>
          <p:nvPr/>
        </p:nvSpPr>
        <p:spPr>
          <a:xfrm>
            <a:off x="5285563" y="2815791"/>
            <a:ext cx="1948070" cy="1644610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rgbClr val="FFF0E6"/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Un solo fin: minimizar costos, maximizar beneficios</a:t>
            </a:r>
            <a:endParaRPr lang="es-ES" sz="1400" b="1" dirty="0">
              <a:latin typeface="Cavolini" panose="020B0502040204020203" pitchFamily="66" charset="0"/>
              <a:cs typeface="Cavolini" panose="020B0502040204020203" pitchFamily="66" charset="0"/>
            </a:endParaRPr>
          </a:p>
        </p:txBody>
      </p:sp>
      <p:cxnSp>
        <p:nvCxnSpPr>
          <p:cNvPr id="35" name="Conector: angular 34">
            <a:extLst>
              <a:ext uri="{FF2B5EF4-FFF2-40B4-BE49-F238E27FC236}">
                <a16:creationId xmlns:a16="http://schemas.microsoft.com/office/drawing/2014/main" id="{D43C4E5B-C344-4FF3-9FB7-91E97C1F4A58}"/>
              </a:ext>
            </a:extLst>
          </p:cNvPr>
          <p:cNvCxnSpPr>
            <a:cxnSpLocks/>
            <a:stCxn id="14" idx="0"/>
            <a:endCxn id="33" idx="0"/>
          </p:cNvCxnSpPr>
          <p:nvPr/>
        </p:nvCxnSpPr>
        <p:spPr>
          <a:xfrm>
            <a:off x="5582522" y="2042172"/>
            <a:ext cx="677076" cy="773619"/>
          </a:xfrm>
          <a:prstGeom prst="bentConnector2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: angular 36">
            <a:extLst>
              <a:ext uri="{FF2B5EF4-FFF2-40B4-BE49-F238E27FC236}">
                <a16:creationId xmlns:a16="http://schemas.microsoft.com/office/drawing/2014/main" id="{BFA601B8-FE9A-4408-8BC7-68CEEE791249}"/>
              </a:ext>
            </a:extLst>
          </p:cNvPr>
          <p:cNvCxnSpPr>
            <a:cxnSpLocks/>
            <a:stCxn id="20" idx="0"/>
            <a:endCxn id="33" idx="4"/>
          </p:cNvCxnSpPr>
          <p:nvPr/>
        </p:nvCxnSpPr>
        <p:spPr>
          <a:xfrm flipV="1">
            <a:off x="5349707" y="4460401"/>
            <a:ext cx="909891" cy="654438"/>
          </a:xfrm>
          <a:prstGeom prst="bentConnector2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uadroTexto 37">
            <a:extLst>
              <a:ext uri="{FF2B5EF4-FFF2-40B4-BE49-F238E27FC236}">
                <a16:creationId xmlns:a16="http://schemas.microsoft.com/office/drawing/2014/main" id="{B583DEDE-675C-47B6-B859-6546F86CF87F}"/>
              </a:ext>
            </a:extLst>
          </p:cNvPr>
          <p:cNvSpPr txBox="1"/>
          <p:nvPr/>
        </p:nvSpPr>
        <p:spPr>
          <a:xfrm>
            <a:off x="8813032" y="950813"/>
            <a:ext cx="1598637" cy="1038701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>
                <a:solidFill>
                  <a:schemeClr val="bg1"/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Creación de mercados 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058B092A-80E1-417D-A39F-1E62FA60ECE4}"/>
              </a:ext>
            </a:extLst>
          </p:cNvPr>
          <p:cNvSpPr txBox="1"/>
          <p:nvPr/>
        </p:nvSpPr>
        <p:spPr>
          <a:xfrm>
            <a:off x="10582929" y="1667987"/>
            <a:ext cx="1434763" cy="1518940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>
                <a:solidFill>
                  <a:schemeClr val="bg1"/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Creación de nuevos productos a partir de una necesidad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94DCF67-A87E-4C21-B438-92CB627E9011}"/>
              </a:ext>
            </a:extLst>
          </p:cNvPr>
          <p:cNvSpPr txBox="1"/>
          <p:nvPr/>
        </p:nvSpPr>
        <p:spPr>
          <a:xfrm>
            <a:off x="10240881" y="4107001"/>
            <a:ext cx="1867165" cy="735747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>
                <a:solidFill>
                  <a:schemeClr val="bg1"/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Ofertas de consumo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AEB65BED-2018-40A0-8A79-4056CF570405}"/>
              </a:ext>
            </a:extLst>
          </p:cNvPr>
          <p:cNvSpPr txBox="1"/>
          <p:nvPr/>
        </p:nvSpPr>
        <p:spPr>
          <a:xfrm>
            <a:off x="9949497" y="5693331"/>
            <a:ext cx="1935828" cy="774383"/>
          </a:xfrm>
          <a:prstGeom prst="round2Same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>
                <a:solidFill>
                  <a:schemeClr val="bg1"/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Creación de empleo y nuevos emprendedores 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D6C537B9-8351-4E69-91FA-7D4CDAACD53B}"/>
              </a:ext>
            </a:extLst>
          </p:cNvPr>
          <p:cNvSpPr txBox="1"/>
          <p:nvPr/>
        </p:nvSpPr>
        <p:spPr>
          <a:xfrm>
            <a:off x="9102225" y="3353412"/>
            <a:ext cx="1399601" cy="523220"/>
          </a:xfrm>
          <a:prstGeom prst="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>
                <a:solidFill>
                  <a:schemeClr val="bg1"/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Generación de capitales 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357643F3-8C97-4DAA-B45E-4615FAA29A90}"/>
              </a:ext>
            </a:extLst>
          </p:cNvPr>
          <p:cNvSpPr txBox="1"/>
          <p:nvPr/>
        </p:nvSpPr>
        <p:spPr>
          <a:xfrm>
            <a:off x="7668209" y="4221586"/>
            <a:ext cx="1598637" cy="735747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>
                <a:solidFill>
                  <a:schemeClr val="bg1"/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Nuevas empresas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64B5FF06-C6F5-43AF-A6B1-1F6AE011150E}"/>
              </a:ext>
            </a:extLst>
          </p:cNvPr>
          <p:cNvSpPr txBox="1"/>
          <p:nvPr/>
        </p:nvSpPr>
        <p:spPr>
          <a:xfrm>
            <a:off x="7359810" y="2004672"/>
            <a:ext cx="1434763" cy="1138654"/>
          </a:xfrm>
          <a:prstGeom prst="snip2Diag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>
                <a:solidFill>
                  <a:schemeClr val="bg1"/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Creación de modelos de negocio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C69AC5FC-FB54-491B-917A-3233A05C6426}"/>
              </a:ext>
            </a:extLst>
          </p:cNvPr>
          <p:cNvSpPr txBox="1"/>
          <p:nvPr/>
        </p:nvSpPr>
        <p:spPr>
          <a:xfrm>
            <a:off x="7550018" y="5604528"/>
            <a:ext cx="1598637" cy="1000244"/>
          </a:xfrm>
          <a:prstGeom prst="snip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>
                <a:solidFill>
                  <a:schemeClr val="bg1"/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Impulso al capital individual y de un país</a:t>
            </a:r>
          </a:p>
        </p:txBody>
      </p: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39E6617A-2A11-43BC-8123-6F0A9F9E0EFA}"/>
              </a:ext>
            </a:extLst>
          </p:cNvPr>
          <p:cNvCxnSpPr>
            <a:cxnSpLocks/>
            <a:stCxn id="33" idx="5"/>
            <a:endCxn id="45" idx="2"/>
          </p:cNvCxnSpPr>
          <p:nvPr/>
        </p:nvCxnSpPr>
        <p:spPr>
          <a:xfrm>
            <a:off x="6948345" y="4219553"/>
            <a:ext cx="601673" cy="1885097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8E70FFD8-07F0-4FF2-AFFD-35D17352CBAF}"/>
              </a:ext>
            </a:extLst>
          </p:cNvPr>
          <p:cNvCxnSpPr>
            <a:cxnSpLocks/>
            <a:stCxn id="33" idx="6"/>
            <a:endCxn id="43" idx="1"/>
          </p:cNvCxnSpPr>
          <p:nvPr/>
        </p:nvCxnSpPr>
        <p:spPr>
          <a:xfrm>
            <a:off x="7233633" y="3638096"/>
            <a:ext cx="668691" cy="691238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EDE755A7-2B68-4141-BF9A-9D0C655D13B2}"/>
              </a:ext>
            </a:extLst>
          </p:cNvPr>
          <p:cNvCxnSpPr>
            <a:cxnSpLocks/>
            <a:stCxn id="44" idx="0"/>
            <a:endCxn id="38" idx="3"/>
          </p:cNvCxnSpPr>
          <p:nvPr/>
        </p:nvCxnSpPr>
        <p:spPr>
          <a:xfrm flipV="1">
            <a:off x="8794573" y="1837400"/>
            <a:ext cx="252574" cy="736599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EC486788-815A-4835-A668-A4860DA2BDEB}"/>
              </a:ext>
            </a:extLst>
          </p:cNvPr>
          <p:cNvCxnSpPr>
            <a:cxnSpLocks/>
            <a:stCxn id="43" idx="6"/>
            <a:endCxn id="42" idx="2"/>
          </p:cNvCxnSpPr>
          <p:nvPr/>
        </p:nvCxnSpPr>
        <p:spPr>
          <a:xfrm flipV="1">
            <a:off x="9266846" y="3876632"/>
            <a:ext cx="535180" cy="712828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2DC1707E-D962-43E4-A0E8-580CB0F43487}"/>
              </a:ext>
            </a:extLst>
          </p:cNvPr>
          <p:cNvCxnSpPr>
            <a:cxnSpLocks/>
            <a:stCxn id="45" idx="0"/>
            <a:endCxn id="41" idx="2"/>
          </p:cNvCxnSpPr>
          <p:nvPr/>
        </p:nvCxnSpPr>
        <p:spPr>
          <a:xfrm flipV="1">
            <a:off x="9148655" y="6080523"/>
            <a:ext cx="800842" cy="24127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de flecha 64">
            <a:extLst>
              <a:ext uri="{FF2B5EF4-FFF2-40B4-BE49-F238E27FC236}">
                <a16:creationId xmlns:a16="http://schemas.microsoft.com/office/drawing/2014/main" id="{D0ABC5AD-7E82-4543-A58D-1786146734DC}"/>
              </a:ext>
            </a:extLst>
          </p:cNvPr>
          <p:cNvCxnSpPr>
            <a:cxnSpLocks/>
            <a:stCxn id="41" idx="3"/>
            <a:endCxn id="40" idx="4"/>
          </p:cNvCxnSpPr>
          <p:nvPr/>
        </p:nvCxnSpPr>
        <p:spPr>
          <a:xfrm flipV="1">
            <a:off x="10917411" y="4842748"/>
            <a:ext cx="257053" cy="850583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50DF2E9C-DC11-427E-9CE2-A8F32C422BC3}"/>
              </a:ext>
            </a:extLst>
          </p:cNvPr>
          <p:cNvCxnSpPr>
            <a:cxnSpLocks/>
            <a:stCxn id="40" idx="7"/>
            <a:endCxn id="39" idx="2"/>
          </p:cNvCxnSpPr>
          <p:nvPr/>
        </p:nvCxnSpPr>
        <p:spPr>
          <a:xfrm flipH="1" flipV="1">
            <a:off x="11300311" y="3186927"/>
            <a:ext cx="534295" cy="1027822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: curvado 72">
            <a:extLst>
              <a:ext uri="{FF2B5EF4-FFF2-40B4-BE49-F238E27FC236}">
                <a16:creationId xmlns:a16="http://schemas.microsoft.com/office/drawing/2014/main" id="{B8BF87B0-12EA-4D00-939D-C7A8E7906360}"/>
              </a:ext>
            </a:extLst>
          </p:cNvPr>
          <p:cNvCxnSpPr>
            <a:stCxn id="39" idx="0"/>
          </p:cNvCxnSpPr>
          <p:nvPr/>
        </p:nvCxnSpPr>
        <p:spPr>
          <a:xfrm rot="16200000" flipV="1">
            <a:off x="10718198" y="1085874"/>
            <a:ext cx="275585" cy="888642"/>
          </a:xfrm>
          <a:prstGeom prst="curvedConnector2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de flecha 77">
            <a:extLst>
              <a:ext uri="{FF2B5EF4-FFF2-40B4-BE49-F238E27FC236}">
                <a16:creationId xmlns:a16="http://schemas.microsoft.com/office/drawing/2014/main" id="{DE3B7FB8-E7FD-4B2F-8B8F-BD4806FCCA83}"/>
              </a:ext>
            </a:extLst>
          </p:cNvPr>
          <p:cNvCxnSpPr>
            <a:cxnSpLocks/>
            <a:endCxn id="40" idx="3"/>
          </p:cNvCxnSpPr>
          <p:nvPr/>
        </p:nvCxnSpPr>
        <p:spPr>
          <a:xfrm>
            <a:off x="9266846" y="4640068"/>
            <a:ext cx="1247475" cy="94932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de flecha 79">
            <a:extLst>
              <a:ext uri="{FF2B5EF4-FFF2-40B4-BE49-F238E27FC236}">
                <a16:creationId xmlns:a16="http://schemas.microsoft.com/office/drawing/2014/main" id="{031138EF-FE30-41D6-8E34-5BFFCFFEE435}"/>
              </a:ext>
            </a:extLst>
          </p:cNvPr>
          <p:cNvCxnSpPr>
            <a:cxnSpLocks/>
            <a:stCxn id="42" idx="0"/>
            <a:endCxn id="38" idx="4"/>
          </p:cNvCxnSpPr>
          <p:nvPr/>
        </p:nvCxnSpPr>
        <p:spPr>
          <a:xfrm flipH="1" flipV="1">
            <a:off x="9612351" y="1989514"/>
            <a:ext cx="189675" cy="1363898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de flecha 82">
            <a:extLst>
              <a:ext uri="{FF2B5EF4-FFF2-40B4-BE49-F238E27FC236}">
                <a16:creationId xmlns:a16="http://schemas.microsoft.com/office/drawing/2014/main" id="{76FE080C-69D9-4B65-88D7-05BC60512465}"/>
              </a:ext>
            </a:extLst>
          </p:cNvPr>
          <p:cNvCxnSpPr>
            <a:cxnSpLocks/>
          </p:cNvCxnSpPr>
          <p:nvPr/>
        </p:nvCxnSpPr>
        <p:spPr>
          <a:xfrm flipV="1">
            <a:off x="10512982" y="3167859"/>
            <a:ext cx="532955" cy="479105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: curvado 85">
            <a:extLst>
              <a:ext uri="{FF2B5EF4-FFF2-40B4-BE49-F238E27FC236}">
                <a16:creationId xmlns:a16="http://schemas.microsoft.com/office/drawing/2014/main" id="{753CCA9F-61E4-42A6-AAE7-43D4EBE417C5}"/>
              </a:ext>
            </a:extLst>
          </p:cNvPr>
          <p:cNvCxnSpPr>
            <a:cxnSpLocks/>
            <a:stCxn id="38" idx="1"/>
            <a:endCxn id="5" idx="0"/>
          </p:cNvCxnSpPr>
          <p:nvPr/>
        </p:nvCxnSpPr>
        <p:spPr>
          <a:xfrm rot="16200000" flipV="1">
            <a:off x="4986234" y="-2957987"/>
            <a:ext cx="586083" cy="7535745"/>
          </a:xfrm>
          <a:prstGeom prst="curvedConnector3">
            <a:avLst>
              <a:gd name="adj1" fmla="val 139005"/>
            </a:avLst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: curvado 93">
            <a:extLst>
              <a:ext uri="{FF2B5EF4-FFF2-40B4-BE49-F238E27FC236}">
                <a16:creationId xmlns:a16="http://schemas.microsoft.com/office/drawing/2014/main" id="{FBDBCDF3-F544-49E3-8332-92E77399B728}"/>
              </a:ext>
            </a:extLst>
          </p:cNvPr>
          <p:cNvCxnSpPr>
            <a:cxnSpLocks/>
            <a:stCxn id="33" idx="7"/>
            <a:endCxn id="44" idx="3"/>
          </p:cNvCxnSpPr>
          <p:nvPr/>
        </p:nvCxnSpPr>
        <p:spPr>
          <a:xfrm rot="5400000" flipH="1" flipV="1">
            <a:off x="6986785" y="1966233"/>
            <a:ext cx="1051967" cy="1128847"/>
          </a:xfrm>
          <a:prstGeom prst="curvedConnector3">
            <a:avLst>
              <a:gd name="adj1" fmla="val 121731"/>
            </a:avLst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ángulo 97">
            <a:extLst>
              <a:ext uri="{FF2B5EF4-FFF2-40B4-BE49-F238E27FC236}">
                <a16:creationId xmlns:a16="http://schemas.microsoft.com/office/drawing/2014/main" id="{73104C9C-3DC7-4EBA-B464-4CD42CAFFEBE}"/>
              </a:ext>
            </a:extLst>
          </p:cNvPr>
          <p:cNvSpPr/>
          <p:nvPr/>
        </p:nvSpPr>
        <p:spPr>
          <a:xfrm>
            <a:off x="150346" y="5777819"/>
            <a:ext cx="6096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ES" sz="900" dirty="0" err="1">
                <a:solidFill>
                  <a:schemeClr val="bg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Posso</a:t>
            </a:r>
            <a:r>
              <a:rPr lang="es-ES" sz="900" dirty="0">
                <a:solidFill>
                  <a:schemeClr val="bg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Ordóñez, Roberto. Conceptos y principios de economía y metodologías utilizadas en la investigación económica. Revista de la Facultad de Ciencias Económicas y Administrativas. Universidad de Nariño </a:t>
            </a:r>
            <a:r>
              <a:rPr lang="nn-NO" sz="900" dirty="0">
                <a:solidFill>
                  <a:schemeClr val="bg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Vol. XV. No. 1 – 1er. Semestre 2014, </a:t>
            </a:r>
            <a:r>
              <a:rPr lang="es-ES" sz="900" dirty="0">
                <a:solidFill>
                  <a:schemeClr val="bg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Enero-Junio – Páginas 228-241.</a:t>
            </a:r>
          </a:p>
        </p:txBody>
      </p:sp>
      <p:sp>
        <p:nvSpPr>
          <p:cNvPr id="99" name="Rectángulo 98">
            <a:extLst>
              <a:ext uri="{FF2B5EF4-FFF2-40B4-BE49-F238E27FC236}">
                <a16:creationId xmlns:a16="http://schemas.microsoft.com/office/drawing/2014/main" id="{04296003-64A2-4785-83C9-193F27DB1C70}"/>
              </a:ext>
            </a:extLst>
          </p:cNvPr>
          <p:cNvSpPr/>
          <p:nvPr/>
        </p:nvSpPr>
        <p:spPr>
          <a:xfrm>
            <a:off x="163598" y="6258921"/>
            <a:ext cx="6096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ES" sz="900" b="1" dirty="0">
                <a:solidFill>
                  <a:schemeClr val="bg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Astudillo Moya, Marcela. Fundamentos de </a:t>
            </a:r>
            <a:r>
              <a:rPr lang="es-ES" sz="900" b="1" dirty="0" err="1">
                <a:solidFill>
                  <a:schemeClr val="bg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Economia</a:t>
            </a:r>
            <a:r>
              <a:rPr lang="es-ES" sz="900" b="1" dirty="0">
                <a:solidFill>
                  <a:schemeClr val="bg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1 Marcela Astudillo Moya; Jorge Federico Paniagua Ballinas, colaborador. -- México: UNAM, Instituto de Investigaciones Económicas: </a:t>
            </a:r>
            <a:r>
              <a:rPr lang="es-ES" sz="900" b="1" dirty="0" err="1">
                <a:solidFill>
                  <a:schemeClr val="bg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Probooks</a:t>
            </a:r>
            <a:r>
              <a:rPr lang="es-ES" sz="900" b="1" dirty="0">
                <a:solidFill>
                  <a:schemeClr val="bg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, 2012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7F880AC3-9146-4FEE-BF30-4D18E4180EAF}"/>
              </a:ext>
            </a:extLst>
          </p:cNvPr>
          <p:cNvSpPr txBox="1"/>
          <p:nvPr/>
        </p:nvSpPr>
        <p:spPr>
          <a:xfrm>
            <a:off x="9266846" y="145774"/>
            <a:ext cx="267336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chemeClr val="bg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García Rojas Israel</a:t>
            </a:r>
          </a:p>
          <a:p>
            <a:pPr algn="ctr"/>
            <a:r>
              <a:rPr lang="es-MX" sz="1600" b="1" dirty="0">
                <a:solidFill>
                  <a:schemeClr val="bg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EARN-2021-1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59931133"/>
      </p:ext>
    </p:extLst>
  </p:cSld>
  <p:clrMapOvr>
    <a:masterClrMapping/>
  </p:clrMapOvr>
</p:sld>
</file>

<file path=ppt/theme/theme1.xml><?xml version="1.0" encoding="utf-8"?>
<a:theme xmlns:a="http://schemas.openxmlformats.org/drawingml/2006/main" name="BlockprintVTI">
  <a:themeElements>
    <a:clrScheme name="Custom 69">
      <a:dk1>
        <a:sysClr val="windowText" lastClr="000000"/>
      </a:dk1>
      <a:lt1>
        <a:sysClr val="window" lastClr="FFFFFF"/>
      </a:lt1>
      <a:dk2>
        <a:srgbClr val="44131A"/>
      </a:dk2>
      <a:lt2>
        <a:srgbClr val="F2ECEA"/>
      </a:lt2>
      <a:accent1>
        <a:srgbClr val="A62C52"/>
      </a:accent1>
      <a:accent2>
        <a:srgbClr val="A7928D"/>
      </a:accent2>
      <a:accent3>
        <a:srgbClr val="307C71"/>
      </a:accent3>
      <a:accent4>
        <a:srgbClr val="41575D"/>
      </a:accent4>
      <a:accent5>
        <a:srgbClr val="8FA3A3"/>
      </a:accent5>
      <a:accent6>
        <a:srgbClr val="CA8370"/>
      </a:accent6>
      <a:hlink>
        <a:srgbClr val="D13D6E"/>
      </a:hlink>
      <a:folHlink>
        <a:srgbClr val="6C9D92"/>
      </a:folHlink>
    </a:clrScheme>
    <a:fontScheme name="Custom 56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printVTI" id="{AA8C8908-6BA4-477C-AEA4-CB6C32A1FE3B}" vid="{36392749-7C1D-4938-93BB-440CD2A1B0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189</Words>
  <Application>Microsoft Office PowerPoint</Application>
  <PresentationFormat>Panorámica</PresentationFormat>
  <Paragraphs>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AvenirNext LT Pro Medium</vt:lpstr>
      <vt:lpstr>Cavolini</vt:lpstr>
      <vt:lpstr>BlockprintVTI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Israel García</dc:creator>
  <cp:lastModifiedBy>Israel García</cp:lastModifiedBy>
  <cp:revision>9</cp:revision>
  <dcterms:created xsi:type="dcterms:W3CDTF">2020-10-28T17:46:50Z</dcterms:created>
  <dcterms:modified xsi:type="dcterms:W3CDTF">2020-10-28T19:19:26Z</dcterms:modified>
</cp:coreProperties>
</file>