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4A6EFC2-FB33-49E8-8F4D-1C89D7ED94A0}">
  <a:tblStyle styleId="{D4A6EFC2-FB33-49E8-8F4D-1C89D7ED94A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e8db79df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e8db79df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9e8db79df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9e8db79df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900"/>
              <a:t>Comparativo/convocatorias/Perfil/Requisitos/Competencia/Funciones</a:t>
            </a:r>
            <a:endParaRPr b="1" sz="1900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663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{D4A6EFC2-FB33-49E8-8F4D-1C89D7ED94A0}</a:tableStyleId>
              </a:tblPr>
              <a:tblGrid>
                <a:gridCol w="1800575"/>
                <a:gridCol w="1800575"/>
                <a:gridCol w="1800575"/>
                <a:gridCol w="1800575"/>
                <a:gridCol w="1800575"/>
              </a:tblGrid>
              <a:tr h="4549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9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b="1" sz="19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 sz="17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b="1" sz="1700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Trabajo en equipo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específicas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</a:t>
                      </a:r>
                      <a:r>
                        <a:rPr lang="es">
                          <a:solidFill>
                            <a:srgbClr val="FFFFFF"/>
                          </a:solidFill>
                        </a:rPr>
                        <a:t>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6489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Supervisar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848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Tolerancia a la frustración.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es">
                          <a:solidFill>
                            <a:schemeClr val="dk1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Google Shape;66;p15"/>
          <p:cNvGraphicFramePr/>
          <p:nvPr/>
        </p:nvGraphicFramePr>
        <p:xfrm>
          <a:off x="169200" y="21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{D4A6EFC2-FB33-49E8-8F4D-1C89D7ED94A0}</a:tableStyleId>
              </a:tblPr>
              <a:tblGrid>
                <a:gridCol w="1578975"/>
                <a:gridCol w="1786725"/>
                <a:gridCol w="1476125"/>
                <a:gridCol w="2982875"/>
                <a:gridCol w="980900"/>
              </a:tblGrid>
              <a:tr h="363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PUESTO</a:t>
                      </a:r>
                      <a:endParaRPr b="1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REQUISITOS</a:t>
                      </a:r>
                      <a:endParaRPr b="1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HABILIDADES</a:t>
                      </a:r>
                      <a:endParaRPr b="1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FUNCIONES</a:t>
                      </a:r>
                      <a:endParaRPr b="1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SUELDO</a:t>
                      </a:r>
                      <a:endParaRPr b="1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1183675">
                <a:tc>
                  <a:txBody>
                    <a:bodyPr/>
                    <a:lstStyle/>
                    <a:p>
                      <a:pPr indent="0" lvl="0" marL="0" marR="228600" rtl="0" algn="just">
                        <a:lnSpc>
                          <a:spcPct val="1333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Técnico en Biología Molecular Conocimientos en Biología Molecular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Educación mínima: Educación superior - Licenciatura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Años de experiencia: 2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Edad: entre 25 y 30 años.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Conocimientos en Biología Molecular.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Uso de plataformas relacionadas con la Biología Molecular.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Extracción de ácidos nucleicos y manejo de equipos especializados.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Seguimiento de bases de datos.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Desarrollo de proyectos futuros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$10,000 y prestaciones de ley 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</a:tr>
              <a:tr h="34171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Coordinador de seguridad y medio ambiente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Ingeniería Industrial, Civil, Ambiental, Químico o afín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Experiencia: 3 a 5 años en el puesto en el giro de alimentos deseable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 Inglés avanzado;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 Conocimientos en reglamentos federales y locales en prevención de riesgos con los trabajadores además de las leyes mexicanas de Seguridad Higiene y Ambiente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Edad: entre 24 y 40 años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Conocimientos: Microsoft Office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Licencias de conducir: A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Liderazgo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Capacidad de capacitación 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Organización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Facilidad</a:t>
                      </a: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 de palabra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Conocimiento amplio de leyes de salud y seguridad. 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Responsable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Implementar y dar seguimiento a plan de Seguridad e Higiene.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Ser el punto de contacto con las diferentes autoridades y cumplir con los requerimientos legales correspondientes.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Atención de auditorías corporativas, de clientes, y de autoridades..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Elaborar los indicadores mensuales.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Comunicar a los diferentes niveles las responsabilidades y actividades para el logro de los objetivos de Seguridad.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 Realizar auditorías/recorridos de verificación ocular.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Realizar actividades preventivas.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Supervisar las mejoras realizadas a mantenimiento a edificios.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Capacitar a brigadistas, y al personal en general.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Efectuar los trámites ante las autoridades correspondientes.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chemeClr val="lt1"/>
                          </a:highlight>
                        </a:rPr>
                        <a:t>$18,000 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Google Shape;71;p16"/>
          <p:cNvGraphicFramePr/>
          <p:nvPr/>
        </p:nvGraphicFramePr>
        <p:xfrm>
          <a:off x="115175" y="12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{D4A6EFC2-FB33-49E8-8F4D-1C89D7ED94A0}</a:tableStyleId>
              </a:tblPr>
              <a:tblGrid>
                <a:gridCol w="1587375"/>
                <a:gridCol w="1846525"/>
                <a:gridCol w="1501400"/>
                <a:gridCol w="2798025"/>
                <a:gridCol w="11404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Director comercial de laboratorio clínico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Formación: Ingeniero Químico Biólogo o afín (Título y cédula indispensable)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Experiencia: Mínimo 3 a 5 años de experiencia laboral en Dirección o Gerencia/ Indispensable experiencia comercial en el sector salud.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Zona de trabajo: Cuajimalpa.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Capacidad de resolución de problemas.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Liderazgo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Interdisciplinario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Tolerante 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Elaborar los planes y acciones a corto y medio plazo para conseguir los objetivos marcados por la empresa, diseñando las estrategias necesarias y supervisando su aplicación.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Establecer los objetivos y cuotas de venta del equipo de ventas</a:t>
                      </a:r>
                      <a:r>
                        <a:rPr b="1"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. </a:t>
                      </a:r>
                      <a:endParaRPr b="1"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Planificar, programar, dirigir, coordinar y evaluar las actividades a fin de asegurar una adecuada administración de los recursos materiales y financieros en la apertura de nuevos proyectos.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Supervisar los procesos del área técnica a fin de proporcionar el servicio con calidad y oportunidad requeridos por los clientes internos y externos del laboratorio, con base a las políticas y procedimientos de la empresa.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Vigilar el cumplimiento sistemático de nuestros estándares de calidad, estrategias de servicio y de mejora continua en las diferentes unidades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Sueldo Base $30,000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-Prestaciones Superiores a las de la Ley (SGMM, Fondo de ahorro, vales de despensa, Seguro de vida)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50">
                          <a:solidFill>
                            <a:srgbClr val="FFFFFF"/>
                          </a:solidFill>
                          <a:highlight>
                            <a:srgbClr val="252626"/>
                          </a:highlight>
                        </a:rPr>
                        <a:t>-Horario laboral de lunes a viernes</a:t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  <a:p>
                      <a:pPr indent="0" lvl="0" marL="0" rtl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50">
                        <a:solidFill>
                          <a:srgbClr val="FFFFFF"/>
                        </a:solidFill>
                        <a:highlight>
                          <a:srgbClr val="252626"/>
                        </a:highlight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