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9" r:id="rId1"/>
  </p:sldMasterIdLst>
  <p:notesMasterIdLst>
    <p:notesMasterId r:id="rId15"/>
  </p:notesMasterIdLst>
  <p:handoutMasterIdLst>
    <p:handoutMasterId r:id="rId16"/>
  </p:handoutMasterIdLst>
  <p:sldIdLst>
    <p:sldId id="868" r:id="rId2"/>
    <p:sldId id="869" r:id="rId3"/>
    <p:sldId id="870" r:id="rId4"/>
    <p:sldId id="871" r:id="rId5"/>
    <p:sldId id="872" r:id="rId6"/>
    <p:sldId id="873" r:id="rId7"/>
    <p:sldId id="874" r:id="rId8"/>
    <p:sldId id="875" r:id="rId9"/>
    <p:sldId id="876" r:id="rId10"/>
    <p:sldId id="877" r:id="rId11"/>
    <p:sldId id="878" r:id="rId12"/>
    <p:sldId id="879" r:id="rId13"/>
    <p:sldId id="887" r:id="rId14"/>
  </p:sldIdLst>
  <p:sldSz cx="9144000" cy="6858000" type="screen4x3"/>
  <p:notesSz cx="6797675" cy="9926638"/>
  <p:custDataLst>
    <p:tags r:id="rId17"/>
  </p:custDataLst>
  <p:defaultTex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CC00FF"/>
    <a:srgbClr val="777777"/>
    <a:srgbClr val="EE7A00"/>
    <a:srgbClr val="FFCC99"/>
    <a:srgbClr val="EE7A1A"/>
    <a:srgbClr val="FFFF00"/>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003" autoAdjust="0"/>
    <p:restoredTop sz="95332" autoAdjust="0"/>
  </p:normalViewPr>
  <p:slideViewPr>
    <p:cSldViewPr>
      <p:cViewPr varScale="1">
        <p:scale>
          <a:sx n="69" d="100"/>
          <a:sy n="69" d="100"/>
        </p:scale>
        <p:origin x="1194" y="84"/>
      </p:cViewPr>
      <p:guideLst>
        <p:guide orient="horz" pos="2160"/>
        <p:guide pos="2880"/>
      </p:guideLst>
    </p:cSldViewPr>
  </p:slideViewPr>
  <p:notesTextViewPr>
    <p:cViewPr>
      <p:scale>
        <a:sx n="150" d="100"/>
        <a:sy n="150" d="100"/>
      </p:scale>
      <p:origin x="0" y="0"/>
    </p:cViewPr>
  </p:notesTextViewPr>
  <p:sorterViewPr>
    <p:cViewPr>
      <p:scale>
        <a:sx n="66" d="100"/>
        <a:sy n="66" d="100"/>
      </p:scale>
      <p:origin x="0" y="0"/>
    </p:cViewPr>
  </p:sorterViewPr>
  <p:notesViewPr>
    <p:cSldViewPr>
      <p:cViewPr varScale="1">
        <p:scale>
          <a:sx n="59" d="100"/>
          <a:sy n="59" d="100"/>
        </p:scale>
        <p:origin x="2381"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1"/>
            <a:ext cx="2945862" cy="497333"/>
          </a:xfrm>
          <a:prstGeom prst="rect">
            <a:avLst/>
          </a:prstGeom>
          <a:noFill/>
          <a:ln w="9525">
            <a:noFill/>
            <a:miter lim="800000"/>
            <a:headEnd/>
            <a:tailEnd/>
          </a:ln>
          <a:effectLst/>
        </p:spPr>
        <p:txBody>
          <a:bodyPr vert="horz" wrap="square" lIns="95931" tIns="47965" rIns="95931" bIns="47965" numCol="1" anchor="t" anchorCtr="0" compatLnSpc="1">
            <a:prstTxWarp prst="textNoShape">
              <a:avLst/>
            </a:prstTxWarp>
          </a:bodyPr>
          <a:lstStyle>
            <a:lvl1pPr>
              <a:defRPr sz="1300">
                <a:latin typeface="Calibri" pitchFamily="34" charset="0"/>
              </a:defRPr>
            </a:lvl1pPr>
          </a:lstStyle>
          <a:p>
            <a:pPr>
              <a:defRPr/>
            </a:pPr>
            <a:endParaRPr lang="fr-FR"/>
          </a:p>
        </p:txBody>
      </p:sp>
      <p:sp>
        <p:nvSpPr>
          <p:cNvPr id="20483" name="Rectangle 3"/>
          <p:cNvSpPr>
            <a:spLocks noGrp="1" noChangeArrowheads="1"/>
          </p:cNvSpPr>
          <p:nvPr>
            <p:ph type="dt" sz="quarter" idx="1"/>
          </p:nvPr>
        </p:nvSpPr>
        <p:spPr bwMode="auto">
          <a:xfrm>
            <a:off x="3850294" y="1"/>
            <a:ext cx="2945862" cy="497333"/>
          </a:xfrm>
          <a:prstGeom prst="rect">
            <a:avLst/>
          </a:prstGeom>
          <a:noFill/>
          <a:ln w="9525">
            <a:noFill/>
            <a:miter lim="800000"/>
            <a:headEnd/>
            <a:tailEnd/>
          </a:ln>
          <a:effectLst/>
        </p:spPr>
        <p:txBody>
          <a:bodyPr vert="horz" wrap="square" lIns="95931" tIns="47965" rIns="95931" bIns="47965" numCol="1" anchor="t" anchorCtr="0" compatLnSpc="1">
            <a:prstTxWarp prst="textNoShape">
              <a:avLst/>
            </a:prstTxWarp>
          </a:bodyPr>
          <a:lstStyle>
            <a:lvl1pPr algn="r">
              <a:defRPr sz="1300">
                <a:latin typeface="Calibri" pitchFamily="34" charset="0"/>
              </a:defRPr>
            </a:lvl1pPr>
          </a:lstStyle>
          <a:p>
            <a:pPr>
              <a:defRPr/>
            </a:pPr>
            <a:fld id="{9AAF4D4C-A1B3-4BDB-951A-9B391EBBE674}" type="datetimeFigureOut">
              <a:rPr lang="fr-FR"/>
              <a:pPr>
                <a:defRPr/>
              </a:pPr>
              <a:t>05/11/2024</a:t>
            </a:fld>
            <a:endParaRPr lang="fr-FR"/>
          </a:p>
        </p:txBody>
      </p:sp>
      <p:sp>
        <p:nvSpPr>
          <p:cNvPr id="20484" name="Rectangle 4"/>
          <p:cNvSpPr>
            <a:spLocks noGrp="1" noChangeArrowheads="1"/>
          </p:cNvSpPr>
          <p:nvPr>
            <p:ph type="ftr" sz="quarter" idx="2"/>
          </p:nvPr>
        </p:nvSpPr>
        <p:spPr bwMode="auto">
          <a:xfrm>
            <a:off x="0" y="9427766"/>
            <a:ext cx="2945862" cy="497332"/>
          </a:xfrm>
          <a:prstGeom prst="rect">
            <a:avLst/>
          </a:prstGeom>
          <a:noFill/>
          <a:ln w="9525">
            <a:noFill/>
            <a:miter lim="800000"/>
            <a:headEnd/>
            <a:tailEnd/>
          </a:ln>
          <a:effectLst/>
        </p:spPr>
        <p:txBody>
          <a:bodyPr vert="horz" wrap="square" lIns="95931" tIns="47965" rIns="95931" bIns="47965" numCol="1" anchor="b" anchorCtr="0" compatLnSpc="1">
            <a:prstTxWarp prst="textNoShape">
              <a:avLst/>
            </a:prstTxWarp>
          </a:bodyPr>
          <a:lstStyle>
            <a:lvl1pPr>
              <a:defRPr sz="1300">
                <a:latin typeface="Calibri" pitchFamily="34" charset="0"/>
              </a:defRPr>
            </a:lvl1pPr>
          </a:lstStyle>
          <a:p>
            <a:pPr>
              <a:defRPr/>
            </a:pPr>
            <a:endParaRPr lang="fr-FR"/>
          </a:p>
        </p:txBody>
      </p:sp>
      <p:sp>
        <p:nvSpPr>
          <p:cNvPr id="20485" name="Rectangle 5"/>
          <p:cNvSpPr>
            <a:spLocks noGrp="1" noChangeArrowheads="1"/>
          </p:cNvSpPr>
          <p:nvPr>
            <p:ph type="sldNum" sz="quarter" idx="3"/>
          </p:nvPr>
        </p:nvSpPr>
        <p:spPr bwMode="auto">
          <a:xfrm>
            <a:off x="3850294" y="9427766"/>
            <a:ext cx="2945862" cy="497332"/>
          </a:xfrm>
          <a:prstGeom prst="rect">
            <a:avLst/>
          </a:prstGeom>
          <a:noFill/>
          <a:ln w="9525">
            <a:noFill/>
            <a:miter lim="800000"/>
            <a:headEnd/>
            <a:tailEnd/>
          </a:ln>
          <a:effectLst/>
        </p:spPr>
        <p:txBody>
          <a:bodyPr vert="horz" wrap="square" lIns="95931" tIns="47965" rIns="95931" bIns="47965" numCol="1" anchor="b" anchorCtr="0" compatLnSpc="1">
            <a:prstTxWarp prst="textNoShape">
              <a:avLst/>
            </a:prstTxWarp>
          </a:bodyPr>
          <a:lstStyle>
            <a:lvl1pPr algn="r">
              <a:defRPr sz="1300">
                <a:latin typeface="Calibri" pitchFamily="34" charset="0"/>
              </a:defRPr>
            </a:lvl1pPr>
          </a:lstStyle>
          <a:p>
            <a:pPr>
              <a:defRPr/>
            </a:pPr>
            <a:fld id="{68AAF2D2-83E1-475D-8E88-3385688396B3}" type="slidenum">
              <a:rPr lang="fr-FR"/>
              <a:pPr>
                <a:defRPr/>
              </a:pPr>
              <a:t>‹N°›</a:t>
            </a:fld>
            <a:endParaRPr lang="fr-FR"/>
          </a:p>
        </p:txBody>
      </p:sp>
    </p:spTree>
    <p:extLst>
      <p:ext uri="{BB962C8B-B14F-4D97-AF65-F5344CB8AC3E}">
        <p14:creationId xmlns:p14="http://schemas.microsoft.com/office/powerpoint/2010/main" val="2815181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1"/>
            <a:ext cx="2945862" cy="497333"/>
          </a:xfrm>
          <a:prstGeom prst="rect">
            <a:avLst/>
          </a:prstGeom>
          <a:noFill/>
          <a:ln w="9525">
            <a:noFill/>
            <a:miter lim="800000"/>
            <a:headEnd/>
            <a:tailEnd/>
          </a:ln>
          <a:effectLst/>
        </p:spPr>
        <p:txBody>
          <a:bodyPr vert="horz" wrap="square" lIns="95931" tIns="47965" rIns="95931" bIns="47965" numCol="1" anchor="t" anchorCtr="0" compatLnSpc="1">
            <a:prstTxWarp prst="textNoShape">
              <a:avLst/>
            </a:prstTxWarp>
          </a:bodyPr>
          <a:lstStyle>
            <a:lvl1pPr>
              <a:defRPr sz="1300">
                <a:latin typeface="Calibri" pitchFamily="34" charset="0"/>
              </a:defRPr>
            </a:lvl1pPr>
          </a:lstStyle>
          <a:p>
            <a:pPr>
              <a:defRPr/>
            </a:pPr>
            <a:endParaRPr lang="fr-FR"/>
          </a:p>
        </p:txBody>
      </p:sp>
      <p:sp>
        <p:nvSpPr>
          <p:cNvPr id="38915" name="Rectangle 3"/>
          <p:cNvSpPr>
            <a:spLocks noGrp="1" noChangeArrowheads="1"/>
          </p:cNvSpPr>
          <p:nvPr>
            <p:ph type="dt" idx="1"/>
          </p:nvPr>
        </p:nvSpPr>
        <p:spPr bwMode="auto">
          <a:xfrm>
            <a:off x="3850294" y="1"/>
            <a:ext cx="2945862" cy="497333"/>
          </a:xfrm>
          <a:prstGeom prst="rect">
            <a:avLst/>
          </a:prstGeom>
          <a:noFill/>
          <a:ln w="9525">
            <a:noFill/>
            <a:miter lim="800000"/>
            <a:headEnd/>
            <a:tailEnd/>
          </a:ln>
          <a:effectLst/>
        </p:spPr>
        <p:txBody>
          <a:bodyPr vert="horz" wrap="square" lIns="95931" tIns="47965" rIns="95931" bIns="47965" numCol="1" anchor="t" anchorCtr="0" compatLnSpc="1">
            <a:prstTxWarp prst="textNoShape">
              <a:avLst/>
            </a:prstTxWarp>
          </a:bodyPr>
          <a:lstStyle>
            <a:lvl1pPr algn="r">
              <a:defRPr sz="1300">
                <a:latin typeface="Calibri" pitchFamily="34" charset="0"/>
              </a:defRPr>
            </a:lvl1pPr>
          </a:lstStyle>
          <a:p>
            <a:pPr>
              <a:defRPr/>
            </a:pPr>
            <a:fld id="{B2B25688-CA1D-494A-8EDA-FA14E64343D9}" type="datetimeFigureOut">
              <a:rPr lang="fr-FR"/>
              <a:pPr>
                <a:defRPr/>
              </a:pPr>
              <a:t>05/11/2024</a:t>
            </a:fld>
            <a:endParaRPr lang="fr-FR"/>
          </a:p>
        </p:txBody>
      </p:sp>
      <p:sp>
        <p:nvSpPr>
          <p:cNvPr id="27652"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p:spPr>
      </p:sp>
      <p:sp>
        <p:nvSpPr>
          <p:cNvPr id="38917" name="Rectangle 5"/>
          <p:cNvSpPr>
            <a:spLocks noGrp="1" noChangeArrowheads="1"/>
          </p:cNvSpPr>
          <p:nvPr>
            <p:ph type="body" sz="quarter" idx="3"/>
          </p:nvPr>
        </p:nvSpPr>
        <p:spPr bwMode="auto">
          <a:xfrm>
            <a:off x="680984" y="4714653"/>
            <a:ext cx="5435708" cy="4466756"/>
          </a:xfrm>
          <a:prstGeom prst="rect">
            <a:avLst/>
          </a:prstGeom>
          <a:noFill/>
          <a:ln w="9525">
            <a:noFill/>
            <a:miter lim="800000"/>
            <a:headEnd/>
            <a:tailEnd/>
          </a:ln>
          <a:effectLst/>
        </p:spPr>
        <p:txBody>
          <a:bodyPr vert="horz" wrap="square" lIns="95931" tIns="47965" rIns="95931" bIns="47965" numCol="1" anchor="t" anchorCtr="0" compatLnSpc="1">
            <a:prstTxWarp prst="textNoShape">
              <a:avLst/>
            </a:prstTxWarp>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38918" name="Rectangle 6"/>
          <p:cNvSpPr>
            <a:spLocks noGrp="1" noChangeArrowheads="1"/>
          </p:cNvSpPr>
          <p:nvPr>
            <p:ph type="ftr" sz="quarter" idx="4"/>
          </p:nvPr>
        </p:nvSpPr>
        <p:spPr bwMode="auto">
          <a:xfrm>
            <a:off x="0" y="9427766"/>
            <a:ext cx="2945862" cy="497332"/>
          </a:xfrm>
          <a:prstGeom prst="rect">
            <a:avLst/>
          </a:prstGeom>
          <a:noFill/>
          <a:ln w="9525">
            <a:noFill/>
            <a:miter lim="800000"/>
            <a:headEnd/>
            <a:tailEnd/>
          </a:ln>
          <a:effectLst/>
        </p:spPr>
        <p:txBody>
          <a:bodyPr vert="horz" wrap="square" lIns="95931" tIns="47965" rIns="95931" bIns="47965" numCol="1" anchor="b" anchorCtr="0" compatLnSpc="1">
            <a:prstTxWarp prst="textNoShape">
              <a:avLst/>
            </a:prstTxWarp>
          </a:bodyPr>
          <a:lstStyle>
            <a:lvl1pPr>
              <a:defRPr sz="1300">
                <a:latin typeface="Calibri" pitchFamily="34" charset="0"/>
              </a:defRPr>
            </a:lvl1pPr>
          </a:lstStyle>
          <a:p>
            <a:pPr>
              <a:defRPr/>
            </a:pPr>
            <a:endParaRPr lang="fr-FR"/>
          </a:p>
        </p:txBody>
      </p:sp>
      <p:sp>
        <p:nvSpPr>
          <p:cNvPr id="38919" name="Rectangle 7"/>
          <p:cNvSpPr>
            <a:spLocks noGrp="1" noChangeArrowheads="1"/>
          </p:cNvSpPr>
          <p:nvPr>
            <p:ph type="sldNum" sz="quarter" idx="5"/>
          </p:nvPr>
        </p:nvSpPr>
        <p:spPr bwMode="auto">
          <a:xfrm>
            <a:off x="3850294" y="9427766"/>
            <a:ext cx="2945862" cy="497332"/>
          </a:xfrm>
          <a:prstGeom prst="rect">
            <a:avLst/>
          </a:prstGeom>
          <a:noFill/>
          <a:ln w="9525">
            <a:noFill/>
            <a:miter lim="800000"/>
            <a:headEnd/>
            <a:tailEnd/>
          </a:ln>
          <a:effectLst/>
        </p:spPr>
        <p:txBody>
          <a:bodyPr vert="horz" wrap="square" lIns="95931" tIns="47965" rIns="95931" bIns="47965" numCol="1" anchor="b" anchorCtr="0" compatLnSpc="1">
            <a:prstTxWarp prst="textNoShape">
              <a:avLst/>
            </a:prstTxWarp>
          </a:bodyPr>
          <a:lstStyle>
            <a:lvl1pPr algn="r">
              <a:defRPr sz="1300">
                <a:latin typeface="Calibri" pitchFamily="34" charset="0"/>
              </a:defRPr>
            </a:lvl1pPr>
          </a:lstStyle>
          <a:p>
            <a:pPr>
              <a:defRPr/>
            </a:pPr>
            <a:fld id="{5C9F30F3-2409-4B2A-ACA3-7115A8D61A96}" type="slidenum">
              <a:rPr lang="fr-FR"/>
              <a:pPr>
                <a:defRPr/>
              </a:pPr>
              <a:t>‹N°›</a:t>
            </a:fld>
            <a:endParaRPr lang="fr-FR"/>
          </a:p>
        </p:txBody>
      </p:sp>
    </p:spTree>
    <p:extLst>
      <p:ext uri="{BB962C8B-B14F-4D97-AF65-F5344CB8AC3E}">
        <p14:creationId xmlns:p14="http://schemas.microsoft.com/office/powerpoint/2010/main" val="111852805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cache.media.eduscol.education.fr/file/College/15/0/EANA_fiche1_reussir_l_accueil_354150.pdf" TargetMode="External"/><Relationship Id="rId2" Type="http://schemas.openxmlformats.org/officeDocument/2006/relationships/slide" Target="../slides/slide13.xml"/><Relationship Id="rId1" Type="http://schemas.openxmlformats.org/officeDocument/2006/relationships/notesMaster" Target="../notesMasters/notesMaster1.xml"/><Relationship Id="rId6" Type="http://schemas.openxmlformats.org/officeDocument/2006/relationships/hyperlink" Target="http://cache.media.eduscol.education.fr/file/College/15/6/EANA_fiche4_favoriser_l_inclusion_dans_les_etablissements_354156.pdf" TargetMode="External"/><Relationship Id="rId5" Type="http://schemas.openxmlformats.org/officeDocument/2006/relationships/hyperlink" Target="http://cache.media.eduscol.education.fr/file/College/15/4/EANA_fiche3_accueil_second_degre_354154.pdf" TargetMode="External"/><Relationship Id="rId4" Type="http://schemas.openxmlformats.org/officeDocument/2006/relationships/hyperlink" Target="http://cache.media.eduscol.education.fr/file/College/15/2/EANA_fiche2_accueil_premier_degre_354152.pdf"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smtClean="0"/>
              <a:t>Se mettre à la place de: possibilité de le faire faire aux élèves de cycle 3. </a:t>
            </a:r>
          </a:p>
          <a:p>
            <a:endParaRPr lang="fr-FR" dirty="0"/>
          </a:p>
        </p:txBody>
      </p:sp>
      <p:sp>
        <p:nvSpPr>
          <p:cNvPr id="4" name="Espace réservé du numéro de diapositive 3"/>
          <p:cNvSpPr>
            <a:spLocks noGrp="1"/>
          </p:cNvSpPr>
          <p:nvPr>
            <p:ph type="sldNum" sz="quarter" idx="10"/>
          </p:nvPr>
        </p:nvSpPr>
        <p:spPr/>
        <p:txBody>
          <a:bodyPr/>
          <a:lstStyle/>
          <a:p>
            <a:pPr>
              <a:defRPr/>
            </a:pPr>
            <a:fld id="{5C9F30F3-2409-4B2A-ACA3-7115A8D61A96}" type="slidenum">
              <a:rPr lang="fr-FR" smtClean="0"/>
              <a:pPr>
                <a:defRPr/>
              </a:pPr>
              <a:t>1</a:t>
            </a:fld>
            <a:endParaRPr lang="fr-FR"/>
          </a:p>
        </p:txBody>
      </p:sp>
    </p:spTree>
    <p:extLst>
      <p:ext uri="{BB962C8B-B14F-4D97-AF65-F5344CB8AC3E}">
        <p14:creationId xmlns:p14="http://schemas.microsoft.com/office/powerpoint/2010/main" val="14989226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a:noFill/>
          <a:ln/>
        </p:spPr>
        <p:txBody>
          <a:bodyPr/>
          <a:lstStyle/>
          <a:p>
            <a:pPr eaLnBrk="1" hangingPunct="1"/>
            <a:endParaRPr lang="fr-FR" smtClean="0"/>
          </a:p>
        </p:txBody>
      </p:sp>
    </p:spTree>
    <p:extLst>
      <p:ext uri="{BB962C8B-B14F-4D97-AF65-F5344CB8AC3E}">
        <p14:creationId xmlns:p14="http://schemas.microsoft.com/office/powerpoint/2010/main" val="11685823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a:noFill/>
          <a:ln/>
        </p:spPr>
        <p:txBody>
          <a:bodyPr/>
          <a:lstStyle/>
          <a:p>
            <a:pPr eaLnBrk="1" hangingPunct="1"/>
            <a:r>
              <a:rPr lang="fr-FR" dirty="0" smtClean="0"/>
              <a:t>-que disent les textes officiels?</a:t>
            </a:r>
          </a:p>
          <a:p>
            <a:pPr eaLnBrk="1" hangingPunct="1"/>
            <a:r>
              <a:rPr lang="fr-FR" dirty="0" smtClean="0"/>
              <a:t>2002 droit commun quelle que soit la situation, comme pour tous.</a:t>
            </a:r>
          </a:p>
          <a:p>
            <a:pPr eaLnBrk="1" hangingPunct="1"/>
            <a:r>
              <a:rPr lang="fr-FR" dirty="0" smtClean="0"/>
              <a:t>L'obligation d'accueil dans les écoles et les établissements s'applique de la même façon pour les élèves allophones nouvellement arrivés en France que pour les autres élèves. Cet accueil commence par une information claire et accessible qui présente le système éducatif français, les droits et devoirs des familles et des élèves ainsi que les principes qui régissent le fonctionnement de l'École.</a:t>
            </a:r>
          </a:p>
          <a:p>
            <a:r>
              <a:rPr lang="fr-FR" dirty="0" smtClean="0"/>
              <a:t>Elles mettent l'accent sur l'importance d'accompagner et de rassurer les parents et les élèves allophones nouvellement arrivés pour qu'ils s'engagent avec confiance dans une nouvelle scolarité en France.</a:t>
            </a:r>
          </a:p>
          <a:p>
            <a:r>
              <a:rPr lang="fr-FR" dirty="0" smtClean="0">
                <a:hlinkClick r:id="rId3" tooltip="EANA_fiche1_reussir_l_accueil.pdf (PDF-158.56 Ko-Nouvelle fenêtre)"/>
              </a:rPr>
              <a:t>Fiche 1 : réussir l'accueil dans l'institution</a:t>
            </a:r>
            <a:endParaRPr lang="fr-FR" dirty="0" smtClean="0"/>
          </a:p>
          <a:p>
            <a:r>
              <a:rPr lang="fr-FR" dirty="0" smtClean="0">
                <a:hlinkClick r:id="rId4" tooltip="EANA_fiche2_accueil_premier_degre.pdf (PDF-194.96 Ko-Nouvelle fenêtre)"/>
              </a:rPr>
              <a:t>Fiche 2 : le déroulement de l'accueil dans le premier degré</a:t>
            </a:r>
            <a:endParaRPr lang="fr-FR" dirty="0" smtClean="0"/>
          </a:p>
          <a:p>
            <a:r>
              <a:rPr lang="fr-FR" dirty="0" smtClean="0">
                <a:hlinkClick r:id="rId5" tooltip="EANA_fiche3_accueil_second_degre.pdf (PDF-178.48 Ko-Nouvelle fenêtre)"/>
              </a:rPr>
              <a:t>Fiche 3 : le déroulement de l'accueil dans le second degré : du premier accueil à l'affectation</a:t>
            </a:r>
            <a:endParaRPr lang="fr-FR" dirty="0" smtClean="0"/>
          </a:p>
          <a:p>
            <a:r>
              <a:rPr lang="fr-FR" dirty="0" smtClean="0">
                <a:hlinkClick r:id="rId6" tooltip="EANA_fiche4_favoriser_l_inclusion_dans_les_etablissements.pdf (PDF-175.98 Ko-Nouvelle fenêtre)"/>
              </a:rPr>
              <a:t>Fiche 4 : favoriser l'inclusion dans les écoles et établissements scolaires</a:t>
            </a:r>
            <a:endParaRPr lang="fr-FR" dirty="0" smtClean="0"/>
          </a:p>
          <a:p>
            <a:pPr eaLnBrk="1" hangingPunct="1"/>
            <a:endParaRPr lang="fr-FR" dirty="0" smtClean="0"/>
          </a:p>
          <a:p>
            <a:pPr eaLnBrk="1" hangingPunct="1"/>
            <a:endParaRPr lang="fr-FR" dirty="0" smtClean="0"/>
          </a:p>
        </p:txBody>
      </p:sp>
    </p:spTree>
    <p:extLst>
      <p:ext uri="{BB962C8B-B14F-4D97-AF65-F5344CB8AC3E}">
        <p14:creationId xmlns:p14="http://schemas.microsoft.com/office/powerpoint/2010/main" val="204154077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1">
        <a:schemeClr val="bg1"/>
      </p:bgRef>
    </p:bg>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lvl1pPr>
              <a:defRPr>
                <a:solidFill>
                  <a:srgbClr val="0070C0"/>
                </a:solidFill>
              </a:defRPr>
            </a:lvl1pPr>
          </a:lstStyle>
          <a:p>
            <a:r>
              <a:rPr lang="fr-FR" dirty="0" smtClean="0"/>
              <a:t>Modifiez le style du titre</a:t>
            </a:r>
            <a:endParaRPr lang="fr-FR" dirty="0"/>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Modifier le style des sous-titres du masque</a:t>
            </a:r>
            <a:endParaRPr lang="fr-FR"/>
          </a:p>
        </p:txBody>
      </p:sp>
      <p:sp>
        <p:nvSpPr>
          <p:cNvPr id="6" name="Espace réservé du numéro de diapositive 5"/>
          <p:cNvSpPr>
            <a:spLocks noGrp="1"/>
          </p:cNvSpPr>
          <p:nvPr>
            <p:ph type="sldNum" sz="quarter" idx="12"/>
          </p:nvPr>
        </p:nvSpPr>
        <p:spPr/>
        <p:txBody>
          <a:bodyPr/>
          <a:lstStyle/>
          <a:p>
            <a:fld id="{6D22F896-40B5-4ADD-8801-0D06FADFA095}" type="slidenum">
              <a:rPr lang="en-US" smtClean="0"/>
              <a:t>‹N°›</a:t>
            </a:fld>
            <a:endParaRPr lang="en-US" dirty="0"/>
          </a:p>
        </p:txBody>
      </p:sp>
      <p:pic>
        <p:nvPicPr>
          <p:cNvPr id="4" name="Imag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6553200" cy="1769365"/>
          </a:xfrm>
          <a:prstGeom prst="rect">
            <a:avLst/>
          </a:prstGeom>
        </p:spPr>
      </p:pic>
    </p:spTree>
    <p:extLst>
      <p:ext uri="{BB962C8B-B14F-4D97-AF65-F5344CB8AC3E}">
        <p14:creationId xmlns:p14="http://schemas.microsoft.com/office/powerpoint/2010/main" val="1490856106"/>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rgbClr val="0070C0"/>
                </a:solidFill>
              </a:defRPr>
            </a:lvl1pPr>
          </a:lstStyle>
          <a:p>
            <a:r>
              <a:rPr lang="fr-FR" dirty="0" smtClean="0"/>
              <a:t>Modifiez le style du titre</a:t>
            </a:r>
            <a:endParaRPr lang="fr-FR" dirty="0"/>
          </a:p>
        </p:txBody>
      </p:sp>
      <p:sp>
        <p:nvSpPr>
          <p:cNvPr id="3" name="Espace réservé du contenu 2"/>
          <p:cNvSpPr>
            <a:spLocks noGrp="1"/>
          </p:cNvSpPr>
          <p:nvPr>
            <p:ph idx="1"/>
          </p:nvPr>
        </p:nvSpPr>
        <p:spPr>
          <a:xfrm>
            <a:off x="457200" y="1528479"/>
            <a:ext cx="8229600" cy="4525963"/>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6" name="Espace réservé du numéro de diapositive 5"/>
          <p:cNvSpPr>
            <a:spLocks noGrp="1"/>
          </p:cNvSpPr>
          <p:nvPr>
            <p:ph type="sldNum" sz="quarter" idx="12"/>
          </p:nvPr>
        </p:nvSpPr>
        <p:spPr/>
        <p:txBody>
          <a:bodyPr/>
          <a:lstStyle/>
          <a:p>
            <a:pPr>
              <a:defRPr/>
            </a:pPr>
            <a:fld id="{E5D713C7-F159-4AE4-B4C1-EA59F3717493}" type="slidenum">
              <a:rPr lang="fr-FR" altLang="en-US" smtClean="0">
                <a:solidFill>
                  <a:prstClr val="black">
                    <a:tint val="75000"/>
                  </a:prstClr>
                </a:solidFill>
              </a:rPr>
              <a:pPr>
                <a:defRPr/>
              </a:pPr>
              <a:t>‹N°›</a:t>
            </a:fld>
            <a:endParaRPr lang="fr-FR" altLang="en-US">
              <a:solidFill>
                <a:prstClr val="black">
                  <a:tint val="75000"/>
                </a:prstClr>
              </a:solidFill>
            </a:endParaRPr>
          </a:p>
        </p:txBody>
      </p:sp>
    </p:spTree>
    <p:extLst>
      <p:ext uri="{BB962C8B-B14F-4D97-AF65-F5344CB8AC3E}">
        <p14:creationId xmlns:p14="http://schemas.microsoft.com/office/powerpoint/2010/main" val="321475280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a:defRPr/>
            </a:pPr>
            <a:fld id="{D17D2E75-216E-4304-BDC1-B5B30D327F7B}" type="slidenum">
              <a:rPr lang="fr-FR" altLang="en-US" smtClean="0">
                <a:solidFill>
                  <a:prstClr val="black">
                    <a:tint val="75000"/>
                  </a:prstClr>
                </a:solidFill>
              </a:rPr>
              <a:pPr>
                <a:defRPr/>
              </a:pPr>
              <a:t>‹N°›</a:t>
            </a:fld>
            <a:endParaRPr lang="fr-FR" altLang="en-US">
              <a:solidFill>
                <a:prstClr val="black">
                  <a:tint val="75000"/>
                </a:prstClr>
              </a:solidFill>
            </a:endParaRPr>
          </a:p>
        </p:txBody>
      </p:sp>
    </p:spTree>
    <p:extLst>
      <p:ext uri="{BB962C8B-B14F-4D97-AF65-F5344CB8AC3E}">
        <p14:creationId xmlns:p14="http://schemas.microsoft.com/office/powerpoint/2010/main" val="239940615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re et tableau">
    <p:spTree>
      <p:nvGrpSpPr>
        <p:cNvPr id="1" name=""/>
        <p:cNvGrpSpPr/>
        <p:nvPr/>
      </p:nvGrpSpPr>
      <p:grpSpPr>
        <a:xfrm>
          <a:off x="0" y="0"/>
          <a:ext cx="0" cy="0"/>
          <a:chOff x="0" y="0"/>
          <a:chExt cx="0" cy="0"/>
        </a:xfrm>
      </p:grpSpPr>
      <p:sp>
        <p:nvSpPr>
          <p:cNvPr id="2" name="Titre 1"/>
          <p:cNvSpPr>
            <a:spLocks noGrp="1"/>
          </p:cNvSpPr>
          <p:nvPr>
            <p:ph type="title"/>
          </p:nvPr>
        </p:nvSpPr>
        <p:spPr>
          <a:xfrm>
            <a:off x="457200" y="277813"/>
            <a:ext cx="8229600" cy="1139825"/>
          </a:xfrm>
        </p:spPr>
        <p:txBody>
          <a:bodyPr/>
          <a:lstStyle/>
          <a:p>
            <a:r>
              <a:rPr lang="fr-FR" smtClean="0"/>
              <a:t>Modifiez le style du titre</a:t>
            </a:r>
            <a:endParaRPr lang="fr-FR"/>
          </a:p>
        </p:txBody>
      </p:sp>
      <p:sp>
        <p:nvSpPr>
          <p:cNvPr id="6" name="Rectangle 6"/>
          <p:cNvSpPr>
            <a:spLocks noGrp="1" noChangeArrowheads="1"/>
          </p:cNvSpPr>
          <p:nvPr>
            <p:ph type="sldNum" sz="quarter" idx="12"/>
          </p:nvPr>
        </p:nvSpPr>
        <p:spPr>
          <a:ln/>
        </p:spPr>
        <p:txBody>
          <a:bodyPr/>
          <a:lstStyle>
            <a:lvl1pPr>
              <a:defRPr/>
            </a:lvl1pPr>
          </a:lstStyle>
          <a:p>
            <a:fld id="{B8D9D03E-6C8A-4880-90C6-4A778E259FA5}" type="slidenum">
              <a:rPr lang="fr-FR" smtClean="0"/>
              <a:t>‹N°›</a:t>
            </a:fld>
            <a:endParaRPr lang="fr-FR"/>
          </a:p>
        </p:txBody>
      </p:sp>
    </p:spTree>
    <p:extLst>
      <p:ext uri="{BB962C8B-B14F-4D97-AF65-F5344CB8AC3E}">
        <p14:creationId xmlns:p14="http://schemas.microsoft.com/office/powerpoint/2010/main" val="3284565917"/>
      </p:ext>
    </p:extLst>
  </p:cSld>
  <p:clrMapOvr>
    <a:masterClrMapping/>
  </p:clrMapOvr>
  <p:timing>
    <p:tnLst>
      <p:par>
        <p:cTn id="1" dur="indefinite" restart="never" nodeType="tmRoot"/>
      </p:par>
    </p:tnLst>
  </p:timing>
  <p:hf hdr="0" dt="0"/>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Free Content">
  <p:cSld name="Free Content">
    <p:spTree>
      <p:nvGrpSpPr>
        <p:cNvPr id="1" name=""/>
        <p:cNvGrpSpPr/>
        <p:nvPr/>
      </p:nvGrpSpPr>
      <p:grpSpPr>
        <a:xfrm>
          <a:off x="0" y="0"/>
          <a:ext cx="0" cy="0"/>
          <a:chOff x="0" y="0"/>
          <a:chExt cx="0" cy="0"/>
        </a:xfrm>
      </p:grpSpPr>
      <p:sp>
        <p:nvSpPr>
          <p:cNvPr id="3" name="Titel 2"/>
          <p:cNvSpPr>
            <a:spLocks noGrp="1"/>
          </p:cNvSpPr>
          <p:nvPr>
            <p:ph type="title" hasCustomPrompt="1"/>
          </p:nvPr>
        </p:nvSpPr>
        <p:spPr/>
        <p:txBody>
          <a:bodyPr/>
          <a:lstStyle/>
          <a:p>
            <a:r>
              <a:rPr lang="en-US" dirty="0"/>
              <a:t>Click to edit Master title style</a:t>
            </a:r>
            <a:endParaRPr lang="de-DE" dirty="0"/>
          </a:p>
        </p:txBody>
      </p:sp>
    </p:spTree>
    <p:extLst>
      <p:ext uri="{BB962C8B-B14F-4D97-AF65-F5344CB8AC3E}">
        <p14:creationId xmlns:p14="http://schemas.microsoft.com/office/powerpoint/2010/main" val="3722339782"/>
      </p:ext>
    </p:extLst>
  </p:cSld>
  <p:clrMapOvr>
    <a:masterClrMapping/>
  </p:clrMapOvr>
  <p:hf hdr="0" dt="0"/>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2_Titre et tableau">
    <p:spTree>
      <p:nvGrpSpPr>
        <p:cNvPr id="1" name=""/>
        <p:cNvGrpSpPr/>
        <p:nvPr/>
      </p:nvGrpSpPr>
      <p:grpSpPr>
        <a:xfrm>
          <a:off x="0" y="0"/>
          <a:ext cx="0" cy="0"/>
          <a:chOff x="0" y="0"/>
          <a:chExt cx="0" cy="0"/>
        </a:xfrm>
      </p:grpSpPr>
      <p:sp>
        <p:nvSpPr>
          <p:cNvPr id="2" name="Titre 1"/>
          <p:cNvSpPr>
            <a:spLocks noGrp="1"/>
          </p:cNvSpPr>
          <p:nvPr>
            <p:ph type="title"/>
          </p:nvPr>
        </p:nvSpPr>
        <p:spPr>
          <a:xfrm>
            <a:off x="457200" y="277813"/>
            <a:ext cx="8229600" cy="1139825"/>
          </a:xfrm>
        </p:spPr>
        <p:txBody>
          <a:bodyPr/>
          <a:lstStyle/>
          <a:p>
            <a:r>
              <a:rPr lang="fr-FR" smtClean="0"/>
              <a:t>Modifiez le style du titre</a:t>
            </a: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E24A03E1-B2BC-4955-AA6B-8575D4AAE15E}" type="slidenum">
              <a:rPr lang="fr-FR" altLang="en-US">
                <a:solidFill>
                  <a:prstClr val="black">
                    <a:tint val="75000"/>
                  </a:prstClr>
                </a:solidFill>
              </a:rPr>
              <a:pPr>
                <a:defRPr/>
              </a:pPr>
              <a:t>‹N°›</a:t>
            </a:fld>
            <a:endParaRPr lang="fr-FR" altLang="en-US">
              <a:solidFill>
                <a:prstClr val="black">
                  <a:tint val="75000"/>
                </a:prstClr>
              </a:solidFill>
            </a:endParaRPr>
          </a:p>
        </p:txBody>
      </p:sp>
    </p:spTree>
    <p:extLst>
      <p:ext uri="{BB962C8B-B14F-4D97-AF65-F5344CB8AC3E}">
        <p14:creationId xmlns:p14="http://schemas.microsoft.com/office/powerpoint/2010/main" val="3831470469"/>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a:noFill/>
        </p:spPr>
        <p:txBody>
          <a:bodyPr vert="horz" lIns="91440" tIns="45720" rIns="91440" bIns="45720" rtlCol="0" anchor="ctr">
            <a:normAutofit/>
          </a:bodyPr>
          <a:lstStyle/>
          <a:p>
            <a:r>
              <a:rPr lang="fr-FR" dirty="0" smtClean="0"/>
              <a:t>Cliquez pour modifier le style du titre</a:t>
            </a:r>
            <a:endParaRPr lang="fr-FR" dirty="0"/>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D9D03E-6C8A-4880-90C6-4A778E259FA5}" type="slidenum">
              <a:rPr lang="fr-FR" smtClean="0"/>
              <a:t>‹N°›</a:t>
            </a:fld>
            <a:endParaRPr lang="fr-FR"/>
          </a:p>
        </p:txBody>
      </p:sp>
      <p:pic>
        <p:nvPicPr>
          <p:cNvPr id="7" name="Image 6"/>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27693" y="6237312"/>
            <a:ext cx="2016628" cy="544490"/>
          </a:xfrm>
          <a:prstGeom prst="rect">
            <a:avLst/>
          </a:prstGeom>
        </p:spPr>
      </p:pic>
    </p:spTree>
    <p:extLst>
      <p:ext uri="{BB962C8B-B14F-4D97-AF65-F5344CB8AC3E}">
        <p14:creationId xmlns:p14="http://schemas.microsoft.com/office/powerpoint/2010/main" val="146830389"/>
      </p:ext>
    </p:extLst>
  </p:cSld>
  <p:clrMap bg1="lt1" tx1="dk1" bg2="lt2" tx2="dk2" accent1="accent1" accent2="accent2" accent3="accent3" accent4="accent4" accent5="accent5" accent6="accent6" hlink="hlink" folHlink="folHlink"/>
  <p:sldLayoutIdLst>
    <p:sldLayoutId id="2147483970" r:id="rId1"/>
    <p:sldLayoutId id="2147483971" r:id="rId2"/>
    <p:sldLayoutId id="2147483972" r:id="rId3"/>
    <p:sldLayoutId id="2147483973" r:id="rId4"/>
    <p:sldLayoutId id="2147483975" r:id="rId5"/>
    <p:sldLayoutId id="2147483968" r:id="rId6"/>
  </p:sldLayoutIdLst>
  <p:timing>
    <p:tnLst>
      <p:par>
        <p:cTn id="1" dur="indefinite" restart="never" nodeType="tmRoot"/>
      </p:par>
    </p:tnLst>
  </p:timing>
  <p:hf hdr="0" dt="0"/>
  <p:txStyles>
    <p:titleStyle>
      <a:lvl1pPr algn="ctr" defTabSz="914400" rtl="0" eaLnBrk="1" latinLnBrk="0" hangingPunct="1">
        <a:spcBef>
          <a:spcPct val="0"/>
        </a:spcBef>
        <a:buNone/>
        <a:defRPr sz="4400" b="0" i="0" u="none" kern="1200">
          <a:solidFill>
            <a:srgbClr val="0070C0"/>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b="0" i="0" u="none"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bwMode="auto">
          <a:xfrm>
            <a:off x="457200" y="277813"/>
            <a:ext cx="8229600" cy="574347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fr-FR" sz="4200" b="1" i="0" u="none" strike="noStrike" kern="0" cap="none" spc="0" normalizeH="0" baseline="0" noProof="0" dirty="0" smtClean="0">
                <a:ln>
                  <a:noFill/>
                </a:ln>
                <a:solidFill>
                  <a:srgbClr val="00B0F0"/>
                </a:solidFill>
                <a:effectLst/>
                <a:uLnTx/>
                <a:uFillTx/>
                <a:latin typeface="Arial" charset="0"/>
                <a:ea typeface="+mj-ea"/>
                <a:cs typeface="+mj-cs"/>
              </a:rPr>
              <a:t>Mise </a:t>
            </a:r>
          </a:p>
          <a:p>
            <a:pPr marL="0" marR="0" lvl="0" indent="0" algn="ctr" defTabSz="914400" rtl="0" eaLnBrk="1" fontAlgn="base" latinLnBrk="0" hangingPunct="1">
              <a:lnSpc>
                <a:spcPct val="100000"/>
              </a:lnSpc>
              <a:spcBef>
                <a:spcPct val="0"/>
              </a:spcBef>
              <a:spcAft>
                <a:spcPct val="0"/>
              </a:spcAft>
              <a:buClrTx/>
              <a:buSzTx/>
              <a:buFontTx/>
              <a:buNone/>
              <a:tabLst/>
              <a:defRPr/>
            </a:pPr>
            <a:r>
              <a:rPr lang="fr-FR" sz="4200" b="1" kern="0" dirty="0" smtClean="0">
                <a:solidFill>
                  <a:srgbClr val="00B0F0"/>
                </a:solidFill>
                <a:ea typeface="+mj-ea"/>
                <a:cs typeface="+mj-cs"/>
              </a:rPr>
              <a:t>En situation</a:t>
            </a:r>
          </a:p>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fr-FR" sz="4200" b="1" i="0" u="none" strike="noStrike" kern="0" cap="none" spc="0" normalizeH="0" baseline="0" noProof="0" dirty="0" smtClean="0">
              <a:ln>
                <a:noFill/>
              </a:ln>
              <a:solidFill>
                <a:srgbClr val="00B0F0"/>
              </a:solidFill>
              <a:effectLst/>
              <a:uLnTx/>
              <a:uFillTx/>
              <a:latin typeface="Arial" charset="0"/>
              <a:ea typeface="+mj-ea"/>
              <a:cs typeface="+mj-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lang="fr-FR" sz="4200" b="1" kern="0" dirty="0" smtClean="0">
                <a:solidFill>
                  <a:srgbClr val="00B0F0"/>
                </a:solidFill>
                <a:ea typeface="+mj-ea"/>
                <a:cs typeface="+mj-cs"/>
              </a:rPr>
              <a:t>Vous voilà devenu </a:t>
            </a:r>
          </a:p>
          <a:p>
            <a:pPr marL="0" marR="0" lvl="0" indent="0" algn="ctr" defTabSz="914400" rtl="0" eaLnBrk="1" fontAlgn="base" latinLnBrk="0" hangingPunct="1">
              <a:lnSpc>
                <a:spcPct val="100000"/>
              </a:lnSpc>
              <a:spcBef>
                <a:spcPct val="0"/>
              </a:spcBef>
              <a:spcAft>
                <a:spcPct val="0"/>
              </a:spcAft>
              <a:buClrTx/>
              <a:buSzTx/>
              <a:buFontTx/>
              <a:buNone/>
              <a:tabLst/>
              <a:defRPr/>
            </a:pPr>
            <a:r>
              <a:rPr lang="fr-FR" sz="4200" b="1" kern="0" dirty="0" smtClean="0">
                <a:solidFill>
                  <a:srgbClr val="00B0F0"/>
                </a:solidFill>
                <a:ea typeface="+mj-ea"/>
                <a:cs typeface="+mj-cs"/>
              </a:rPr>
              <a:t>un allophone, à l’école </a:t>
            </a:r>
          </a:p>
          <a:p>
            <a:pPr marL="0" marR="0" lvl="0" indent="0" algn="ctr" defTabSz="914400" rtl="0" eaLnBrk="1" fontAlgn="base" latinLnBrk="0" hangingPunct="1">
              <a:lnSpc>
                <a:spcPct val="100000"/>
              </a:lnSpc>
              <a:spcBef>
                <a:spcPct val="0"/>
              </a:spcBef>
              <a:spcAft>
                <a:spcPct val="0"/>
              </a:spcAft>
              <a:buClrTx/>
              <a:buSzTx/>
              <a:buFontTx/>
              <a:buNone/>
              <a:tabLst/>
              <a:defRPr/>
            </a:pPr>
            <a:r>
              <a:rPr lang="fr-FR" sz="4200" b="1" kern="0" dirty="0" smtClean="0">
                <a:solidFill>
                  <a:srgbClr val="00B0F0"/>
                </a:solidFill>
                <a:ea typeface="+mj-ea"/>
                <a:cs typeface="+mj-cs"/>
              </a:rPr>
              <a:t>dans un autre pays…</a:t>
            </a:r>
            <a:endParaRPr kumimoji="0" lang="fr-FR" sz="4200" b="1" i="0" u="none" strike="noStrike" kern="0" cap="none" spc="0" normalizeH="0" baseline="0" noProof="0" dirty="0" smtClean="0">
              <a:ln>
                <a:noFill/>
              </a:ln>
              <a:solidFill>
                <a:srgbClr val="00B0F0"/>
              </a:solidFill>
              <a:effectLst/>
              <a:uLnTx/>
              <a:uFillTx/>
              <a:ea typeface="+mj-ea"/>
              <a:cs typeface="+mj-cs"/>
            </a:endParaRPr>
          </a:p>
        </p:txBody>
      </p:sp>
      <p:sp>
        <p:nvSpPr>
          <p:cNvPr id="4" name="Espace réservé du numéro de diapositive 3"/>
          <p:cNvSpPr>
            <a:spLocks noGrp="1"/>
          </p:cNvSpPr>
          <p:nvPr>
            <p:ph type="sldNum" sz="quarter" idx="12"/>
          </p:nvPr>
        </p:nvSpPr>
        <p:spPr/>
        <p:txBody>
          <a:bodyPr/>
          <a:lstStyle/>
          <a:p>
            <a:pPr>
              <a:defRPr/>
            </a:pPr>
            <a:fld id="{D17D2E75-216E-4304-BDC1-B5B30D327F7B}" type="slidenum">
              <a:rPr lang="fr-FR" altLang="en-US" smtClean="0"/>
              <a:pPr>
                <a:defRPr/>
              </a:pPr>
              <a:t>1</a:t>
            </a:fld>
            <a:endParaRPr lang="fr-FR" altLang="en-US"/>
          </a:p>
        </p:txBody>
      </p:sp>
    </p:spTree>
    <p:extLst>
      <p:ext uri="{BB962C8B-B14F-4D97-AF65-F5344CB8AC3E}">
        <p14:creationId xmlns:p14="http://schemas.microsoft.com/office/powerpoint/2010/main" val="42918161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986" name="Picture 2"/>
          <p:cNvPicPr>
            <a:picLocks noChangeAspect="1" noChangeArrowheads="1"/>
          </p:cNvPicPr>
          <p:nvPr/>
        </p:nvPicPr>
        <p:blipFill>
          <a:blip r:embed="rId2" cstate="print"/>
          <a:srcRect/>
          <a:stretch>
            <a:fillRect/>
          </a:stretch>
        </p:blipFill>
        <p:spPr bwMode="auto">
          <a:xfrm>
            <a:off x="-23391" y="332656"/>
            <a:ext cx="9167392" cy="5976664"/>
          </a:xfrm>
          <a:prstGeom prst="rect">
            <a:avLst/>
          </a:prstGeom>
          <a:noFill/>
          <a:ln w="9525">
            <a:noFill/>
            <a:miter lim="800000"/>
            <a:headEnd/>
            <a:tailEnd/>
          </a:ln>
        </p:spPr>
      </p:pic>
      <p:sp>
        <p:nvSpPr>
          <p:cNvPr id="3" name="Espace réservé du numéro de diapositive 2"/>
          <p:cNvSpPr>
            <a:spLocks noGrp="1"/>
          </p:cNvSpPr>
          <p:nvPr>
            <p:ph type="sldNum" sz="quarter" idx="12"/>
          </p:nvPr>
        </p:nvSpPr>
        <p:spPr/>
        <p:txBody>
          <a:bodyPr/>
          <a:lstStyle/>
          <a:p>
            <a:pPr>
              <a:defRPr/>
            </a:pPr>
            <a:fld id="{D17D2E75-216E-4304-BDC1-B5B30D327F7B}" type="slidenum">
              <a:rPr lang="fr-FR" altLang="en-US" smtClean="0"/>
              <a:pPr>
                <a:defRPr/>
              </a:pPr>
              <a:t>10</a:t>
            </a:fld>
            <a:endParaRPr lang="fr-FR" altLang="en-US"/>
          </a:p>
        </p:txBody>
      </p:sp>
    </p:spTree>
    <p:extLst>
      <p:ext uri="{BB962C8B-B14F-4D97-AF65-F5344CB8AC3E}">
        <p14:creationId xmlns:p14="http://schemas.microsoft.com/office/powerpoint/2010/main" val="28066674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9811" name="Picture 3"/>
          <p:cNvPicPr>
            <a:picLocks noChangeAspect="1" noChangeArrowheads="1"/>
          </p:cNvPicPr>
          <p:nvPr/>
        </p:nvPicPr>
        <p:blipFill>
          <a:blip r:embed="rId2" cstate="print"/>
          <a:srcRect/>
          <a:stretch>
            <a:fillRect/>
          </a:stretch>
        </p:blipFill>
        <p:spPr bwMode="auto">
          <a:xfrm>
            <a:off x="4716016" y="476671"/>
            <a:ext cx="4248472" cy="5656673"/>
          </a:xfrm>
          <a:prstGeom prst="rect">
            <a:avLst/>
          </a:prstGeom>
          <a:noFill/>
          <a:ln w="9525">
            <a:noFill/>
            <a:miter lim="800000"/>
            <a:headEnd/>
            <a:tailEnd/>
          </a:ln>
        </p:spPr>
      </p:pic>
      <p:pic>
        <p:nvPicPr>
          <p:cNvPr id="119812" name="Picture 4"/>
          <p:cNvPicPr>
            <a:picLocks noChangeAspect="1" noChangeArrowheads="1"/>
          </p:cNvPicPr>
          <p:nvPr/>
        </p:nvPicPr>
        <p:blipFill>
          <a:blip r:embed="rId3" cstate="print"/>
          <a:srcRect/>
          <a:stretch>
            <a:fillRect/>
          </a:stretch>
        </p:blipFill>
        <p:spPr bwMode="auto">
          <a:xfrm>
            <a:off x="107504" y="505221"/>
            <a:ext cx="4536504" cy="5845697"/>
          </a:xfrm>
          <a:prstGeom prst="rect">
            <a:avLst/>
          </a:prstGeom>
          <a:noFill/>
          <a:ln w="9525">
            <a:noFill/>
            <a:miter lim="800000"/>
            <a:headEnd/>
            <a:tailEnd/>
          </a:ln>
        </p:spPr>
      </p:pic>
      <p:sp>
        <p:nvSpPr>
          <p:cNvPr id="3" name="Espace réservé du numéro de diapositive 2"/>
          <p:cNvSpPr>
            <a:spLocks noGrp="1"/>
          </p:cNvSpPr>
          <p:nvPr>
            <p:ph type="sldNum" sz="quarter" idx="12"/>
          </p:nvPr>
        </p:nvSpPr>
        <p:spPr/>
        <p:txBody>
          <a:bodyPr/>
          <a:lstStyle/>
          <a:p>
            <a:pPr>
              <a:defRPr/>
            </a:pPr>
            <a:fld id="{D17D2E75-216E-4304-BDC1-B5B30D327F7B}" type="slidenum">
              <a:rPr lang="fr-FR" altLang="en-US" smtClean="0"/>
              <a:pPr>
                <a:defRPr/>
              </a:pPr>
              <a:t>11</a:t>
            </a:fld>
            <a:endParaRPr lang="fr-FR" altLang="en-US"/>
          </a:p>
        </p:txBody>
      </p:sp>
    </p:spTree>
    <p:extLst>
      <p:ext uri="{BB962C8B-B14F-4D97-AF65-F5344CB8AC3E}">
        <p14:creationId xmlns:p14="http://schemas.microsoft.com/office/powerpoint/2010/main" val="30280981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1"/>
          <p:cNvSpPr>
            <a:spLocks noChangeArrowheads="1"/>
          </p:cNvSpPr>
          <p:nvPr/>
        </p:nvSpPr>
        <p:spPr bwMode="auto">
          <a:xfrm>
            <a:off x="0" y="-138499"/>
            <a:ext cx="65" cy="276999"/>
          </a:xfrm>
          <a:prstGeom prst="rect">
            <a:avLst/>
          </a:prstGeom>
          <a:solidFill>
            <a:srgbClr val="E4F1FA"/>
          </a:solidFill>
          <a:ln w="9525">
            <a:noFill/>
            <a:miter lim="800000"/>
            <a:headEnd/>
            <a:tailEnd/>
          </a:ln>
          <a:effectLst/>
        </p:spPr>
        <p:txBody>
          <a:bodyPr vert="horz" wrap="non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ZoneTexte 2"/>
          <p:cNvSpPr txBox="1"/>
          <p:nvPr/>
        </p:nvSpPr>
        <p:spPr>
          <a:xfrm>
            <a:off x="827584" y="1057374"/>
            <a:ext cx="7848872" cy="5539978"/>
          </a:xfrm>
          <a:prstGeom prst="rect">
            <a:avLst/>
          </a:prstGeom>
          <a:noFill/>
        </p:spPr>
        <p:txBody>
          <a:bodyPr wrap="square" rtlCol="0">
            <a:spAutoFit/>
          </a:bodyPr>
          <a:lstStyle/>
          <a:p>
            <a:pPr lvl="0" eaLnBrk="0" hangingPunct="0"/>
            <a:r>
              <a:rPr lang="fr-FR" sz="2400" dirty="0" smtClean="0">
                <a:solidFill>
                  <a:srgbClr val="000000"/>
                </a:solidFill>
                <a:latin typeface="Arial" pitchFamily="34" charset="0"/>
                <a:cs typeface="Arial" pitchFamily="34" charset="0"/>
              </a:rPr>
              <a:t>Les connaissances en géométrie</a:t>
            </a:r>
          </a:p>
          <a:p>
            <a:pPr lvl="0" eaLnBrk="0" hangingPunct="0"/>
            <a:endParaRPr lang="fr-FR" sz="2400" dirty="0" smtClean="0">
              <a:solidFill>
                <a:srgbClr val="000000"/>
              </a:solidFill>
              <a:latin typeface="Arial" pitchFamily="34" charset="0"/>
              <a:cs typeface="Arial" pitchFamily="34" charset="0"/>
            </a:endParaRPr>
          </a:p>
          <a:p>
            <a:pPr lvl="0" eaLnBrk="0" hangingPunct="0"/>
            <a:r>
              <a:rPr lang="fr-FR" sz="2400" dirty="0" smtClean="0">
                <a:solidFill>
                  <a:srgbClr val="000000"/>
                </a:solidFill>
                <a:latin typeface="Arial" pitchFamily="34" charset="0"/>
                <a:cs typeface="Arial" pitchFamily="34" charset="0"/>
              </a:rPr>
              <a:t>Les compétences en langues vivantes</a:t>
            </a:r>
          </a:p>
          <a:p>
            <a:pPr lvl="0" eaLnBrk="0" hangingPunct="0"/>
            <a:endParaRPr lang="fr-FR" sz="2400" dirty="0" smtClean="0">
              <a:solidFill>
                <a:srgbClr val="000000"/>
              </a:solidFill>
              <a:latin typeface="Arial" pitchFamily="34" charset="0"/>
              <a:cs typeface="Arial" pitchFamily="34" charset="0"/>
            </a:endParaRPr>
          </a:p>
          <a:p>
            <a:pPr lvl="0" eaLnBrk="0" hangingPunct="0"/>
            <a:r>
              <a:rPr lang="fr-FR" sz="2400" dirty="0" smtClean="0">
                <a:solidFill>
                  <a:srgbClr val="000000"/>
                </a:solidFill>
                <a:latin typeface="Arial" pitchFamily="34" charset="0"/>
                <a:cs typeface="Arial" pitchFamily="34" charset="0"/>
              </a:rPr>
              <a:t>La connaissance de l’alphabet latin</a:t>
            </a:r>
          </a:p>
          <a:p>
            <a:pPr lvl="0" eaLnBrk="0" hangingPunct="0"/>
            <a:endParaRPr lang="fr-FR" sz="2400" dirty="0" smtClean="0">
              <a:solidFill>
                <a:srgbClr val="000000"/>
              </a:solidFill>
              <a:latin typeface="Arial" pitchFamily="34" charset="0"/>
              <a:cs typeface="Arial" pitchFamily="34" charset="0"/>
            </a:endParaRPr>
          </a:p>
          <a:p>
            <a:pPr lvl="0" eaLnBrk="0" hangingPunct="0"/>
            <a:r>
              <a:rPr lang="fr-FR" sz="2400" dirty="0" smtClean="0">
                <a:solidFill>
                  <a:srgbClr val="000000"/>
                </a:solidFill>
                <a:latin typeface="Arial" pitchFamily="34" charset="0"/>
                <a:cs typeface="Arial" pitchFamily="34" charset="0"/>
              </a:rPr>
              <a:t>La maitrise de la lecture et de l’écriture</a:t>
            </a:r>
          </a:p>
          <a:p>
            <a:pPr lvl="0" eaLnBrk="0" hangingPunct="0"/>
            <a:endParaRPr lang="fr-FR" sz="2400" dirty="0" smtClean="0">
              <a:solidFill>
                <a:srgbClr val="000000"/>
              </a:solidFill>
              <a:latin typeface="Arial" pitchFamily="34" charset="0"/>
              <a:cs typeface="Arial" pitchFamily="34" charset="0"/>
            </a:endParaRPr>
          </a:p>
          <a:p>
            <a:pPr lvl="0" eaLnBrk="0" hangingPunct="0"/>
            <a:r>
              <a:rPr lang="fr-FR" sz="2400" dirty="0" smtClean="0">
                <a:solidFill>
                  <a:srgbClr val="000000"/>
                </a:solidFill>
                <a:latin typeface="Arial" pitchFamily="34" charset="0"/>
                <a:cs typeface="Arial" pitchFamily="34" charset="0"/>
              </a:rPr>
              <a:t>La maîtrise du matériel scolaire usuel</a:t>
            </a:r>
          </a:p>
          <a:p>
            <a:pPr lvl="0" eaLnBrk="0" hangingPunct="0"/>
            <a:endParaRPr lang="fr-FR" sz="2400" dirty="0" smtClean="0">
              <a:solidFill>
                <a:srgbClr val="000000"/>
              </a:solidFill>
              <a:latin typeface="Arial" pitchFamily="34" charset="0"/>
              <a:cs typeface="Arial" pitchFamily="34" charset="0"/>
            </a:endParaRPr>
          </a:p>
          <a:p>
            <a:pPr lvl="0" eaLnBrk="0" hangingPunct="0"/>
            <a:r>
              <a:rPr lang="fr-FR" sz="2400" dirty="0" smtClean="0">
                <a:solidFill>
                  <a:srgbClr val="000000"/>
                </a:solidFill>
                <a:latin typeface="Arial" pitchFamily="34" charset="0"/>
                <a:cs typeface="Arial" pitchFamily="34" charset="0"/>
              </a:rPr>
              <a:t>La proximité de certaines langues présentées avec la vôtre</a:t>
            </a:r>
          </a:p>
          <a:p>
            <a:pPr lvl="0" eaLnBrk="0" hangingPunct="0"/>
            <a:r>
              <a:rPr lang="fr-FR" sz="2400" dirty="0" smtClean="0">
                <a:solidFill>
                  <a:srgbClr val="000000"/>
                </a:solidFill>
                <a:latin typeface="Arial" pitchFamily="34" charset="0"/>
                <a:cs typeface="Arial" pitchFamily="34" charset="0"/>
              </a:rPr>
              <a:t/>
            </a:r>
            <a:br>
              <a:rPr lang="fr-FR" sz="2400" dirty="0" smtClean="0">
                <a:solidFill>
                  <a:srgbClr val="000000"/>
                </a:solidFill>
                <a:latin typeface="Arial" pitchFamily="34" charset="0"/>
                <a:cs typeface="Arial" pitchFamily="34" charset="0"/>
              </a:rPr>
            </a:br>
            <a:r>
              <a:rPr lang="fr-FR" sz="2400" dirty="0" smtClean="0">
                <a:solidFill>
                  <a:srgbClr val="000000"/>
                </a:solidFill>
                <a:latin typeface="Arial" pitchFamily="34" charset="0"/>
                <a:cs typeface="Arial" pitchFamily="34" charset="0"/>
              </a:rPr>
              <a:t>Les souvenirs de l’école et de l’objet en question</a:t>
            </a:r>
            <a:endParaRPr lang="fr-FR" sz="5400" dirty="0" smtClean="0">
              <a:latin typeface="Arial" pitchFamily="34" charset="0"/>
              <a:cs typeface="Arial" pitchFamily="34" charset="0"/>
            </a:endParaRPr>
          </a:p>
          <a:p>
            <a:endParaRPr lang="fr-FR" dirty="0"/>
          </a:p>
        </p:txBody>
      </p:sp>
      <p:sp>
        <p:nvSpPr>
          <p:cNvPr id="2" name="Titre 1"/>
          <p:cNvSpPr>
            <a:spLocks noGrp="1"/>
          </p:cNvSpPr>
          <p:nvPr>
            <p:ph type="title"/>
          </p:nvPr>
        </p:nvSpPr>
        <p:spPr>
          <a:xfrm>
            <a:off x="0" y="0"/>
            <a:ext cx="8676456" cy="1656606"/>
          </a:xfrm>
        </p:spPr>
        <p:txBody>
          <a:bodyPr>
            <a:noAutofit/>
          </a:bodyPr>
          <a:lstStyle/>
          <a:p>
            <a:r>
              <a:rPr lang="fr-FR" sz="2800" dirty="0"/>
              <a:t>Pour arriver à réaliser </a:t>
            </a:r>
            <a:r>
              <a:rPr lang="fr-FR" sz="2800" dirty="0" smtClean="0"/>
              <a:t>l’objet,</a:t>
            </a:r>
            <a:br>
              <a:rPr lang="fr-FR" sz="2800" dirty="0" smtClean="0"/>
            </a:br>
            <a:r>
              <a:rPr lang="fr-FR" sz="2800" dirty="0" smtClean="0"/>
              <a:t>quels </a:t>
            </a:r>
            <a:r>
              <a:rPr lang="fr-FR" sz="2800" dirty="0"/>
              <a:t>sont les facteurs déterminants de réussite ?</a:t>
            </a:r>
            <a:br>
              <a:rPr lang="fr-FR" sz="2800" dirty="0"/>
            </a:br>
            <a:endParaRPr lang="fr-FR" sz="2800" dirty="0"/>
          </a:p>
        </p:txBody>
      </p:sp>
      <p:sp>
        <p:nvSpPr>
          <p:cNvPr id="5" name="Espace réservé du numéro de diapositive 4"/>
          <p:cNvSpPr>
            <a:spLocks noGrp="1"/>
          </p:cNvSpPr>
          <p:nvPr>
            <p:ph type="sldNum" sz="quarter" idx="12"/>
          </p:nvPr>
        </p:nvSpPr>
        <p:spPr/>
        <p:txBody>
          <a:bodyPr/>
          <a:lstStyle/>
          <a:p>
            <a:pPr>
              <a:defRPr/>
            </a:pPr>
            <a:fld id="{D17D2E75-216E-4304-BDC1-B5B30D327F7B}" type="slidenum">
              <a:rPr lang="fr-FR" altLang="en-US" smtClean="0"/>
              <a:pPr>
                <a:defRPr/>
              </a:pPr>
              <a:t>12</a:t>
            </a:fld>
            <a:endParaRPr lang="fr-FR" altLang="en-US"/>
          </a:p>
        </p:txBody>
      </p:sp>
    </p:spTree>
    <p:extLst>
      <p:ext uri="{BB962C8B-B14F-4D97-AF65-F5344CB8AC3E}">
        <p14:creationId xmlns:p14="http://schemas.microsoft.com/office/powerpoint/2010/main" val="246848165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pPr>
              <a:defRPr/>
            </a:pPr>
            <a:fld id="{D17D2E75-216E-4304-BDC1-B5B30D327F7B}" type="slidenum">
              <a:rPr lang="fr-FR" altLang="en-US" smtClean="0"/>
              <a:pPr>
                <a:defRPr/>
              </a:pPr>
              <a:t>13</a:t>
            </a:fld>
            <a:endParaRPr lang="fr-FR" altLang="en-US"/>
          </a:p>
        </p:txBody>
      </p:sp>
      <p:sp>
        <p:nvSpPr>
          <p:cNvPr id="20482" name="Titre 1"/>
          <p:cNvSpPr>
            <a:spLocks noGrp="1"/>
          </p:cNvSpPr>
          <p:nvPr>
            <p:ph type="title" idx="4294967295"/>
          </p:nvPr>
        </p:nvSpPr>
        <p:spPr>
          <a:xfrm>
            <a:off x="0" y="0"/>
            <a:ext cx="9144000" cy="647700"/>
          </a:xfrm>
          <a:prstGeom prst="rect">
            <a:avLst/>
          </a:prstGeom>
        </p:spPr>
        <p:txBody>
          <a:bodyPr anchor="ctr">
            <a:normAutofit fontScale="90000"/>
          </a:bodyPr>
          <a:lstStyle/>
          <a:p>
            <a:pPr algn="ctr" eaLnBrk="1" hangingPunct="1"/>
            <a:r>
              <a:rPr lang="fr-FR" dirty="0" smtClean="0"/>
              <a:t>Textes Officiels : rappel</a:t>
            </a:r>
          </a:p>
        </p:txBody>
      </p:sp>
      <p:sp>
        <p:nvSpPr>
          <p:cNvPr id="4" name="Rectangle 3"/>
          <p:cNvSpPr/>
          <p:nvPr/>
        </p:nvSpPr>
        <p:spPr>
          <a:xfrm>
            <a:off x="4763062" y="4105142"/>
            <a:ext cx="4012324" cy="1938992"/>
          </a:xfrm>
          <a:prstGeom prst="rect">
            <a:avLst/>
          </a:prstGeom>
          <a:solidFill>
            <a:srgbClr val="00B0F0"/>
          </a:solidFill>
        </p:spPr>
        <p:style>
          <a:lnRef idx="0">
            <a:schemeClr val="accent3"/>
          </a:lnRef>
          <a:fillRef idx="3">
            <a:schemeClr val="accent3"/>
          </a:fillRef>
          <a:effectRef idx="3">
            <a:schemeClr val="accent3"/>
          </a:effectRef>
          <a:fontRef idx="minor">
            <a:schemeClr val="lt1"/>
          </a:fontRef>
        </p:style>
        <p:txBody>
          <a:bodyPr wrap="square">
            <a:spAutoFit/>
          </a:bodyPr>
          <a:lstStyle/>
          <a:p>
            <a:pPr algn="ctr">
              <a:buClr>
                <a:schemeClr val="accent3"/>
              </a:buClr>
            </a:pPr>
            <a:r>
              <a:rPr lang="fr-FR" sz="2400" dirty="0" smtClean="0"/>
              <a:t>concernant</a:t>
            </a:r>
            <a:r>
              <a:rPr lang="fr-FR" sz="2800" dirty="0" smtClean="0"/>
              <a:t> </a:t>
            </a:r>
            <a:r>
              <a:rPr lang="fr-FR" sz="2400" dirty="0"/>
              <a:t>l’organisation de la </a:t>
            </a:r>
            <a:r>
              <a:rPr lang="fr-FR" sz="2400" dirty="0" smtClean="0"/>
              <a:t>scolarité</a:t>
            </a:r>
          </a:p>
          <a:p>
            <a:pPr algn="ctr">
              <a:buClr>
                <a:schemeClr val="accent3"/>
              </a:buClr>
            </a:pPr>
            <a:r>
              <a:rPr lang="fr-FR" sz="2400" dirty="0" smtClean="0"/>
              <a:t>des </a:t>
            </a:r>
            <a:r>
              <a:rPr lang="fr-FR" sz="2400" dirty="0"/>
              <a:t>élèves allophones nouvellement arrivés </a:t>
            </a:r>
          </a:p>
          <a:p>
            <a:pPr algn="ctr">
              <a:buClr>
                <a:srgbClr val="EE7A00"/>
              </a:buClr>
            </a:pPr>
            <a:r>
              <a:rPr lang="fr-FR" sz="2000" i="1" dirty="0"/>
              <a:t>(BO N° 37 du 11 octobre 2012)</a:t>
            </a:r>
          </a:p>
        </p:txBody>
      </p:sp>
      <p:sp>
        <p:nvSpPr>
          <p:cNvPr id="5" name="Rectangle 4"/>
          <p:cNvSpPr/>
          <p:nvPr/>
        </p:nvSpPr>
        <p:spPr>
          <a:xfrm>
            <a:off x="4763062" y="2322560"/>
            <a:ext cx="4012324" cy="1569660"/>
          </a:xfrm>
          <a:prstGeom prst="rect">
            <a:avLst/>
          </a:prstGeom>
          <a:solidFill>
            <a:srgbClr val="0070C0"/>
          </a:solidFill>
        </p:spPr>
        <p:style>
          <a:lnRef idx="0">
            <a:schemeClr val="accent3"/>
          </a:lnRef>
          <a:fillRef idx="3">
            <a:schemeClr val="accent3"/>
          </a:fillRef>
          <a:effectRef idx="3">
            <a:schemeClr val="accent3"/>
          </a:effectRef>
          <a:fontRef idx="minor">
            <a:schemeClr val="lt1"/>
          </a:fontRef>
        </p:style>
        <p:txBody>
          <a:bodyPr wrap="square">
            <a:spAutoFit/>
          </a:bodyPr>
          <a:lstStyle/>
          <a:p>
            <a:pPr algn="ctr">
              <a:buClr>
                <a:schemeClr val="accent3"/>
              </a:buClr>
            </a:pPr>
            <a:r>
              <a:rPr lang="fr-FR" sz="3200" b="1" dirty="0" smtClean="0"/>
              <a:t>Circulaire</a:t>
            </a:r>
            <a:br>
              <a:rPr lang="fr-FR" sz="3200" b="1" dirty="0" smtClean="0"/>
            </a:br>
            <a:r>
              <a:rPr lang="fr-FR" sz="3200" b="1" dirty="0" smtClean="0"/>
              <a:t>n</a:t>
            </a:r>
            <a:r>
              <a:rPr lang="fr-FR" sz="3200" b="1" dirty="0"/>
              <a:t>° 2012-141 </a:t>
            </a:r>
          </a:p>
          <a:p>
            <a:pPr algn="ctr">
              <a:buClr>
                <a:schemeClr val="accent3"/>
              </a:buClr>
            </a:pPr>
            <a:r>
              <a:rPr lang="fr-FR" sz="3200" b="1" dirty="0"/>
              <a:t>du 10 octobre 2012</a:t>
            </a:r>
            <a:r>
              <a:rPr lang="fr-FR" sz="3200" dirty="0"/>
              <a:t> </a:t>
            </a:r>
          </a:p>
        </p:txBody>
      </p:sp>
      <p:sp>
        <p:nvSpPr>
          <p:cNvPr id="6" name="Rectangle 5"/>
          <p:cNvSpPr/>
          <p:nvPr/>
        </p:nvSpPr>
        <p:spPr>
          <a:xfrm>
            <a:off x="432056" y="2374681"/>
            <a:ext cx="3779904" cy="1569660"/>
          </a:xfrm>
          <a:prstGeom prst="rect">
            <a:avLst/>
          </a:prstGeom>
          <a:solidFill>
            <a:srgbClr val="0070C0"/>
          </a:solidFill>
        </p:spPr>
        <p:style>
          <a:lnRef idx="0">
            <a:schemeClr val="accent3"/>
          </a:lnRef>
          <a:fillRef idx="3">
            <a:schemeClr val="accent3"/>
          </a:fillRef>
          <a:effectRef idx="3">
            <a:schemeClr val="accent3"/>
          </a:effectRef>
          <a:fontRef idx="minor">
            <a:schemeClr val="lt1"/>
          </a:fontRef>
        </p:style>
        <p:txBody>
          <a:bodyPr wrap="square">
            <a:spAutoFit/>
          </a:bodyPr>
          <a:lstStyle/>
          <a:p>
            <a:pPr algn="ctr">
              <a:buClr>
                <a:schemeClr val="accent3"/>
              </a:buClr>
            </a:pPr>
            <a:r>
              <a:rPr lang="fr-FR" sz="3200" b="1" dirty="0" smtClean="0"/>
              <a:t>Circulaire</a:t>
            </a:r>
            <a:br>
              <a:rPr lang="fr-FR" sz="3200" b="1" dirty="0" smtClean="0"/>
            </a:br>
            <a:r>
              <a:rPr lang="fr-FR" sz="3200" b="1" dirty="0" smtClean="0"/>
              <a:t>2002-063 </a:t>
            </a:r>
            <a:endParaRPr lang="fr-FR" sz="3200" b="1" dirty="0"/>
          </a:p>
          <a:p>
            <a:pPr algn="ctr">
              <a:buClr>
                <a:schemeClr val="accent3"/>
              </a:buClr>
            </a:pPr>
            <a:r>
              <a:rPr lang="fr-FR" sz="3200" b="1" dirty="0"/>
              <a:t>du 20 mars 2002</a:t>
            </a:r>
            <a:r>
              <a:rPr lang="fr-FR" sz="3200" dirty="0"/>
              <a:t> </a:t>
            </a:r>
          </a:p>
        </p:txBody>
      </p:sp>
      <p:sp>
        <p:nvSpPr>
          <p:cNvPr id="10" name="Rectangle 9"/>
          <p:cNvSpPr/>
          <p:nvPr/>
        </p:nvSpPr>
        <p:spPr>
          <a:xfrm>
            <a:off x="432056" y="4105142"/>
            <a:ext cx="3779904" cy="1938992"/>
          </a:xfrm>
          <a:prstGeom prst="rect">
            <a:avLst/>
          </a:prstGeom>
          <a:solidFill>
            <a:srgbClr val="00B0F0"/>
          </a:solidFill>
        </p:spPr>
        <p:style>
          <a:lnRef idx="0">
            <a:schemeClr val="accent3"/>
          </a:lnRef>
          <a:fillRef idx="3">
            <a:schemeClr val="accent3"/>
          </a:fillRef>
          <a:effectRef idx="3">
            <a:schemeClr val="accent3"/>
          </a:effectRef>
          <a:fontRef idx="minor">
            <a:schemeClr val="lt1"/>
          </a:fontRef>
        </p:style>
        <p:txBody>
          <a:bodyPr wrap="square">
            <a:spAutoFit/>
          </a:bodyPr>
          <a:lstStyle/>
          <a:p>
            <a:pPr algn="ctr">
              <a:buClr>
                <a:schemeClr val="accent3"/>
              </a:buClr>
            </a:pPr>
            <a:r>
              <a:rPr lang="fr-FR" sz="2400" dirty="0" smtClean="0"/>
              <a:t>concernant </a:t>
            </a:r>
            <a:r>
              <a:rPr lang="fr-FR" sz="2400" dirty="0"/>
              <a:t>les modalités </a:t>
            </a:r>
            <a:r>
              <a:rPr lang="fr-FR" sz="2400" dirty="0" smtClean="0"/>
              <a:t>d’inscription</a:t>
            </a:r>
          </a:p>
          <a:p>
            <a:pPr algn="ctr">
              <a:buClr>
                <a:schemeClr val="accent3"/>
              </a:buClr>
            </a:pPr>
            <a:r>
              <a:rPr lang="fr-FR" sz="2400" dirty="0" smtClean="0"/>
              <a:t>et </a:t>
            </a:r>
            <a:r>
              <a:rPr lang="fr-FR" sz="2400" dirty="0"/>
              <a:t>de </a:t>
            </a:r>
            <a:r>
              <a:rPr lang="fr-FR" sz="2400" dirty="0" smtClean="0"/>
              <a:t>scolarisation</a:t>
            </a:r>
          </a:p>
          <a:p>
            <a:pPr algn="ctr">
              <a:buClr>
                <a:schemeClr val="accent3"/>
              </a:buClr>
            </a:pPr>
            <a:r>
              <a:rPr lang="fr-FR" sz="2400" dirty="0" smtClean="0"/>
              <a:t>des élèves</a:t>
            </a:r>
          </a:p>
          <a:p>
            <a:pPr algn="ctr">
              <a:buClr>
                <a:schemeClr val="accent3"/>
              </a:buClr>
            </a:pPr>
            <a:r>
              <a:rPr lang="fr-FR" sz="2400" dirty="0" smtClean="0"/>
              <a:t>de </a:t>
            </a:r>
            <a:r>
              <a:rPr lang="fr-FR" sz="2400" dirty="0"/>
              <a:t>nationalité </a:t>
            </a:r>
            <a:r>
              <a:rPr lang="fr-FR" sz="2400" dirty="0" smtClean="0"/>
              <a:t>étrangère</a:t>
            </a:r>
          </a:p>
        </p:txBody>
      </p:sp>
      <p:pic>
        <p:nvPicPr>
          <p:cNvPr id="2" name="Image 1"/>
          <p:cNvPicPr>
            <a:picLocks noChangeAspect="1"/>
          </p:cNvPicPr>
          <p:nvPr/>
        </p:nvPicPr>
        <p:blipFill>
          <a:blip r:embed="rId3"/>
          <a:stretch>
            <a:fillRect/>
          </a:stretch>
        </p:blipFill>
        <p:spPr>
          <a:xfrm>
            <a:off x="2627784" y="923607"/>
            <a:ext cx="3342060" cy="1203500"/>
          </a:xfrm>
          <a:prstGeom prst="rect">
            <a:avLst/>
          </a:prstGeom>
        </p:spPr>
      </p:pic>
    </p:spTree>
    <p:extLst>
      <p:ext uri="{BB962C8B-B14F-4D97-AF65-F5344CB8AC3E}">
        <p14:creationId xmlns:p14="http://schemas.microsoft.com/office/powerpoint/2010/main" val="2631682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p:cNvPicPr>
            <a:picLocks noChangeAspect="1" noChangeArrowheads="1"/>
          </p:cNvPicPr>
          <p:nvPr/>
        </p:nvPicPr>
        <p:blipFill>
          <a:blip r:embed="rId3" cstate="print"/>
          <a:srcRect/>
          <a:stretch>
            <a:fillRect/>
          </a:stretch>
        </p:blipFill>
        <p:spPr bwMode="auto">
          <a:xfrm>
            <a:off x="323529" y="404665"/>
            <a:ext cx="8712666" cy="5112567"/>
          </a:xfrm>
          <a:prstGeom prst="rect">
            <a:avLst/>
          </a:prstGeom>
          <a:noFill/>
          <a:ln w="9525">
            <a:noFill/>
            <a:miter lim="800000"/>
            <a:headEnd/>
            <a:tailEnd/>
          </a:ln>
        </p:spPr>
      </p:pic>
      <p:sp>
        <p:nvSpPr>
          <p:cNvPr id="3" name="Espace réservé du numéro de diapositive 2"/>
          <p:cNvSpPr>
            <a:spLocks noGrp="1"/>
          </p:cNvSpPr>
          <p:nvPr>
            <p:ph type="sldNum" sz="quarter" idx="12"/>
          </p:nvPr>
        </p:nvSpPr>
        <p:spPr/>
        <p:txBody>
          <a:bodyPr/>
          <a:lstStyle/>
          <a:p>
            <a:pPr>
              <a:defRPr/>
            </a:pPr>
            <a:fld id="{D17D2E75-216E-4304-BDC1-B5B30D327F7B}" type="slidenum">
              <a:rPr lang="fr-FR" altLang="en-US" smtClean="0"/>
              <a:pPr>
                <a:defRPr/>
              </a:pPr>
              <a:t>2</a:t>
            </a:fld>
            <a:endParaRPr lang="fr-FR" altLang="en-US"/>
          </a:p>
        </p:txBody>
      </p:sp>
    </p:spTree>
    <p:extLst>
      <p:ext uri="{BB962C8B-B14F-4D97-AF65-F5344CB8AC3E}">
        <p14:creationId xmlns:p14="http://schemas.microsoft.com/office/powerpoint/2010/main" val="5674781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2"/>
          <p:cNvPicPr>
            <a:picLocks noChangeAspect="1" noChangeArrowheads="1"/>
          </p:cNvPicPr>
          <p:nvPr/>
        </p:nvPicPr>
        <p:blipFill>
          <a:blip r:embed="rId2" cstate="print"/>
          <a:srcRect/>
          <a:stretch>
            <a:fillRect/>
          </a:stretch>
        </p:blipFill>
        <p:spPr bwMode="auto">
          <a:xfrm>
            <a:off x="166875" y="548680"/>
            <a:ext cx="8977125" cy="5472608"/>
          </a:xfrm>
          <a:prstGeom prst="rect">
            <a:avLst/>
          </a:prstGeom>
          <a:noFill/>
          <a:ln w="9525">
            <a:noFill/>
            <a:miter lim="800000"/>
            <a:headEnd/>
            <a:tailEnd/>
          </a:ln>
        </p:spPr>
      </p:pic>
      <p:sp>
        <p:nvSpPr>
          <p:cNvPr id="3" name="Espace réservé du numéro de diapositive 2"/>
          <p:cNvSpPr>
            <a:spLocks noGrp="1"/>
          </p:cNvSpPr>
          <p:nvPr>
            <p:ph type="sldNum" sz="quarter" idx="12"/>
          </p:nvPr>
        </p:nvSpPr>
        <p:spPr/>
        <p:txBody>
          <a:bodyPr/>
          <a:lstStyle/>
          <a:p>
            <a:pPr>
              <a:defRPr/>
            </a:pPr>
            <a:fld id="{D17D2E75-216E-4304-BDC1-B5B30D327F7B}" type="slidenum">
              <a:rPr lang="fr-FR" altLang="en-US" smtClean="0"/>
              <a:pPr>
                <a:defRPr/>
              </a:pPr>
              <a:t>3</a:t>
            </a:fld>
            <a:endParaRPr lang="fr-FR" altLang="en-US"/>
          </a:p>
        </p:txBody>
      </p:sp>
    </p:spTree>
    <p:extLst>
      <p:ext uri="{BB962C8B-B14F-4D97-AF65-F5344CB8AC3E}">
        <p14:creationId xmlns:p14="http://schemas.microsoft.com/office/powerpoint/2010/main" val="11296637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2" name="Picture 2"/>
          <p:cNvPicPr>
            <a:picLocks noChangeAspect="1" noChangeArrowheads="1"/>
          </p:cNvPicPr>
          <p:nvPr/>
        </p:nvPicPr>
        <p:blipFill>
          <a:blip r:embed="rId2" cstate="print"/>
          <a:srcRect/>
          <a:stretch>
            <a:fillRect/>
          </a:stretch>
        </p:blipFill>
        <p:spPr bwMode="auto">
          <a:xfrm>
            <a:off x="539552" y="296924"/>
            <a:ext cx="8280920" cy="5846329"/>
          </a:xfrm>
          <a:prstGeom prst="rect">
            <a:avLst/>
          </a:prstGeom>
          <a:noFill/>
          <a:ln w="9525">
            <a:noFill/>
            <a:miter lim="800000"/>
            <a:headEnd/>
            <a:tailEnd/>
          </a:ln>
        </p:spPr>
      </p:pic>
      <p:sp>
        <p:nvSpPr>
          <p:cNvPr id="3" name="Espace réservé du numéro de diapositive 2"/>
          <p:cNvSpPr>
            <a:spLocks noGrp="1"/>
          </p:cNvSpPr>
          <p:nvPr>
            <p:ph type="sldNum" sz="quarter" idx="12"/>
          </p:nvPr>
        </p:nvSpPr>
        <p:spPr/>
        <p:txBody>
          <a:bodyPr/>
          <a:lstStyle/>
          <a:p>
            <a:pPr>
              <a:defRPr/>
            </a:pPr>
            <a:fld id="{D17D2E75-216E-4304-BDC1-B5B30D327F7B}" type="slidenum">
              <a:rPr lang="fr-FR" altLang="en-US" smtClean="0"/>
              <a:pPr>
                <a:defRPr/>
              </a:pPr>
              <a:t>4</a:t>
            </a:fld>
            <a:endParaRPr lang="fr-FR" altLang="en-US"/>
          </a:p>
        </p:txBody>
      </p:sp>
    </p:spTree>
    <p:extLst>
      <p:ext uri="{BB962C8B-B14F-4D97-AF65-F5344CB8AC3E}">
        <p14:creationId xmlns:p14="http://schemas.microsoft.com/office/powerpoint/2010/main" val="35800957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6" name="Picture 2"/>
          <p:cNvPicPr>
            <a:picLocks noChangeAspect="1" noChangeArrowheads="1"/>
          </p:cNvPicPr>
          <p:nvPr/>
        </p:nvPicPr>
        <p:blipFill>
          <a:blip r:embed="rId2" cstate="print"/>
          <a:srcRect/>
          <a:stretch>
            <a:fillRect/>
          </a:stretch>
        </p:blipFill>
        <p:spPr bwMode="auto">
          <a:xfrm>
            <a:off x="539552" y="836712"/>
            <a:ext cx="8305800" cy="4552950"/>
          </a:xfrm>
          <a:prstGeom prst="rect">
            <a:avLst/>
          </a:prstGeom>
          <a:noFill/>
          <a:ln w="9525">
            <a:noFill/>
            <a:miter lim="800000"/>
            <a:headEnd/>
            <a:tailEnd/>
          </a:ln>
        </p:spPr>
      </p:pic>
      <p:sp>
        <p:nvSpPr>
          <p:cNvPr id="3" name="Espace réservé du numéro de diapositive 2"/>
          <p:cNvSpPr>
            <a:spLocks noGrp="1"/>
          </p:cNvSpPr>
          <p:nvPr>
            <p:ph type="sldNum" sz="quarter" idx="12"/>
          </p:nvPr>
        </p:nvSpPr>
        <p:spPr/>
        <p:txBody>
          <a:bodyPr/>
          <a:lstStyle/>
          <a:p>
            <a:pPr>
              <a:defRPr/>
            </a:pPr>
            <a:fld id="{D17D2E75-216E-4304-BDC1-B5B30D327F7B}" type="slidenum">
              <a:rPr lang="fr-FR" altLang="en-US" smtClean="0"/>
              <a:pPr>
                <a:defRPr/>
              </a:pPr>
              <a:t>5</a:t>
            </a:fld>
            <a:endParaRPr lang="fr-FR" altLang="en-US"/>
          </a:p>
        </p:txBody>
      </p:sp>
    </p:spTree>
    <p:extLst>
      <p:ext uri="{BB962C8B-B14F-4D97-AF65-F5344CB8AC3E}">
        <p14:creationId xmlns:p14="http://schemas.microsoft.com/office/powerpoint/2010/main" val="13035992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0" name="Picture 2"/>
          <p:cNvPicPr>
            <a:picLocks noChangeAspect="1" noChangeArrowheads="1"/>
          </p:cNvPicPr>
          <p:nvPr/>
        </p:nvPicPr>
        <p:blipFill>
          <a:blip r:embed="rId2" cstate="print"/>
          <a:srcRect/>
          <a:stretch>
            <a:fillRect/>
          </a:stretch>
        </p:blipFill>
        <p:spPr bwMode="auto">
          <a:xfrm>
            <a:off x="395536" y="692696"/>
            <a:ext cx="8568951" cy="5209257"/>
          </a:xfrm>
          <a:prstGeom prst="rect">
            <a:avLst/>
          </a:prstGeom>
          <a:noFill/>
          <a:ln w="9525">
            <a:noFill/>
            <a:miter lim="800000"/>
            <a:headEnd/>
            <a:tailEnd/>
          </a:ln>
        </p:spPr>
      </p:pic>
      <p:sp>
        <p:nvSpPr>
          <p:cNvPr id="3" name="Espace réservé du numéro de diapositive 2"/>
          <p:cNvSpPr>
            <a:spLocks noGrp="1"/>
          </p:cNvSpPr>
          <p:nvPr>
            <p:ph type="sldNum" sz="quarter" idx="12"/>
          </p:nvPr>
        </p:nvSpPr>
        <p:spPr/>
        <p:txBody>
          <a:bodyPr/>
          <a:lstStyle/>
          <a:p>
            <a:pPr>
              <a:defRPr/>
            </a:pPr>
            <a:fld id="{D17D2E75-216E-4304-BDC1-B5B30D327F7B}" type="slidenum">
              <a:rPr lang="fr-FR" altLang="en-US" smtClean="0"/>
              <a:pPr>
                <a:defRPr/>
              </a:pPr>
              <a:t>6</a:t>
            </a:fld>
            <a:endParaRPr lang="fr-FR" altLang="en-US"/>
          </a:p>
        </p:txBody>
      </p:sp>
    </p:spTree>
    <p:extLst>
      <p:ext uri="{BB962C8B-B14F-4D97-AF65-F5344CB8AC3E}">
        <p14:creationId xmlns:p14="http://schemas.microsoft.com/office/powerpoint/2010/main" val="17245815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4" name="Picture 2"/>
          <p:cNvPicPr>
            <a:picLocks noChangeAspect="1" noChangeArrowheads="1"/>
          </p:cNvPicPr>
          <p:nvPr/>
        </p:nvPicPr>
        <p:blipFill>
          <a:blip r:embed="rId2" cstate="print"/>
          <a:srcRect/>
          <a:stretch>
            <a:fillRect/>
          </a:stretch>
        </p:blipFill>
        <p:spPr bwMode="auto">
          <a:xfrm>
            <a:off x="395536" y="692696"/>
            <a:ext cx="8532440" cy="4849601"/>
          </a:xfrm>
          <a:prstGeom prst="rect">
            <a:avLst/>
          </a:prstGeom>
          <a:noFill/>
          <a:ln w="9525">
            <a:noFill/>
            <a:miter lim="800000"/>
            <a:headEnd/>
            <a:tailEnd/>
          </a:ln>
        </p:spPr>
      </p:pic>
      <p:sp>
        <p:nvSpPr>
          <p:cNvPr id="3" name="Espace réservé du numéro de diapositive 2"/>
          <p:cNvSpPr>
            <a:spLocks noGrp="1"/>
          </p:cNvSpPr>
          <p:nvPr>
            <p:ph type="sldNum" sz="quarter" idx="12"/>
          </p:nvPr>
        </p:nvSpPr>
        <p:spPr/>
        <p:txBody>
          <a:bodyPr/>
          <a:lstStyle/>
          <a:p>
            <a:pPr>
              <a:defRPr/>
            </a:pPr>
            <a:fld id="{D17D2E75-216E-4304-BDC1-B5B30D327F7B}" type="slidenum">
              <a:rPr lang="fr-FR" altLang="en-US" smtClean="0"/>
              <a:pPr>
                <a:defRPr/>
              </a:pPr>
              <a:t>7</a:t>
            </a:fld>
            <a:endParaRPr lang="fr-FR" altLang="en-US"/>
          </a:p>
        </p:txBody>
      </p:sp>
    </p:spTree>
    <p:extLst>
      <p:ext uri="{BB962C8B-B14F-4D97-AF65-F5344CB8AC3E}">
        <p14:creationId xmlns:p14="http://schemas.microsoft.com/office/powerpoint/2010/main" val="22167990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38" name="Picture 2"/>
          <p:cNvPicPr>
            <a:picLocks noChangeAspect="1" noChangeArrowheads="1"/>
          </p:cNvPicPr>
          <p:nvPr/>
        </p:nvPicPr>
        <p:blipFill>
          <a:blip r:embed="rId2" cstate="print"/>
          <a:srcRect/>
          <a:stretch>
            <a:fillRect/>
          </a:stretch>
        </p:blipFill>
        <p:spPr bwMode="auto">
          <a:xfrm>
            <a:off x="539552" y="404664"/>
            <a:ext cx="8712968" cy="5715353"/>
          </a:xfrm>
          <a:prstGeom prst="rect">
            <a:avLst/>
          </a:prstGeom>
          <a:noFill/>
          <a:ln w="9525">
            <a:noFill/>
            <a:miter lim="800000"/>
            <a:headEnd/>
            <a:tailEnd/>
          </a:ln>
        </p:spPr>
      </p:pic>
      <p:sp>
        <p:nvSpPr>
          <p:cNvPr id="3" name="Espace réservé du numéro de diapositive 2"/>
          <p:cNvSpPr>
            <a:spLocks noGrp="1"/>
          </p:cNvSpPr>
          <p:nvPr>
            <p:ph type="sldNum" sz="quarter" idx="12"/>
          </p:nvPr>
        </p:nvSpPr>
        <p:spPr/>
        <p:txBody>
          <a:bodyPr/>
          <a:lstStyle/>
          <a:p>
            <a:pPr>
              <a:defRPr/>
            </a:pPr>
            <a:fld id="{D17D2E75-216E-4304-BDC1-B5B30D327F7B}" type="slidenum">
              <a:rPr lang="fr-FR" altLang="en-US" smtClean="0"/>
              <a:pPr>
                <a:defRPr/>
              </a:pPr>
              <a:t>8</a:t>
            </a:fld>
            <a:endParaRPr lang="fr-FR" altLang="en-US"/>
          </a:p>
        </p:txBody>
      </p:sp>
    </p:spTree>
    <p:extLst>
      <p:ext uri="{BB962C8B-B14F-4D97-AF65-F5344CB8AC3E}">
        <p14:creationId xmlns:p14="http://schemas.microsoft.com/office/powerpoint/2010/main" val="22239007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2" name="Picture 2"/>
          <p:cNvPicPr>
            <a:picLocks noChangeAspect="1" noChangeArrowheads="1"/>
          </p:cNvPicPr>
          <p:nvPr/>
        </p:nvPicPr>
        <p:blipFill>
          <a:blip r:embed="rId2" cstate="print"/>
          <a:srcRect/>
          <a:stretch>
            <a:fillRect/>
          </a:stretch>
        </p:blipFill>
        <p:spPr bwMode="auto">
          <a:xfrm>
            <a:off x="442913" y="833438"/>
            <a:ext cx="8258175" cy="5191125"/>
          </a:xfrm>
          <a:prstGeom prst="rect">
            <a:avLst/>
          </a:prstGeom>
          <a:noFill/>
          <a:ln w="9525">
            <a:noFill/>
            <a:miter lim="800000"/>
            <a:headEnd/>
            <a:tailEnd/>
          </a:ln>
        </p:spPr>
      </p:pic>
      <p:sp>
        <p:nvSpPr>
          <p:cNvPr id="3" name="Espace réservé du numéro de diapositive 2"/>
          <p:cNvSpPr>
            <a:spLocks noGrp="1"/>
          </p:cNvSpPr>
          <p:nvPr>
            <p:ph type="sldNum" sz="quarter" idx="12"/>
          </p:nvPr>
        </p:nvSpPr>
        <p:spPr/>
        <p:txBody>
          <a:bodyPr/>
          <a:lstStyle/>
          <a:p>
            <a:pPr>
              <a:defRPr/>
            </a:pPr>
            <a:fld id="{D17D2E75-216E-4304-BDC1-B5B30D327F7B}" type="slidenum">
              <a:rPr lang="fr-FR" altLang="en-US" smtClean="0"/>
              <a:pPr>
                <a:defRPr/>
              </a:pPr>
              <a:t>9</a:t>
            </a:fld>
            <a:endParaRPr lang="fr-FR" altLang="en-US"/>
          </a:p>
        </p:txBody>
      </p:sp>
    </p:spTree>
    <p:extLst>
      <p:ext uri="{BB962C8B-B14F-4D97-AF65-F5344CB8AC3E}">
        <p14:creationId xmlns:p14="http://schemas.microsoft.com/office/powerpoint/2010/main" val="3143065476"/>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0"/>
  <p:tag name="MMPROD_UIDATA" val="&lt;database version=&quot;11.0&quot;&gt;&lt;object type=&quot;1&quot; unique_id=&quot;10001&quot;&gt;&lt;object type=&quot;2&quot; unique_id=&quot;11584&quot;&gt;&lt;object type=&quot;3&quot; unique_id=&quot;11585&quot;&gt;&lt;property id=&quot;20148&quot; value=&quot;5&quot;/&gt;&lt;property id=&quot;20300&quot; value=&quot;Diapositive 1 - &amp;quot;Accueillir un élève allophone  &amp;quot;&quot;/&gt;&lt;property id=&quot;20307&quot; value=&quot;265&quot;/&gt;&lt;/object&gt;&lt;object type=&quot;3&quot; unique_id=&quot;11589&quot;&gt;&lt;property id=&quot;20148&quot; value=&quot;5&quot;/&gt;&lt;property id=&quot;20300&quot; value=&quot;Diapositive 5&quot;/&gt;&lt;property id=&quot;20307&quot; value=&quot;298&quot;/&gt;&lt;/object&gt;&lt;object type=&quot;3&quot; unique_id=&quot;11611&quot;&gt;&lt;property id=&quot;20148&quot; value=&quot;5&quot;/&gt;&lt;property id=&quot;20300&quot; value=&quot;Diapositive 17 - &amp;quot;Accompagner : la question de la langue&amp;quot;&quot;/&gt;&lt;property id=&quot;20307&quot; value=&quot;277&quot;/&gt;&lt;/object&gt;&lt;object type=&quot;3&quot; unique_id=&quot;11613&quot;&gt;&lt;property id=&quot;20148&quot; value=&quot;5&quot;/&gt;&lt;property id=&quot;20300&quot; value=&quot;Diapositive 19 - &amp;quot;Accompagner : apprendre une seconde langue : le français&amp;quot;&quot;/&gt;&lt;property id=&quot;20307&quot; value=&quot;285&quot;/&gt;&lt;/object&gt;&lt;object type=&quot;3&quot; unique_id=&quot;11614&quot;&gt;&lt;property id=&quot;20148&quot; value=&quot;5&quot;/&gt;&lt;property id=&quot;20300&quot; value=&quot;Diapositive 21 - &amp;quot;Accompagner : comprendre les erreurs&amp;quot;&quot;/&gt;&lt;property id=&quot;20307&quot; value=&quot;286&quot;/&gt;&lt;/object&gt;&lt;object type=&quot;3&quot; unique_id=&quot;11617&quot;&gt;&lt;property id=&quot;20148&quot; value=&quot;5&quot;/&gt;&lt;property id=&quot;20300&quot; value=&quot;Diapositive 20 - &amp;quot;Accompagner :  développer des compétences à l’oral et l’écrit&amp;quot;&quot;/&gt;&lt;property id=&quot;20307&quot; value=&quot;293&quot;/&gt;&lt;/object&gt;&lt;object type=&quot;3&quot; unique_id=&quot;11618&quot;&gt;&lt;property id=&quot;20148&quot; value=&quot;5&quot;/&gt;&lt;property id=&quot;20300&quot; value=&quot;Diapositive 36 - &amp;quot;Finalités de l’apprentissage du français à un EANA (FLS)&amp;quot;&quot;/&gt;&lt;property id=&quot;20307&quot; value=&quot;307&quot;/&gt;&lt;/object&gt;&lt;object type=&quot;3&quot; unique_id=&quot;11619&quot;&gt;&lt;property id=&quot;20148&quot; value=&quot;5&quot;/&gt;&lt;property id=&quot;20300&quot; value=&quot;Diapositive 37 - &amp;quot;1 - La langue de communication &amp;quot;&quot;/&gt;&lt;property id=&quot;20307&quot; value=&quot;308&quot;/&gt;&lt;/object&gt;&lt;object type=&quot;3&quot; unique_id=&quot;11620&quot;&gt;&lt;property id=&quot;20148&quot; value=&quot;5&quot;/&gt;&lt;property id=&quot;20300&quot; value=&quot;Diapositive 38 - &amp;quot;2- Le français langue de scolarisation (FLSCO) &amp;quot;&quot;/&gt;&lt;property id=&quot;20307&quot; value=&quot;309&quot;/&gt;&lt;/object&gt;&lt;object type=&quot;3&quot; unique_id=&quot;11622&quot;&gt;&lt;property id=&quot;20148&quot; value=&quot;5&quot;/&gt;&lt;property id=&quot;20300&quot; value=&quot;Diapositive 25 - &amp;quot;Communiquer avec un EANA&amp;quot;&quot;/&gt;&lt;property id=&quot;20307&quot; value=&quot;305&quot;/&gt;&lt;/object&gt;&lt;object type=&quot;3&quot; unique_id=&quot;11623&quot;&gt;&lt;property id=&quot;20148&quot; value=&quot;5&quot;/&gt;&lt;property id=&quot;20300&quot; value=&quot;Diapositive 26 - &amp;quot;Organiser le temps de classe&amp;quot;&quot;/&gt;&lt;property id=&quot;20307&quot; value=&quot;310&quot;/&gt;&lt;/object&gt;&lt;object type=&quot;3&quot; unique_id=&quot;11624&quot;&gt;&lt;property id=&quot;20148&quot; value=&quot;5&quot;/&gt;&lt;property id=&quot;20300&quot; value=&quot;Diapositive 28 - &amp;quot;Adapter sa pédagogie&amp;quot;&quot;/&gt;&lt;property id=&quot;20307&quot; value=&quot;343&quot;/&gt;&lt;/object&gt;&lt;object type=&quot;3&quot; unique_id=&quot;11625&quot;&gt;&lt;property id=&quot;20148&quot; value=&quot;5&quot;/&gt;&lt;property id=&quot;20300&quot; value=&quot;Diapositive 24&quot;/&gt;&lt;property id=&quot;20307&quot; value=&quot;332&quot;/&gt;&lt;/object&gt;&lt;object type=&quot;3&quot; unique_id=&quot;11627&quot;&gt;&lt;property id=&quot;20148&quot; value=&quot;5&quot;/&gt;&lt;property id=&quot;20300&quot; value=&quot;Diapositive 39 - &amp;quot;Adaptation au profil de l’EANA&amp;quot;&quot;/&gt;&lt;property id=&quot;20307&quot; value=&quot;311&quot;/&gt;&lt;/object&gt;&lt;object type=&quot;3&quot; unique_id=&quot;11628&quot;&gt;&lt;property id=&quot;20148&quot; value=&quot;5&quot;/&gt;&lt;property id=&quot;20300&quot; value=&quot;Diapositive 40 - &amp;quot;Les activités orales&amp;quot;&quot;/&gt;&lt;property id=&quot;20307&quot; value=&quot;312&quot;/&gt;&lt;/object&gt;&lt;object type=&quot;3&quot; unique_id=&quot;11629&quot;&gt;&lt;property id=&quot;20148&quot; value=&quot;5&quot;/&gt;&lt;property id=&quot;20300&quot; value=&quot;Diapositive 41 - &amp;quot;Les activités orales&amp;quot;&quot;/&gt;&lt;property id=&quot;20307&quot; value=&quot;313&quot;/&gt;&lt;/object&gt;&lt;object type=&quot;3&quot; unique_id=&quot;11630&quot;&gt;&lt;property id=&quot;20148&quot; value=&quot;5&quot;/&gt;&lt;property id=&quot;20300&quot; value=&quot;Diapositive 42 - &amp;quot;La compréhension de l’oral&amp;quot;&quot;/&gt;&lt;property id=&quot;20307&quot; value=&quot;314&quot;/&gt;&lt;/object&gt;&lt;object type=&quot;3&quot; unique_id=&quot;11631&quot;&gt;&lt;property id=&quot;20148&quot; value=&quot;5&quot;/&gt;&lt;property id=&quot;20300&quot; value=&quot;Diapositive 43 - &amp;quot;La production orale&amp;quot;&quot;/&gt;&lt;property id=&quot;20307&quot; value=&quot;315&quot;/&gt;&lt;/object&gt;&lt;object type=&quot;3&quot; unique_id=&quot;11632&quot;&gt;&lt;property id=&quot;20148&quot; value=&quot;5&quot;/&gt;&lt;property id=&quot;20300&quot; value=&quot;Diapositive 44 - &amp;quot;L’accueil de l’enfant dans l’école&amp;quot;&quot;/&gt;&lt;property id=&quot;20307&quot; value=&quot;339&quot;/&gt;&lt;/object&gt;&lt;object type=&quot;3&quot; unique_id=&quot;11633&quot;&gt;&lt;property id=&quot;20148&quot; value=&quot;5&quot;/&gt;&lt;property id=&quot;20300&quot; value=&quot;Diapositive 45 - &amp;quot;Les relations avec la famille&amp;quot;&quot;/&gt;&lt;property id=&quot;20307&quot; value=&quot;340&quot;/&gt;&lt;/object&gt;&lt;object type=&quot;3&quot; unique_id=&quot;11634&quot;&gt;&lt;property id=&quot;20148&quot; value=&quot;5&quot;/&gt;&lt;property id=&quot;20300&quot; value=&quot;Diapositive 46 - &amp;quot;Inclusion dans la classe (et l’école)&amp;quot;&quot;/&gt;&lt;property id=&quot;20307&quot; value=&quot;341&quot;/&gt;&lt;/object&gt;&lt;object type=&quot;3&quot; unique_id=&quot;12259&quot;&gt;&lt;property id=&quot;20148&quot; value=&quot;5&quot;/&gt;&lt;property id=&quot;20300&quot; value=&quot;Diapositive 22 - &amp;quot;Adapter, différencier, individualiser quels gestes professionnels ? &amp;quot;&quot;/&gt;&lt;property id=&quot;20307&quot; value=&quot;346&quot;/&gt;&lt;/object&gt;&lt;object type=&quot;3&quot; unique_id=&quot;12260&quot;&gt;&lt;property id=&quot;20148&quot; value=&quot;5&quot;/&gt;&lt;property id=&quot;20300&quot; value=&quot;Diapositive 31 - &amp;quot; Présentation de quelques outils   du DVD ressources&amp;quot;&quot;/&gt;&lt;property id=&quot;20307&quot; value=&quot;347&quot;/&gt;&lt;/object&gt;&lt;object type=&quot;3&quot; unique_id=&quot;12261&quot;&gt;&lt;property id=&quot;20148&quot; value=&quot;5&quot;/&gt;&lt;property id=&quot;20300&quot; value=&quot;Diapositive 33 - &amp;quot;En conclusion provisoire… Quand un enfant nous donne les clés de l’apprentissage du français et des langues &quot;/&gt;&lt;property id=&quot;20307&quot; value=&quot;345&quot;/&gt;&lt;/object&gt;&lt;object type=&quot;3&quot; unique_id=&quot;12262&quot;&gt;&lt;property id=&quot;20148&quot; value=&quot;5&quot;/&gt;&lt;property id=&quot;20300&quot; value=&quot;Diapositive 34&quot;/&gt;&lt;property id=&quot;20307&quot; value=&quot;348&quot;/&gt;&lt;/object&gt;&lt;object type=&quot;3&quot; unique_id=&quot;13194&quot;&gt;&lt;property id=&quot;20148&quot; value=&quot;5&quot;/&gt;&lt;property id=&quot;20300&quot; value=&quot;Diapositive 30 - &amp;quot;Adapter sa pédagogie&amp;quot;&quot;/&gt;&lt;property id=&quot;20307&quot; value=&quot;353&quot;/&gt;&lt;/object&gt;&lt;object type=&quot;3&quot; unique_id=&quot;14888&quot;&gt;&lt;property id=&quot;20148&quot; value=&quot;5&quot;/&gt;&lt;property id=&quot;20300&quot; value=&quot;Diapositive 23 - &amp;quot;Gestes professionnels&amp;quot;&quot;/&gt;&lt;property id=&quot;20307&quot; value=&quot;362&quot;/&gt;&lt;/object&gt;&lt;object type=&quot;3&quot; unique_id=&quot;14889&quot;&gt;&lt;property id=&quot;20148&quot; value=&quot;5&quot;/&gt;&lt;property id=&quot;20300&quot; value=&quot;Diapositive 27 - &amp;quot;Organiser le temps de classe (suite)&amp;quot;&quot;/&gt;&lt;property id=&quot;20307&quot; value=&quot;363&quot;/&gt;&lt;/object&gt;&lt;object type=&quot;3&quot; unique_id=&quot;15176&quot;&gt;&lt;property id=&quot;20148&quot; value=&quot;5&quot;/&gt;&lt;property id=&quot;20300&quot; value=&quot;Diapositive 32&quot;/&gt;&lt;property id=&quot;20307&quot; value=&quot;365&quot;/&gt;&lt;/object&gt;&lt;object type=&quot;3&quot; unique_id=&quot;15177&quot;&gt;&lt;property id=&quot;20148&quot; value=&quot;5&quot;/&gt;&lt;property id=&quot;20300&quot; value=&quot;Diapositive 35&quot;/&gt;&lt;property id=&quot;20307&quot; value=&quot;364&quot;/&gt;&lt;/object&gt;&lt;object type=&quot;3&quot; unique_id=&quot;17206&quot;&gt;&lt;property id=&quot;20148&quot; value=&quot;5&quot;/&gt;&lt;property id=&quot;20300&quot; value=&quot;Diapositive 3 - &amp;quot;CASNAV 05 61 17 83 48 / casnav@ac-toulouse.fr  http://pedagogie.ac-toulouse.fr/casnav&amp;quot;&quot;/&gt;&lt;property id=&quot;20307&quot; value=&quot;367&quot;/&gt;&lt;/object&gt;&lt;object type=&quot;3&quot; unique_id=&quot;17208&quot;&gt;&lt;property id=&quot;20148&quot; value=&quot;5&quot;/&gt;&lt;property id=&quot;20300&quot; value=&quot;Diapositive 4 - &amp;quot;Accueillir des Elèves Allophones Nouvellement Arrivés?&amp;quot;&quot;/&gt;&lt;property id=&quot;20307&quot; value=&quot;369&quot;/&gt;&lt;/object&gt;&lt;object type=&quot;3&quot; unique_id=&quot;17209&quot;&gt;&lt;property id=&quot;20148&quot; value=&quot;5&quot;/&gt;&lt;property id=&quot;20300&quot; value=&quot;Diapositive 6 - &amp;quot;Textes Officiels&amp;quot;&quot;/&gt;&lt;property id=&quot;20307&quot; value=&quot;370&quot;/&gt;&lt;/object&gt;&lt;object type=&quot;3&quot; unique_id=&quot;17210&quot;&gt;&lt;property id=&quot;20148&quot; value=&quot;5&quot;/&gt;&lt;property id=&quot;20300&quot; value=&quot;Diapositive 7 - &amp;quot;Conditions de scolarisation&amp;quot;&quot;/&gt;&lt;property id=&quot;20307&quot; value=&quot;371&quot;/&gt;&lt;/object&gt;&lt;object type=&quot;3&quot; unique_id=&quot;17211&quot;&gt;&lt;property id=&quot;20148&quot; value=&quot;5&quot;/&gt;&lt;property id=&quot;20300&quot; value=&quot;Diapositive 8 - &amp;quot;L’ACCUEIL EN CLASSE&amp;quot;&quot;/&gt;&lt;property id=&quot;20307&quot; value=&quot;372&quot;/&gt;&lt;/object&gt;&lt;object type=&quot;3&quot; unique_id=&quot;17212&quot;&gt;&lt;property id=&quot;20148&quot; value=&quot;5&quot;/&gt;&lt;property id=&quot;20300&quot; value=&quot;Diapositive 9 - &amp;quot;L’accueil de l’enfant et de sa famille&amp;quot;&quot;/&gt;&lt;property id=&quot;20307&quot; value=&quot;373&quot;/&gt;&lt;/object&gt;&lt;object type=&quot;3&quot; unique_id=&quot;17213&quot;&gt;&lt;property id=&quot;20148&quot; value=&quot;5&quot;/&gt;&lt;property id=&quot;20300&quot; value=&quot;Diapositive 12 - &amp;quot;Accueillir l’élève et sa famille Les relations avec la famille&amp;quot;&quot;/&gt;&lt;property id=&quot;20307&quot; value=&quot;374&quot;/&gt;&lt;/object&gt;&lt;object type=&quot;3&quot; unique_id=&quot;17214&quot;&gt;&lt;property id=&quot;20148&quot; value=&quot;5&quot;/&gt;&lt;property id=&quot;20300&quot; value=&quot;Diapositive 14 - &amp;quot;Premiers temps de l’élève dans la classe  (et l’école)&amp;quot;&quot;/&gt;&lt;property id=&quot;20307&quot; value=&quot;375&quot;/&gt;&lt;/object&gt;&lt;object type=&quot;3&quot; unique_id=&quot;17215&quot;&gt;&lt;property id=&quot;20148&quot; value=&quot;5&quot;/&gt;&lt;property id=&quot;20300&quot; value=&quot;Diapositive 15 - &amp;quot;Positionner l’élève&amp;quot;&quot;/&gt;&lt;property id=&quot;20307&quot; value=&quot;376&quot;/&gt;&lt;/object&gt;&lt;object type=&quot;3&quot; unique_id=&quot;17217&quot;&gt;&lt;property id=&quot;20148&quot; value=&quot;5&quot;/&gt;&lt;property id=&quot;20300&quot; value=&quot;Diapositive 16&quot;/&gt;&lt;property id=&quot;20307&quot; value=&quot;378&quot;/&gt;&lt;/object&gt;&lt;object type=&quot;3&quot; unique_id=&quot;18152&quot;&gt;&lt;property id=&quot;20148&quot; value=&quot;5&quot;/&gt;&lt;property id=&quot;20300&quot; value=&quot;Diapositive 13 - &amp;quot;Accueillir la famille : des ressources&amp;quot;&quot;/&gt;&lt;property id=&quot;20307&quot; value=&quot;380&quot;/&gt;&lt;/object&gt;&lt;object type=&quot;3&quot; unique_id=&quot;18426&quot;&gt;&lt;property id=&quot;20148&quot; value=&quot;5&quot;/&gt;&lt;property id=&quot;20300&quot; value=&quot;Diapositive 29 - &amp;quot;Adapter sa pédagogie&amp;quot;&quot;/&gt;&lt;property id=&quot;20307&quot; value=&quot;382&quot;/&gt;&lt;/object&gt;&lt;object type=&quot;3&quot; unique_id=&quot;19354&quot;&gt;&lt;property id=&quot;20148&quot; value=&quot;5&quot;/&gt;&lt;property id=&quot;20300&quot; value=&quot;Diapositive 10 - &amp;quot;L’espace d’accueil du 31&amp;quot;&quot;/&gt;&lt;property id=&quot;20307&quot; value=&quot;383&quot;/&gt;&lt;/object&gt;&lt;object type=&quot;3&quot; unique_id=&quot;19588&quot;&gt;&lt;property id=&quot;20148&quot; value=&quot;5&quot;/&gt;&lt;property id=&quot;20300&quot; value=&quot;Diapositive 2 - &amp;quot;CASNAV :  définition et missions&amp;quot;&quot;/&gt;&lt;property id=&quot;20307&quot; value=&quot;385&quot;/&gt;&lt;/object&gt;&lt;object type=&quot;3&quot; unique_id=&quot;20270&quot;&gt;&lt;property id=&quot;20148&quot; value=&quot;5&quot;/&gt;&lt;property id=&quot;20300&quot; value=&quot;Diapositive 11 - &amp;quot;Procédure d’affectation des EANA (Elève Allophone Nouvellement Arrivé) &amp;quot;&quot;/&gt;&lt;property id=&quot;20307&quot; value=&quot;386&quot;/&gt;&lt;/object&gt;&lt;object type=&quot;3&quot; unique_id=&quot;20271&quot;&gt;&lt;property id=&quot;20148&quot; value=&quot;5&quot;/&gt;&lt;property id=&quot;20300&quot; value=&quot;Diapositive 18&quot;/&gt;&lt;property id=&quot;20307&quot; value=&quot;387&quot;/&gt;&lt;/object&gt;&lt;/object&gt;&lt;object type=&quot;8&quot; unique_id=&quot;11686&quot;&gt;&lt;/object&gt;&lt;/object&gt;&lt;/database&gt;"/>
  <p:tag name="SECTOMILLISECCONVERTED" val="1"/>
</p:tagLst>
</file>

<file path=ppt/theme/theme1.xml><?xml version="1.0" encoding="utf-8"?>
<a:theme xmlns:a="http://schemas.openxmlformats.org/drawingml/2006/main" name="casnav">
  <a:themeElements>
    <a:clrScheme name="Nuances de gris">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Trebuchet MS">
      <a:majorFont>
        <a:latin typeface="Trebuchet MS" panose="020B0603020202020204"/>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casnav" id="{E6A8D052-04E3-4773-9107-97EB4D97A792}" vid="{5D2D4C2C-2579-40CE-8FE1-7FBBE75DAF50}"/>
    </a:ext>
  </a:ext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casnav</Template>
  <TotalTime>40325</TotalTime>
  <Words>326</Words>
  <Application>Microsoft Office PowerPoint</Application>
  <PresentationFormat>Affichage à l'écran (4:3)</PresentationFormat>
  <Paragraphs>54</Paragraphs>
  <Slides>13</Slides>
  <Notes>3</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13</vt:i4>
      </vt:variant>
    </vt:vector>
  </HeadingPairs>
  <TitlesOfParts>
    <vt:vector size="17" baseType="lpstr">
      <vt:lpstr>Arial</vt:lpstr>
      <vt:lpstr>Calibri</vt:lpstr>
      <vt:lpstr>Trebuchet MS</vt:lpstr>
      <vt:lpstr>casnav</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Pour arriver à réaliser l’objet, quels sont les facteurs déterminants de réussite ? </vt:lpstr>
      <vt:lpstr>Textes Officiels : rappel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élèves Nouvellement Arrivés en France</dc:title>
  <dc:creator>Manu</dc:creator>
  <cp:lastModifiedBy>CORNIC JEAN-CHRISTOPHE</cp:lastModifiedBy>
  <cp:revision>662</cp:revision>
  <cp:lastPrinted>2022-05-31T09:13:28Z</cp:lastPrinted>
  <dcterms:created xsi:type="dcterms:W3CDTF">2010-11-11T06:47:00Z</dcterms:created>
  <dcterms:modified xsi:type="dcterms:W3CDTF">2024-11-05T13:13:40Z</dcterms:modified>
</cp:coreProperties>
</file>