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533" r:id="rId2"/>
    <p:sldId id="543" r:id="rId3"/>
    <p:sldId id="544" r:id="rId4"/>
    <p:sldId id="534" r:id="rId5"/>
    <p:sldId id="530" r:id="rId6"/>
    <p:sldId id="535" r:id="rId7"/>
    <p:sldId id="350" r:id="rId8"/>
    <p:sldId id="351" r:id="rId9"/>
    <p:sldId id="522" r:id="rId10"/>
    <p:sldId id="536" r:id="rId11"/>
    <p:sldId id="352" r:id="rId12"/>
    <p:sldId id="353" r:id="rId13"/>
    <p:sldId id="359" r:id="rId14"/>
    <p:sldId id="360" r:id="rId15"/>
    <p:sldId id="362" r:id="rId16"/>
    <p:sldId id="361" r:id="rId17"/>
    <p:sldId id="355" r:id="rId18"/>
    <p:sldId id="521" r:id="rId19"/>
    <p:sldId id="537" r:id="rId20"/>
    <p:sldId id="363" r:id="rId21"/>
    <p:sldId id="364" r:id="rId22"/>
    <p:sldId id="365" r:id="rId23"/>
    <p:sldId id="366" r:id="rId24"/>
    <p:sldId id="367" r:id="rId25"/>
    <p:sldId id="370" r:id="rId26"/>
    <p:sldId id="368" r:id="rId27"/>
    <p:sldId id="369" r:id="rId28"/>
    <p:sldId id="520" r:id="rId29"/>
    <p:sldId id="538" r:id="rId30"/>
    <p:sldId id="371" r:id="rId31"/>
    <p:sldId id="375" r:id="rId32"/>
    <p:sldId id="374" r:id="rId33"/>
    <p:sldId id="372" r:id="rId34"/>
    <p:sldId id="376" r:id="rId35"/>
    <p:sldId id="373" r:id="rId36"/>
    <p:sldId id="519" r:id="rId37"/>
    <p:sldId id="539" r:id="rId38"/>
    <p:sldId id="377" r:id="rId39"/>
    <p:sldId id="378" r:id="rId40"/>
    <p:sldId id="380" r:id="rId41"/>
    <p:sldId id="518" r:id="rId42"/>
    <p:sldId id="540" r:id="rId43"/>
    <p:sldId id="382" r:id="rId44"/>
    <p:sldId id="383" r:id="rId45"/>
    <p:sldId id="384" r:id="rId46"/>
    <p:sldId id="385" r:id="rId47"/>
    <p:sldId id="386" r:id="rId48"/>
    <p:sldId id="338" r:id="rId49"/>
    <p:sldId id="517" r:id="rId50"/>
    <p:sldId id="541" r:id="rId51"/>
    <p:sldId id="433" r:id="rId52"/>
    <p:sldId id="389" r:id="rId53"/>
    <p:sldId id="394" r:id="rId54"/>
    <p:sldId id="390" r:id="rId55"/>
    <p:sldId id="526" r:id="rId56"/>
    <p:sldId id="396" r:id="rId57"/>
    <p:sldId id="397" r:id="rId58"/>
    <p:sldId id="391" r:id="rId59"/>
    <p:sldId id="527" r:id="rId60"/>
    <p:sldId id="392" r:id="rId61"/>
    <p:sldId id="399" r:id="rId62"/>
    <p:sldId id="400" r:id="rId63"/>
    <p:sldId id="401" r:id="rId64"/>
    <p:sldId id="528" r:id="rId65"/>
    <p:sldId id="393" r:id="rId66"/>
    <p:sldId id="402" r:id="rId67"/>
    <p:sldId id="404" r:id="rId68"/>
    <p:sldId id="403" r:id="rId69"/>
    <p:sldId id="529" r:id="rId70"/>
    <p:sldId id="542" r:id="rId71"/>
    <p:sldId id="406" r:id="rId72"/>
    <p:sldId id="417" r:id="rId73"/>
    <p:sldId id="407" r:id="rId74"/>
    <p:sldId id="408" r:id="rId75"/>
    <p:sldId id="409" r:id="rId76"/>
    <p:sldId id="410" r:id="rId77"/>
    <p:sldId id="411" r:id="rId78"/>
    <p:sldId id="413" r:id="rId79"/>
    <p:sldId id="414" r:id="rId80"/>
    <p:sldId id="415" r:id="rId81"/>
    <p:sldId id="416" r:id="rId82"/>
    <p:sldId id="515" r:id="rId83"/>
    <p:sldId id="523" r:id="rId84"/>
    <p:sldId id="524" r:id="rId85"/>
    <p:sldId id="525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F15995A7-9667-4B19-A5A5-DC8BBB49CB5D}">
          <p14:sldIdLst>
            <p14:sldId id="259"/>
            <p14:sldId id="266"/>
            <p14:sldId id="267"/>
            <p14:sldId id="261"/>
            <p14:sldId id="271"/>
            <p14:sldId id="263"/>
            <p14:sldId id="264"/>
            <p14:sldId id="295"/>
            <p14:sldId id="296"/>
            <p14:sldId id="297"/>
            <p14:sldId id="298"/>
            <p14:sldId id="282"/>
            <p14:sldId id="274"/>
            <p14:sldId id="279"/>
            <p14:sldId id="275"/>
            <p14:sldId id="283"/>
            <p14:sldId id="278"/>
            <p14:sldId id="277"/>
            <p14:sldId id="276"/>
            <p14:sldId id="290"/>
            <p14:sldId id="287"/>
            <p14:sldId id="293"/>
            <p14:sldId id="286"/>
            <p14:sldId id="292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55D5"/>
    <a:srgbClr val="FFC819"/>
    <a:srgbClr val="41C1DF"/>
    <a:srgbClr val="1BCDE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16" autoAdjust="0"/>
    <p:restoredTop sz="98368" autoAdjust="0"/>
  </p:normalViewPr>
  <p:slideViewPr>
    <p:cSldViewPr>
      <p:cViewPr>
        <p:scale>
          <a:sx n="66" d="100"/>
          <a:sy n="66" d="100"/>
        </p:scale>
        <p:origin x="-2934" y="-1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243A-2714-46C8-B38F-20539AF2ADC8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1F4A9-C8CC-430C-88D3-8DE418ABBB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876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1F4A9-C8CC-430C-88D3-8DE418ABBB11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12.08.2022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4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37.xml"/><Relationship Id="rId7" Type="http://schemas.openxmlformats.org/officeDocument/2006/relationships/slide" Target="slide29.xml"/><Relationship Id="rId12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83.xml"/><Relationship Id="rId5" Type="http://schemas.openxmlformats.org/officeDocument/2006/relationships/slide" Target="slide10.xml"/><Relationship Id="rId10" Type="http://schemas.openxmlformats.org/officeDocument/2006/relationships/slide" Target="slide70.xml"/><Relationship Id="rId4" Type="http://schemas.openxmlformats.org/officeDocument/2006/relationships/slide" Target="slide6.xml"/><Relationship Id="rId9" Type="http://schemas.openxmlformats.org/officeDocument/2006/relationships/slide" Target="slide5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slide" Target="slide65.xml"/><Relationship Id="rId12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11" Type="http://schemas.openxmlformats.org/officeDocument/2006/relationships/image" Target="../media/image72.png"/><Relationship Id="rId5" Type="http://schemas.openxmlformats.org/officeDocument/2006/relationships/slide" Target="slide52.xml"/><Relationship Id="rId10" Type="http://schemas.openxmlformats.org/officeDocument/2006/relationships/image" Target="../media/image71.png"/><Relationship Id="rId4" Type="http://schemas.openxmlformats.org/officeDocument/2006/relationships/slide" Target="slide56.xml"/><Relationship Id="rId9" Type="http://schemas.openxmlformats.org/officeDocument/2006/relationships/image" Target="../media/image7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slide" Target="slide55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9.xm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planeta.tspu.ru/?ur=810&amp;ur1=855&amp;ur2=1504&amp;flag=1&amp;id1=1002&amp;id2=3&amp;id3=22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shop-shablon.ru/ramki/220-detskaya-ramka-vinni-pux.htmlhttp:/" TargetMode="External"/><Relationship Id="rId3" Type="http://schemas.openxmlformats.org/officeDocument/2006/relationships/hyperlink" Target="http://www.vectory.ru/index.php?user_details=yes" TargetMode="External"/><Relationship Id="rId7" Type="http://schemas.openxmlformats.org/officeDocument/2006/relationships/hyperlink" Target="http://www.nachalka.com/P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enagold.ru/fon/clipart/alf.html" TargetMode="External"/><Relationship Id="rId5" Type="http://schemas.openxmlformats.org/officeDocument/2006/relationships/hyperlink" Target="http://super-photoshop.ucoz.ru/load/kliparty_dlja_photoshop/35" TargetMode="External"/><Relationship Id="rId10" Type="http://schemas.openxmlformats.org/officeDocument/2006/relationships/slide" Target="slide5.xml"/><Relationship Id="rId4" Type="http://schemas.openxmlformats.org/officeDocument/2006/relationships/hyperlink" Target="http://allforchildren.ru/pictures/pictures_index.php" TargetMode="External"/><Relationship Id="rId9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000" y="1296001"/>
            <a:ext cx="764386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sz="2800" u="sng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ФИО автора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: </a:t>
            </a:r>
            <a:r>
              <a:rPr lang="ru-RU" sz="2800" i="1" dirty="0" err="1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Гнилицкая</a:t>
            </a:r>
            <a:r>
              <a:rPr lang="ru-RU" sz="2800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Светлана Николаевна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;</a:t>
            </a:r>
            <a:endParaRPr lang="ru-RU" sz="1200" dirty="0" smtClean="0">
              <a:solidFill>
                <a:srgbClr val="00B05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800" u="sng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название образовательного учреждения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:  </a:t>
            </a:r>
            <a:r>
              <a:rPr lang="ru-RU" sz="2800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МБДОУ - Детский сад № 27 «Сказка» МО г.Саяногорск;</a:t>
            </a:r>
            <a:endParaRPr lang="ru-RU" sz="2800" dirty="0" smtClean="0">
              <a:solidFill>
                <a:srgbClr val="00B05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sz="2800" u="sng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должность: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воспитатель 1КК;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u="sng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название разработки</a:t>
            </a:r>
            <a:r>
              <a:rPr lang="ru-RU" sz="2800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: тренажер </a:t>
            </a:r>
            <a:r>
              <a:rPr lang="ru-RU" sz="2800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для развития грамматического строя речи  детей старшего дошкольного возраста «Увлекательная грамматика».</a:t>
            </a:r>
            <a:endParaRPr lang="ru-RU" sz="1000" dirty="0" smtClean="0">
              <a:solidFill>
                <a:srgbClr val="00B05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lvl="0"/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pPr marL="342900" indent="-342900"/>
            <a:endParaRPr lang="ru-RU" sz="2400" dirty="0" smtClea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714356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9555D5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ОБЩИЕ СВЕДЕНИЯ  О РАЗРАБОТКЕ</a:t>
            </a:r>
            <a:r>
              <a:rPr lang="en-US" sz="3200" b="1" i="1" dirty="0" smtClean="0">
                <a:solidFill>
                  <a:srgbClr val="9555D5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9555D5"/>
                </a:solidFill>
                <a:latin typeface="Roboto" pitchFamily="2" charset="0"/>
                <a:ea typeface="Roboto" pitchFamily="2" charset="0"/>
              </a:rPr>
              <a:t>   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8587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84" y="7143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5500">
            <a:off x="8006863" y="1431052"/>
            <a:ext cx="1224820" cy="124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0199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1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2585323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Большой 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и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маленький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378619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64344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50004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5206" y="464344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00232" y="857232"/>
            <a:ext cx="6429420" cy="400052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согласовывать прилагательные с существительными, образовывать уменьшительно – ласкательные формы прилагательных.</a:t>
            </a:r>
            <a:endParaRPr lang="ru-RU" sz="800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 Детская цель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назвать маленький        </a:t>
            </a:r>
          </a:p>
          <a:p>
            <a:r>
              <a:rPr lang="ru-RU" sz="2400" dirty="0" smtClean="0">
                <a:latin typeface="Roboto" pitchFamily="2" charset="0"/>
                <a:ea typeface="Roboto" pitchFamily="2" charset="0"/>
              </a:rPr>
              <a:t>  предмет</a:t>
            </a:r>
          </a:p>
          <a:p>
            <a:r>
              <a:rPr lang="ru-RU" sz="2400" i="1" dirty="0" smtClean="0">
                <a:latin typeface="Roboto" pitchFamily="2" charset="0"/>
                <a:ea typeface="Roboto" pitchFamily="2" charset="0"/>
              </a:rPr>
              <a:t>  </a:t>
            </a:r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Инструкция: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Я буду говорить о большом предмете, а ты – о маленьком.</a:t>
            </a:r>
          </a:p>
          <a:p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2214546" cy="41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upload.wikimedia.org/wikipedia/commons/thumb/a/a3/Hairymnstr_Coffee_Mug.svg/434px-Hairymnstr_Coffee_Mu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3500462" cy="3564988"/>
          </a:xfrm>
          <a:prstGeom prst="rect">
            <a:avLst/>
          </a:prstGeom>
          <a:noFill/>
        </p:spPr>
      </p:pic>
      <p:pic>
        <p:nvPicPr>
          <p:cNvPr id="12" name="Picture 4" descr="http://upload.wikimedia.org/wikipedia/commons/thumb/a/a3/Hairymnstr_Coffee_Mug.svg/434px-Hairymnstr_Coffee_Mu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429000"/>
            <a:ext cx="2378142" cy="2421980"/>
          </a:xfrm>
          <a:prstGeom prst="rect">
            <a:avLst/>
          </a:prstGeom>
          <a:noFill/>
        </p:spPr>
      </p:pic>
      <p:sp>
        <p:nvSpPr>
          <p:cNvPr id="18" name="Выноска-облако 17"/>
          <p:cNvSpPr/>
          <p:nvPr/>
        </p:nvSpPr>
        <p:spPr>
          <a:xfrm>
            <a:off x="4429124" y="1071546"/>
            <a:ext cx="4414862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Кружка синяя, а…  (кружечка  синенькая)</a:t>
            </a:r>
            <a:endParaRPr lang="ru-RU" sz="2000" b="1" dirty="0"/>
          </a:p>
        </p:txBody>
      </p:sp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9" name="Picture 21" descr="Кастрюля красная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714348" y="2571744"/>
            <a:ext cx="3429024" cy="306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1" descr="Кастрюля красная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6143636" y="3729948"/>
            <a:ext cx="2070043" cy="184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Выноска-облако 23"/>
          <p:cNvSpPr/>
          <p:nvPr/>
        </p:nvSpPr>
        <p:spPr>
          <a:xfrm>
            <a:off x="4071934" y="1223946"/>
            <a:ext cx="4924452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Кастрюля красная, </a:t>
            </a:r>
          </a:p>
          <a:p>
            <a:pPr algn="ctr"/>
            <a:r>
              <a:rPr lang="ru-RU" sz="2000" b="1" dirty="0" smtClean="0"/>
              <a:t>а… (кастрюлька красненькая) </a:t>
            </a:r>
            <a:endParaRPr lang="ru-RU" sz="2000" b="1" dirty="0"/>
          </a:p>
        </p:txBody>
      </p:sp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7416" name="Picture 8" descr="http://www.casamea.ro/usr/thumbs/thumb_705_x_600_13930-my-house-01.png"/>
          <p:cNvPicPr>
            <a:picLocks noChangeAspect="1" noChangeArrowheads="1"/>
          </p:cNvPicPr>
          <p:nvPr/>
        </p:nvPicPr>
        <p:blipFill>
          <a:blip r:embed="rId3" cstate="print"/>
          <a:srcRect l="9574" t="5000" r="9574" b="7500"/>
          <a:stretch>
            <a:fillRect/>
          </a:stretch>
        </p:blipFill>
        <p:spPr bwMode="auto">
          <a:xfrm>
            <a:off x="785786" y="2500306"/>
            <a:ext cx="3722940" cy="3429024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Дом низкий, </a:t>
            </a:r>
          </a:p>
          <a:p>
            <a:pPr algn="ctr"/>
            <a:r>
              <a:rPr lang="ru-RU" sz="2000" b="1" dirty="0" smtClean="0"/>
              <a:t>а… (домик низенький) </a:t>
            </a:r>
            <a:endParaRPr lang="ru-RU" sz="2000" b="1" dirty="0"/>
          </a:p>
        </p:txBody>
      </p:sp>
      <p:pic>
        <p:nvPicPr>
          <p:cNvPr id="10" name="Picture 8" descr="http://www.casamea.ro/usr/thumbs/thumb_705_x_600_13930-my-house-01.png"/>
          <p:cNvPicPr>
            <a:picLocks noChangeAspect="1" noChangeArrowheads="1"/>
          </p:cNvPicPr>
          <p:nvPr/>
        </p:nvPicPr>
        <p:blipFill>
          <a:blip r:embed="rId4" cstate="print"/>
          <a:srcRect l="9574" t="5000" r="9574" b="7500"/>
          <a:stretch>
            <a:fillRect/>
          </a:stretch>
        </p:blipFill>
        <p:spPr bwMode="auto">
          <a:xfrm>
            <a:off x="6500826" y="4500570"/>
            <a:ext cx="1551199" cy="1428736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http://www.crustpost.com/wp-content/uploads/2011/10/lemon-400x300.jpg"/>
          <p:cNvPicPr>
            <a:picLocks noChangeAspect="1" noChangeArrowheads="1"/>
          </p:cNvPicPr>
          <p:nvPr/>
        </p:nvPicPr>
        <p:blipFill>
          <a:blip r:embed="rId3" cstate="print"/>
          <a:srcRect l="3659" t="2439"/>
          <a:stretch>
            <a:fillRect/>
          </a:stretch>
        </p:blipFill>
        <p:spPr bwMode="auto">
          <a:xfrm>
            <a:off x="785786" y="2714620"/>
            <a:ext cx="3762375" cy="2857500"/>
          </a:xfrm>
          <a:prstGeom prst="rect">
            <a:avLst/>
          </a:prstGeom>
          <a:noFill/>
        </p:spPr>
      </p:pic>
      <p:pic>
        <p:nvPicPr>
          <p:cNvPr id="7" name="Picture 2" descr="http://www.crustpost.com/wp-content/uploads/2011/10/lemon-40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143380"/>
            <a:ext cx="1809736" cy="1357302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Лимон кислый, </a:t>
            </a:r>
          </a:p>
          <a:p>
            <a:pPr algn="ctr"/>
            <a:r>
              <a:rPr lang="ru-RU" sz="2000" b="1" dirty="0" smtClean="0"/>
              <a:t>а… (лимончик кисленький) </a:t>
            </a:r>
            <a:endParaRPr lang="ru-RU" sz="2000" b="1" dirty="0"/>
          </a:p>
        </p:txBody>
      </p:sp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Морковь вкусная, </a:t>
            </a:r>
          </a:p>
          <a:p>
            <a:pPr algn="ctr"/>
            <a:r>
              <a:rPr lang="ru-RU" sz="2000" b="1" dirty="0" smtClean="0"/>
              <a:t>а… (</a:t>
            </a:r>
            <a:r>
              <a:rPr lang="ru-RU" sz="2000" b="1" dirty="0" err="1" smtClean="0"/>
              <a:t>морковочка</a:t>
            </a:r>
            <a:r>
              <a:rPr lang="ru-RU" sz="2000" b="1" dirty="0" smtClean="0"/>
              <a:t> вкусненькая) </a:t>
            </a:r>
            <a:endParaRPr lang="ru-RU" sz="2000" b="1" dirty="0"/>
          </a:p>
        </p:txBody>
      </p:sp>
      <p:pic>
        <p:nvPicPr>
          <p:cNvPr id="6" name="Picture 6" descr="http://ivushka.edusite.ru/images/clip_image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6380">
            <a:off x="837724" y="2378967"/>
            <a:ext cx="3009900" cy="2562226"/>
          </a:xfrm>
          <a:prstGeom prst="rect">
            <a:avLst/>
          </a:prstGeom>
          <a:noFill/>
        </p:spPr>
      </p:pic>
      <p:pic>
        <p:nvPicPr>
          <p:cNvPr id="7" name="Picture 6" descr="http://ivushka.edusite.ru/images/clip_image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6380">
            <a:off x="6018127" y="4164701"/>
            <a:ext cx="1491526" cy="1269686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Цыплёнок пушистый, </a:t>
            </a:r>
          </a:p>
          <a:p>
            <a:pPr algn="ctr"/>
            <a:r>
              <a:rPr lang="ru-RU" sz="2000" b="1" dirty="0" smtClean="0"/>
              <a:t>а… (цыплёночек пушистенький) </a:t>
            </a:r>
            <a:endParaRPr lang="ru-RU" sz="2000" b="1" dirty="0"/>
          </a:p>
        </p:txBody>
      </p:sp>
      <p:pic>
        <p:nvPicPr>
          <p:cNvPr id="2050" name="Picture 2" descr="http://s05.radikal.ru/i178/1009/f6/53a9fd8737c9.jpg"/>
          <p:cNvPicPr>
            <a:picLocks noChangeAspect="1" noChangeArrowheads="1"/>
          </p:cNvPicPr>
          <p:nvPr/>
        </p:nvPicPr>
        <p:blipFill>
          <a:blip r:embed="rId3" cstate="print"/>
          <a:srcRect l="25781" t="8203" r="13281" b="8593"/>
          <a:stretch>
            <a:fillRect/>
          </a:stretch>
        </p:blipFill>
        <p:spPr bwMode="auto">
          <a:xfrm>
            <a:off x="928662" y="1928802"/>
            <a:ext cx="2563719" cy="3500462"/>
          </a:xfrm>
          <a:prstGeom prst="rect">
            <a:avLst/>
          </a:prstGeom>
          <a:noFill/>
        </p:spPr>
      </p:pic>
      <p:pic>
        <p:nvPicPr>
          <p:cNvPr id="7" name="Picture 2" descr="http://s05.radikal.ru/i178/1009/f6/53a9fd8737c9.jpg"/>
          <p:cNvPicPr>
            <a:picLocks noChangeAspect="1" noChangeArrowheads="1"/>
          </p:cNvPicPr>
          <p:nvPr/>
        </p:nvPicPr>
        <p:blipFill>
          <a:blip r:embed="rId3" cstate="print"/>
          <a:srcRect l="25781" t="8203" r="13281" b="8593"/>
          <a:stretch>
            <a:fillRect/>
          </a:stretch>
        </p:blipFill>
        <p:spPr bwMode="auto">
          <a:xfrm>
            <a:off x="6072198" y="3714752"/>
            <a:ext cx="1628920" cy="2224102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Яблоко сладкое, </a:t>
            </a:r>
          </a:p>
          <a:p>
            <a:pPr algn="ctr"/>
            <a:r>
              <a:rPr lang="ru-RU" sz="2000" b="1" dirty="0" smtClean="0"/>
              <a:t>а… (яблочко сладенькое) </a:t>
            </a:r>
            <a:endParaRPr lang="ru-RU" sz="2000" b="1" dirty="0"/>
          </a:p>
        </p:txBody>
      </p:sp>
      <p:pic>
        <p:nvPicPr>
          <p:cNvPr id="9" name="Picture 9" descr="Яблоко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643182"/>
            <a:ext cx="2214578" cy="213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Яблоко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429132"/>
            <a:ext cx="1183253" cy="113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8670"/>
            <a:ext cx="7572428" cy="521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возврат 21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175432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Какой? Какая? Какое?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785794"/>
            <a:ext cx="6143668" cy="550072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b="1" dirty="0" smtClean="0"/>
          </a:p>
          <a:p>
            <a:endParaRPr lang="ru-RU" sz="20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0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Создание условия для совершенствования умения детей образовывать качественные прилагательные.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Детская цель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: рассказать  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о предметах.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Инструкция: 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Расскажи 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о предметах. Послушай вопрос и постарайся на него ответить. Для этого тебе придётся самому придумать новое слово.</a:t>
            </a:r>
          </a:p>
          <a:p>
            <a:r>
              <a:rPr lang="ru-RU" sz="20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Грамматическая справка: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Качественные прилагательные, в отличие от относительных, имеют краткую форму и степени сравнения.</a:t>
            </a:r>
          </a:p>
          <a:p>
            <a:pPr algn="ctr"/>
            <a:endParaRPr lang="ru-RU" sz="2400" dirty="0" smtClean="0"/>
          </a:p>
          <a:p>
            <a:pPr algn="ctr"/>
            <a:endParaRPr lang="ru-RU" sz="8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428860" y="5000636"/>
          <a:ext cx="5738811" cy="124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12937"/>
                <a:gridCol w="1912937"/>
                <a:gridCol w="1912937"/>
              </a:tblGrid>
              <a:tr h="2686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Качественное прилагательное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Краткая</a:t>
                      </a:r>
                      <a:r>
                        <a:rPr lang="ru-RU" sz="1400" baseline="0" dirty="0" smtClean="0">
                          <a:latin typeface="Roboto" pitchFamily="2" charset="0"/>
                          <a:ea typeface="Roboto" pitchFamily="2" charset="0"/>
                        </a:rPr>
                        <a:t> форма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Степени сравнения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</a:tr>
              <a:tr h="6897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умный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умён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умна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умно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умнее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умнейший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57430"/>
            <a:ext cx="2334531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8587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642918"/>
            <a:ext cx="8143932" cy="55721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None/>
            </a:pPr>
            <a:r>
              <a:rPr lang="ru-RU" sz="2200" b="1" u="sng" dirty="0" smtClean="0">
                <a:latin typeface="Roboto" pitchFamily="2" charset="0"/>
                <a:ea typeface="Roboto" pitchFamily="2" charset="0"/>
              </a:rPr>
              <a:t>Цель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: </a:t>
            </a: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Создание социальной ситуации развития в процессе совершенствования грамматического строя речи детей старшего дошкольного возраста, посредством использования тренажера «Увлекательная грамматика»</a:t>
            </a:r>
          </a:p>
          <a:p>
            <a:pPr>
              <a:lnSpc>
                <a:spcPct val="110000"/>
              </a:lnSpc>
              <a:buNone/>
            </a:pPr>
            <a:r>
              <a:rPr lang="ru-RU" sz="2300" b="1" u="sng" dirty="0" smtClean="0">
                <a:latin typeface="Roboto" pitchFamily="2" charset="0"/>
                <a:ea typeface="Roboto" pitchFamily="2" charset="0"/>
              </a:rPr>
              <a:t>Задачи: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образовывать уменьшительно – ласкательные формы существительных;</a:t>
            </a:r>
          </a:p>
          <a:p>
            <a:pPr marR="17780" algn="just">
              <a:lnSpc>
                <a:spcPct val="110000"/>
              </a:lnSpc>
              <a:spcAft>
                <a:spcPts val="0"/>
              </a:spcAft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согласовывать прилагательные с существительными, образовывать уменьшительно – ласкательные формы прилагательных;</a:t>
            </a:r>
          </a:p>
          <a:p>
            <a:pPr marR="17780" algn="just">
              <a:lnSpc>
                <a:spcPct val="110000"/>
              </a:lnSpc>
              <a:spcAft>
                <a:spcPts val="0"/>
              </a:spcAft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образовывать качественные, относительные и притяжательные прилагательные;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образовывать существительные множественного числа;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согласовывать существительные с числительными 1, 2 и 5;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 употреблять существительные в родительном падеже множественного числа.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 улице мороз. </a:t>
            </a:r>
          </a:p>
          <a:p>
            <a:pPr algn="ctr"/>
            <a:r>
              <a:rPr lang="ru-RU" sz="2000" b="1" dirty="0" smtClean="0"/>
              <a:t>Значит, день какой?</a:t>
            </a:r>
          </a:p>
          <a:p>
            <a:pPr algn="ctr"/>
            <a:r>
              <a:rPr lang="ru-RU" sz="2000" b="1" dirty="0" smtClean="0"/>
              <a:t>(Морозный) </a:t>
            </a:r>
            <a:endParaRPr lang="ru-RU" sz="2000" b="1" dirty="0"/>
          </a:p>
        </p:txBody>
      </p:sp>
      <p:pic>
        <p:nvPicPr>
          <p:cNvPr id="1028" name="Picture 4" descr="http://landofart.ru/wp-content/uploads/2012/img/full_doma-20121122004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4143404" cy="5168883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3010" name="Picture 2" descr="http://activerain.com/image_store/uploads/6/6/8/7/6/ar122141854967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60212"/>
            <a:ext cx="3857652" cy="4050028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Весь день идёт дождь. </a:t>
            </a:r>
          </a:p>
          <a:p>
            <a:pPr algn="ctr"/>
            <a:r>
              <a:rPr lang="ru-RU" sz="2000" b="1" dirty="0" smtClean="0"/>
              <a:t>Значит, день какой?</a:t>
            </a:r>
          </a:p>
          <a:p>
            <a:pPr algn="ctr"/>
            <a:r>
              <a:rPr lang="ru-RU" sz="2000" b="1" dirty="0" smtClean="0"/>
              <a:t>(Дождливый) </a:t>
            </a:r>
            <a:endParaRPr lang="ru-RU" sz="2000" b="1" dirty="0"/>
          </a:p>
        </p:txBody>
      </p:sp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1986" name="Picture 2" descr="http://im5-tub-ru.yandex.net/i?id=190339494-61-73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500306"/>
            <a:ext cx="3600475" cy="3214710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 одежде грязь. </a:t>
            </a:r>
          </a:p>
          <a:p>
            <a:pPr algn="ctr"/>
            <a:r>
              <a:rPr lang="ru-RU" sz="2000" b="1" dirty="0" smtClean="0"/>
              <a:t>Значит, одежда какая?</a:t>
            </a:r>
          </a:p>
          <a:p>
            <a:pPr algn="ctr"/>
            <a:r>
              <a:rPr lang="ru-RU" sz="2000" b="1" dirty="0" smtClean="0"/>
              <a:t>(Грязная) </a:t>
            </a:r>
            <a:endParaRPr lang="ru-RU" sz="2000" b="1" dirty="0"/>
          </a:p>
        </p:txBody>
      </p:sp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 девочки много капризов. </a:t>
            </a:r>
          </a:p>
          <a:p>
            <a:pPr algn="ctr"/>
            <a:r>
              <a:rPr lang="ru-RU" sz="2000" b="1" dirty="0" smtClean="0"/>
              <a:t>Значит, она  какая?</a:t>
            </a:r>
          </a:p>
          <a:p>
            <a:pPr algn="ctr"/>
            <a:r>
              <a:rPr lang="ru-RU" sz="2000" b="1" dirty="0" smtClean="0"/>
              <a:t>(Капризная) </a:t>
            </a:r>
            <a:endParaRPr lang="ru-RU" sz="2000" b="1" dirty="0"/>
          </a:p>
        </p:txBody>
      </p:sp>
      <p:pic>
        <p:nvPicPr>
          <p:cNvPr id="40962" name="Picture 2" descr="http://images.clipartof.com/thumbnails/76239-Blond-Girl-In-Pink-Sitting-And-Crying-While-Rubbing-Her-Eyes.jpg"/>
          <p:cNvPicPr>
            <a:picLocks noChangeAspect="1" noChangeArrowheads="1"/>
          </p:cNvPicPr>
          <p:nvPr/>
        </p:nvPicPr>
        <p:blipFill>
          <a:blip r:embed="rId3" cstate="print"/>
          <a:srcRect r="11874"/>
          <a:stretch>
            <a:fillRect/>
          </a:stretch>
        </p:blipFill>
        <p:spPr bwMode="auto">
          <a:xfrm>
            <a:off x="1000100" y="2285992"/>
            <a:ext cx="2714644" cy="3143272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 яблоке червяк. </a:t>
            </a:r>
          </a:p>
          <a:p>
            <a:pPr algn="ctr"/>
            <a:r>
              <a:rPr lang="ru-RU" sz="2000" b="1" dirty="0" smtClean="0"/>
              <a:t>Значит, оно какое?</a:t>
            </a:r>
          </a:p>
          <a:p>
            <a:pPr algn="ctr"/>
            <a:r>
              <a:rPr lang="ru-RU" sz="2000" b="1" dirty="0" smtClean="0"/>
              <a:t>(Червивое) </a:t>
            </a:r>
            <a:endParaRPr lang="ru-RU" sz="2000" b="1" dirty="0"/>
          </a:p>
        </p:txBody>
      </p:sp>
      <p:pic>
        <p:nvPicPr>
          <p:cNvPr id="39938" name="Picture 2" descr="http://www.clker.com/cliparts/a/g/J/6/V/n/red-apple-with-a-wor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34074"/>
            <a:ext cx="3571900" cy="4195232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6084" name="Picture 4" descr="http://www.clipproject.info/images/joomgallery/details/school_37/book_clip_art_-_school_clip_art_free_20121124_1543775592.gif"/>
          <p:cNvPicPr>
            <a:picLocks noChangeAspect="1" noChangeArrowheads="1"/>
          </p:cNvPicPr>
          <p:nvPr/>
        </p:nvPicPr>
        <p:blipFill>
          <a:blip r:embed="rId3" cstate="print"/>
          <a:srcRect l="-1524" t="19970" r="939" b="22118"/>
          <a:stretch>
            <a:fillRect/>
          </a:stretch>
        </p:blipFill>
        <p:spPr bwMode="auto">
          <a:xfrm>
            <a:off x="857224" y="3214686"/>
            <a:ext cx="4714908" cy="2714644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Эта книга вызывает интерес. </a:t>
            </a:r>
          </a:p>
          <a:p>
            <a:pPr algn="ctr"/>
            <a:r>
              <a:rPr lang="ru-RU" sz="2000" b="1" dirty="0" smtClean="0"/>
              <a:t>Значит, она какая?</a:t>
            </a:r>
          </a:p>
          <a:p>
            <a:pPr algn="ctr"/>
            <a:r>
              <a:rPr lang="ru-RU" sz="2000" b="1" dirty="0" smtClean="0"/>
              <a:t>(Интересная) </a:t>
            </a:r>
            <a:endParaRPr lang="ru-RU" sz="2000" b="1" dirty="0"/>
          </a:p>
        </p:txBody>
      </p:sp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Коту лень  ловить мышей. </a:t>
            </a:r>
          </a:p>
          <a:p>
            <a:pPr algn="ctr"/>
            <a:r>
              <a:rPr lang="ru-RU" sz="2000" b="1" dirty="0" smtClean="0"/>
              <a:t>Значит, кот  какой?</a:t>
            </a:r>
          </a:p>
          <a:p>
            <a:pPr algn="ctr"/>
            <a:r>
              <a:rPr lang="ru-RU" sz="2000" b="1" dirty="0" smtClean="0"/>
              <a:t>(Ленивый) </a:t>
            </a:r>
            <a:endParaRPr lang="ru-RU" sz="2000" b="1" dirty="0"/>
          </a:p>
        </p:txBody>
      </p:sp>
      <p:pic>
        <p:nvPicPr>
          <p:cNvPr id="38914" name="Picture 2" descr="http://im7-tub-ru.yandex.net/i?id=146151878-42-73&amp;n=21"/>
          <p:cNvPicPr>
            <a:picLocks noChangeAspect="1" noChangeArrowheads="1"/>
          </p:cNvPicPr>
          <p:nvPr/>
        </p:nvPicPr>
        <p:blipFill>
          <a:blip r:embed="rId3" cstate="print"/>
          <a:srcRect r="1275" b="5882"/>
          <a:stretch>
            <a:fillRect/>
          </a:stretch>
        </p:blipFill>
        <p:spPr bwMode="auto">
          <a:xfrm>
            <a:off x="857224" y="2857496"/>
            <a:ext cx="2928958" cy="2928958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 печенья приятный вкус. </a:t>
            </a:r>
          </a:p>
          <a:p>
            <a:pPr algn="ctr"/>
            <a:r>
              <a:rPr lang="ru-RU" sz="2000" b="1" dirty="0" smtClean="0"/>
              <a:t>Значит,  оно какое?</a:t>
            </a:r>
          </a:p>
          <a:p>
            <a:pPr algn="ctr"/>
            <a:r>
              <a:rPr lang="ru-RU" sz="2000" b="1" dirty="0" smtClean="0"/>
              <a:t>(Вкусное) </a:t>
            </a:r>
            <a:endParaRPr lang="ru-RU" sz="2000" b="1" dirty="0"/>
          </a:p>
        </p:txBody>
      </p:sp>
      <p:pic>
        <p:nvPicPr>
          <p:cNvPr id="6" name="Picture 16" descr="http://i076.radikal.ru/1106/4a/b06b95f95fd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847" y="3214686"/>
            <a:ext cx="3890987" cy="2643206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214422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175432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Из чего сделано?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186" y="27213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785794"/>
            <a:ext cx="6143668" cy="5286412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образовывать относительные прилагательные.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Детская 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Рассказать </a:t>
            </a:r>
            <a:r>
              <a:rPr lang="ru-RU" sz="22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из чего сделаны предметы.</a:t>
            </a:r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Инструкция: 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Расскажи </a:t>
            </a:r>
            <a:r>
              <a:rPr lang="ru-RU" sz="22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из чего сделаны </a:t>
            </a:r>
            <a:r>
              <a:rPr lang="ru-RU" sz="2200" dirty="0" err="1" smtClean="0">
                <a:latin typeface="Roboto" pitchFamily="2" charset="0"/>
                <a:ea typeface="Roboto" pitchFamily="2" charset="0"/>
              </a:rPr>
              <a:t>предметы.Послушай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вопрос и постарайся на него ответить. Для этого тебе придётся самому придумать новое слово.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Грамматическая справка.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Относительные прилагательные, в отличие от качественных прилагательных, не имеют краткой формы и степеней сравнения.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10846"/>
            <a:ext cx="2295700" cy="400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72400" cy="57150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Roboto" pitchFamily="2" charset="0"/>
                <a:ea typeface="Roboto" pitchFamily="2" charset="0"/>
              </a:rPr>
              <a:t>Рекомендации</a:t>
            </a:r>
            <a:endParaRPr lang="ru-RU" sz="3600" dirty="0">
              <a:solidFill>
                <a:srgbClr val="7030A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928670"/>
            <a:ext cx="8072494" cy="5214974"/>
          </a:xfrm>
        </p:spPr>
        <p:txBody>
          <a:bodyPr>
            <a:normAutofit fontScale="25000" lnSpcReduction="20000"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64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  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Данная разработка может быть использована логопедами и воспитателями на любом этапе обучения во время  проведения индивидуальных, подгрупповых и групповых занятий, в совместной деятельности по развитию речи, а также при использовании дистанционных форм работы с родителями (законными представителями) и детьми. 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Разработка может быть рекомендована родителям (законным представителям) для </a:t>
            </a:r>
            <a:r>
              <a:rPr lang="ru-RU" sz="68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закрепления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пройденного материала  в домашних условиях.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На одном занятии, продолжительностью 5-7 минут используется 1-3 игры (задания).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u="sng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Краткая инструкция для воспитанников: «Послушай внимательно взрослого и выполни задание».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Информация для воспитателя, родителя: Тренажер «Увлекательная грамматика» предназначен для совместных занятий взрослого и ребёнка по формированию правильной разговорной речи. В предложенной разработке использованы игровые задания для совершенствования грамматического строя речи. 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Краткая инструкция для воспитателя, родителя :  Ознакомьтесь с инструкцией к игре. Озвучьте инструкцию ребенку. Следите за правильностью выполнения задания, при необходимости окажите помощь ребёнку.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5362" name="Picture 2" descr="http://www.clipart.net.ua/images/clip7603.jpg"/>
          <p:cNvPicPr>
            <a:picLocks noChangeAspect="1" noChangeArrowheads="1"/>
          </p:cNvPicPr>
          <p:nvPr/>
        </p:nvPicPr>
        <p:blipFill>
          <a:blip r:embed="rId3" cstate="print"/>
          <a:srcRect l="11714" t="17074" r="12982" b="14634"/>
          <a:stretch>
            <a:fillRect/>
          </a:stretch>
        </p:blipFill>
        <p:spPr bwMode="auto">
          <a:xfrm>
            <a:off x="1142976" y="3143248"/>
            <a:ext cx="2181411" cy="27146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14876" y="1785927"/>
            <a:ext cx="3500462" cy="642942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Банка сделана из стекла.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Стакан сделан из стекла.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Окно сделано из стекла.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5072074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Ёлочные  шары сделаны из стекла.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 descr="http://static.freepik.com/free-photo/glass-of-water-clip-art_425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714620"/>
            <a:ext cx="2390761" cy="3246456"/>
          </a:xfrm>
          <a:prstGeom prst="rect">
            <a:avLst/>
          </a:prstGeom>
          <a:noFill/>
        </p:spPr>
      </p:pic>
      <p:pic>
        <p:nvPicPr>
          <p:cNvPr id="17414" name="Picture 6" descr="http://static.freepik.com/darmowe-zdjecie/materia%C5%82-wektor-oknie_15-870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2" t="2890" r="11341" b="52312"/>
          <a:stretch>
            <a:fillRect/>
          </a:stretch>
        </p:blipFill>
        <p:spPr bwMode="auto">
          <a:xfrm>
            <a:off x="1142976" y="2571744"/>
            <a:ext cx="2723862" cy="3015704"/>
          </a:xfrm>
          <a:prstGeom prst="rect">
            <a:avLst/>
          </a:prstGeom>
          <a:noFill/>
        </p:spPr>
      </p:pic>
      <p:pic>
        <p:nvPicPr>
          <p:cNvPr id="17420" name="Picture 12" descr="http://img-fotki.yandex.ru/get/5312/111874181.a3/0_94ded_4a1ed0f5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714488"/>
            <a:ext cx="4691042" cy="2626983"/>
          </a:xfrm>
          <a:prstGeom prst="rect">
            <a:avLst/>
          </a:prstGeom>
          <a:noFill/>
        </p:spPr>
      </p:pic>
      <p:sp>
        <p:nvSpPr>
          <p:cNvPr id="14" name="Управляющая кнопка: в конец 13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9154" name="Picture 2" descr="http://xn----itbicldenfdqzca2myb.xn--p1ai/wp-content/uploads/chashka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643182"/>
            <a:ext cx="2786082" cy="31660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1785926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кружка сделана из пластмассы.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2857496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Совок сделан из пластмассы.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5" y="4000504"/>
            <a:ext cx="3447180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Ведро сделано из пластмассы.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4" y="5072074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Грабли сделаны из пластмассы.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386" name="Picture 2" descr="http://www.bober-stroy.ru/images/52230.jpg"/>
          <p:cNvPicPr>
            <a:picLocks noChangeAspect="1" noChangeArrowheads="1"/>
          </p:cNvPicPr>
          <p:nvPr/>
        </p:nvPicPr>
        <p:blipFill>
          <a:blip r:embed="rId4" cstate="print"/>
          <a:srcRect t="9566" r="7628" b="6249"/>
          <a:stretch>
            <a:fillRect/>
          </a:stretch>
        </p:blipFill>
        <p:spPr bwMode="auto">
          <a:xfrm>
            <a:off x="928662" y="2928934"/>
            <a:ext cx="3480956" cy="2286016"/>
          </a:xfrm>
          <a:prstGeom prst="rect">
            <a:avLst/>
          </a:prstGeom>
          <a:noFill/>
        </p:spPr>
      </p:pic>
      <p:pic>
        <p:nvPicPr>
          <p:cNvPr id="16388" name="Picture 4" descr="http://www.domudacha.ru/published/publicdata/DOMUDACHDD/attachments/SC/products_pictures/4313900_en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35" t="5769" r="19230"/>
          <a:stretch>
            <a:fillRect/>
          </a:stretch>
        </p:blipFill>
        <p:spPr bwMode="auto">
          <a:xfrm>
            <a:off x="1071538" y="2285992"/>
            <a:ext cx="2689858" cy="3214685"/>
          </a:xfrm>
          <a:prstGeom prst="rect">
            <a:avLst/>
          </a:prstGeom>
          <a:noFill/>
        </p:spPr>
      </p:pic>
      <p:pic>
        <p:nvPicPr>
          <p:cNvPr id="16390" name="Picture 6" descr="http://www.rich-toys.ru/cat_images/16/1641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785926"/>
            <a:ext cx="3730804" cy="3214710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0178" name="Picture 2" descr="http://im4-tub-ru.yandex.net/i?id=145160242-66-73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928934"/>
            <a:ext cx="3411879" cy="2571768"/>
          </a:xfrm>
          <a:prstGeom prst="rect">
            <a:avLst/>
          </a:prstGeom>
          <a:noFill/>
        </p:spPr>
      </p:pic>
      <p:pic>
        <p:nvPicPr>
          <p:cNvPr id="50180" name="Picture 4" descr="http://images1.revzilla.com/product_images/0004/5135/Teknic_Violator_Leather_Jacket_2007_Silver-Black_zoom.jpg"/>
          <p:cNvPicPr>
            <a:picLocks noChangeAspect="1" noChangeArrowheads="1"/>
          </p:cNvPicPr>
          <p:nvPr/>
        </p:nvPicPr>
        <p:blipFill>
          <a:blip r:embed="rId4" cstate="print"/>
          <a:srcRect l="15000" t="13500" r="12999" b="9999"/>
          <a:stretch>
            <a:fillRect/>
          </a:stretch>
        </p:blipFill>
        <p:spPr bwMode="auto">
          <a:xfrm>
            <a:off x="1000100" y="2000240"/>
            <a:ext cx="3429024" cy="36433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178592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Перчатки сделаны из кожи.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Куртка сделана из кожи.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Мяч сделан из кожи.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5072074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Портмоне сделано из кожи.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0182" name="Picture 6" descr="http://ramki-vsem.ru/images/clipart19_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066286"/>
            <a:ext cx="3071834" cy="3129795"/>
          </a:xfrm>
          <a:prstGeom prst="rect">
            <a:avLst/>
          </a:prstGeom>
          <a:noFill/>
        </p:spPr>
      </p:pic>
      <p:pic>
        <p:nvPicPr>
          <p:cNvPr id="50184" name="Picture 8" descr="http://all-psd.ru/uploads/posts/2011-05/1306426782_psd-money-in-wallet-ic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0" t="1563" r="13749" b="9374"/>
          <a:stretch>
            <a:fillRect/>
          </a:stretch>
        </p:blipFill>
        <p:spPr bwMode="auto">
          <a:xfrm>
            <a:off x="1000100" y="2214554"/>
            <a:ext cx="3233509" cy="3071834"/>
          </a:xfrm>
          <a:prstGeom prst="rect">
            <a:avLst/>
          </a:prstGeom>
          <a:noFill/>
        </p:spPr>
      </p:pic>
      <p:sp>
        <p:nvSpPr>
          <p:cNvPr id="15" name="Управляющая кнопка: в конец 14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www.clker.com/cliparts/a/0/a/8/1218785179566954856pipo_pan.svg.hi.png"/>
          <p:cNvPicPr>
            <a:picLocks noChangeAspect="1" noChangeArrowheads="1"/>
          </p:cNvPicPr>
          <p:nvPr/>
        </p:nvPicPr>
        <p:blipFill>
          <a:blip r:embed="rId3" cstate="print"/>
          <a:srcRect r="48750" b="51388"/>
          <a:stretch>
            <a:fillRect/>
          </a:stretch>
        </p:blipFill>
        <p:spPr bwMode="auto">
          <a:xfrm>
            <a:off x="757720" y="2928934"/>
            <a:ext cx="3975015" cy="2714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14876" y="178592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Кастрюля сделана из металла.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Нож сделан из металла.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Ведро сделано из металла.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5072074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Ножницы сделаны из металла.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338" name="Picture 2" descr="http://www.berghoff-posuda.com.ua/fotky6693/fotos/_vyr_609BergHoff_Cosmos_1211404_76289_1234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214554"/>
            <a:ext cx="3743321" cy="2049324"/>
          </a:xfrm>
          <a:prstGeom prst="rect">
            <a:avLst/>
          </a:prstGeom>
          <a:noFill/>
        </p:spPr>
      </p:pic>
      <p:pic>
        <p:nvPicPr>
          <p:cNvPr id="14340" name="Picture 4" descr="http://www.stavmig.ru/sites/default/files/vedro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786058"/>
            <a:ext cx="3000356" cy="3000356"/>
          </a:xfrm>
          <a:prstGeom prst="rect">
            <a:avLst/>
          </a:prstGeom>
          <a:noFill/>
        </p:spPr>
      </p:pic>
      <p:pic>
        <p:nvPicPr>
          <p:cNvPr id="14342" name="Picture 6" descr="http://cs5301.userapi.com/u18739105/-14/x_afef16a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928802"/>
            <a:ext cx="5357850" cy="2678926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78592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Кофта  связана из шерсти.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02" name="Picture 2" descr="http://s47.radikal.ru/i117/0908/9b/10292019fe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7" y="2643182"/>
            <a:ext cx="5163870" cy="320321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Шарф связан из шерсти.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Платье  сшито из шерсти.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5072074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Носки связаны из шерсти.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04" name="Picture 4" descr="http://900igr.net/datai/predmety/Odezhda-aksessuary.files/0003-006-SHarf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285992"/>
            <a:ext cx="3500462" cy="3192915"/>
          </a:xfrm>
          <a:prstGeom prst="rect">
            <a:avLst/>
          </a:prstGeom>
          <a:noFill/>
        </p:spPr>
      </p:pic>
      <p:pic>
        <p:nvPicPr>
          <p:cNvPr id="51206" name="Picture 6" descr="http://img.second.by/u2/sp/36698/20294083920541_6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57" t="2252" r="7657"/>
          <a:stretch>
            <a:fillRect/>
          </a:stretch>
        </p:blipFill>
        <p:spPr bwMode="auto">
          <a:xfrm>
            <a:off x="1000100" y="2143116"/>
            <a:ext cx="3214710" cy="3671512"/>
          </a:xfrm>
          <a:prstGeom prst="rect">
            <a:avLst/>
          </a:prstGeom>
          <a:noFill/>
        </p:spPr>
      </p:pic>
      <p:pic>
        <p:nvPicPr>
          <p:cNvPr id="51208" name="Picture 8" descr="http://forum.na-svyazi.ru/uploads/post-135130-128422089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714488"/>
            <a:ext cx="3723435" cy="3071834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7108" name="Picture 4" descr="http://arstyle.org/uploads/posts/2010-01/thumbs/1263397402_1243392090_novyj-risunok-539-kopiy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188" r="-959" b="30157"/>
          <a:stretch>
            <a:fillRect/>
          </a:stretch>
        </p:blipFill>
        <p:spPr bwMode="auto">
          <a:xfrm>
            <a:off x="1214414" y="3786190"/>
            <a:ext cx="6929486" cy="2214578"/>
          </a:xfrm>
          <a:prstGeom prst="rect">
            <a:avLst/>
          </a:prstGeom>
          <a:noFill/>
        </p:spPr>
      </p:pic>
      <p:sp>
        <p:nvSpPr>
          <p:cNvPr id="10" name="Выноска-облако 9"/>
          <p:cNvSpPr/>
          <p:nvPr/>
        </p:nvSpPr>
        <p:spPr>
          <a:xfrm>
            <a:off x="1285852" y="1357298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Ниф-Ниф</a:t>
            </a:r>
            <a:r>
              <a:rPr lang="ru-RU" sz="2000" b="1" dirty="0" smtClean="0"/>
              <a:t> построил дом из соломы. </a:t>
            </a:r>
          </a:p>
          <a:p>
            <a:pPr algn="ctr"/>
            <a:r>
              <a:rPr lang="ru-RU" sz="2000" b="1" dirty="0" smtClean="0"/>
              <a:t>Значит,  у </a:t>
            </a:r>
            <a:r>
              <a:rPr lang="ru-RU" sz="2000" b="1" dirty="0" err="1" smtClean="0"/>
              <a:t>Ниф-Нифа</a:t>
            </a:r>
            <a:r>
              <a:rPr lang="ru-RU" sz="2000" b="1" dirty="0" smtClean="0"/>
              <a:t> дом…?</a:t>
            </a:r>
          </a:p>
          <a:p>
            <a:pPr algn="ctr"/>
            <a:r>
              <a:rPr lang="ru-RU" sz="2000" b="1" dirty="0" smtClean="0"/>
              <a:t>(Соломенный) </a:t>
            </a:r>
            <a:endParaRPr lang="ru-RU" sz="2000" b="1" dirty="0"/>
          </a:p>
        </p:txBody>
      </p:sp>
      <p:sp>
        <p:nvSpPr>
          <p:cNvPr id="24" name="Выноска-облако 23"/>
          <p:cNvSpPr/>
          <p:nvPr/>
        </p:nvSpPr>
        <p:spPr>
          <a:xfrm>
            <a:off x="2928926" y="1357298"/>
            <a:ext cx="4995890" cy="2000264"/>
          </a:xfrm>
          <a:prstGeom prst="cloudCallout">
            <a:avLst>
              <a:gd name="adj1" fmla="val 24060"/>
              <a:gd name="adj2" fmla="val 9323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Нуф-Нуф</a:t>
            </a:r>
            <a:r>
              <a:rPr lang="ru-RU" sz="2000" b="1" dirty="0" smtClean="0"/>
              <a:t> построил дом из дерева. </a:t>
            </a:r>
          </a:p>
          <a:p>
            <a:pPr algn="ctr"/>
            <a:r>
              <a:rPr lang="ru-RU" sz="2000" b="1" dirty="0" smtClean="0"/>
              <a:t>Значит,  у </a:t>
            </a:r>
            <a:r>
              <a:rPr lang="ru-RU" sz="2000" b="1" dirty="0" err="1" smtClean="0"/>
              <a:t>Нуф-Нуфа</a:t>
            </a:r>
            <a:r>
              <a:rPr lang="ru-RU" sz="2000" b="1" dirty="0" smtClean="0"/>
              <a:t> дом какой….?</a:t>
            </a:r>
          </a:p>
          <a:p>
            <a:pPr algn="ctr"/>
            <a:r>
              <a:rPr lang="ru-RU" sz="2000" b="1" dirty="0" smtClean="0"/>
              <a:t>(Деревянный) </a:t>
            </a:r>
            <a:endParaRPr lang="ru-RU" sz="2000" b="1" dirty="0"/>
          </a:p>
        </p:txBody>
      </p:sp>
      <p:sp>
        <p:nvSpPr>
          <p:cNvPr id="11" name="Выноска-облако 10"/>
          <p:cNvSpPr/>
          <p:nvPr/>
        </p:nvSpPr>
        <p:spPr>
          <a:xfrm>
            <a:off x="2214546" y="1357298"/>
            <a:ext cx="4995890" cy="2000264"/>
          </a:xfrm>
          <a:prstGeom prst="cloudCallout">
            <a:avLst>
              <a:gd name="adj1" fmla="val 77"/>
              <a:gd name="adj2" fmla="val 7511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Наф-Наф</a:t>
            </a:r>
            <a:r>
              <a:rPr lang="ru-RU" sz="2000" b="1" dirty="0" smtClean="0"/>
              <a:t> построил дом </a:t>
            </a:r>
            <a:r>
              <a:rPr lang="ru-RU" sz="2000" b="1" smtClean="0"/>
              <a:t>из камней.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Значит,  у </a:t>
            </a:r>
            <a:r>
              <a:rPr lang="ru-RU" sz="2000" b="1" dirty="0" err="1" smtClean="0"/>
              <a:t>Наф-Нафа</a:t>
            </a:r>
            <a:r>
              <a:rPr lang="ru-RU" sz="2000" b="1" dirty="0" smtClean="0"/>
              <a:t> дом какой….?</a:t>
            </a:r>
          </a:p>
          <a:p>
            <a:pPr algn="ctr"/>
            <a:r>
              <a:rPr lang="ru-RU" sz="2000" b="1" dirty="0" smtClean="0"/>
              <a:t>(Каменный) </a:t>
            </a:r>
            <a:endParaRPr lang="ru-RU" sz="2000" b="1" dirty="0"/>
          </a:p>
        </p:txBody>
      </p:sp>
      <p:sp>
        <p:nvSpPr>
          <p:cNvPr id="9" name="Управляющая кнопка: в конец 8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24" grpId="0" animBg="1"/>
      <p:bldP spid="24" grpId="1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85860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Чей хвост?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7143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857232"/>
            <a:ext cx="6143668" cy="478634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образовывать притяжательные прилагательные на –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ий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, -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ья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, -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ье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Детская цель: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Помочь зверям найти их хвосты.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Инструкция: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Однажды утром проснулись звери и увидели, что у них все хвосты перепутались. Расстроились звери. Помоги зверям найти их хвосты. Наведи курсор на хвостик, кликни мышкой и назови, чей он. </a:t>
            </a:r>
          </a:p>
          <a:p>
            <a:r>
              <a:rPr lang="ru-RU" sz="20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Грамматическая справка.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Притяжательные прилагательные обозначают </a:t>
            </a:r>
          </a:p>
          <a:p>
            <a:r>
              <a:rPr lang="ru-RU" sz="2000" dirty="0" smtClean="0">
                <a:latin typeface="Roboto" pitchFamily="2" charset="0"/>
                <a:ea typeface="Roboto" pitchFamily="2" charset="0"/>
              </a:rPr>
              <a:t>принадлежность предмета определённому лицу или животному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68012"/>
            <a:ext cx="2357422" cy="428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021" y="-257852"/>
            <a:ext cx="8229600" cy="1143000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1026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/>
          <a:srcRect l="54286" r="4285" b="67856"/>
          <a:stretch>
            <a:fillRect/>
          </a:stretch>
        </p:blipFill>
        <p:spPr bwMode="auto">
          <a:xfrm>
            <a:off x="6357950" y="1571612"/>
            <a:ext cx="2071702" cy="2143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8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/>
          <a:srcRect l="54096" t="34143" r="3047" b="33714"/>
          <a:stretch>
            <a:fillRect/>
          </a:stretch>
        </p:blipFill>
        <p:spPr bwMode="auto">
          <a:xfrm>
            <a:off x="3500430" y="1500174"/>
            <a:ext cx="2143140" cy="2143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9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AE4FD"/>
              </a:clrFrom>
              <a:clrTo>
                <a:srgbClr val="CAE4FD">
                  <a:alpha val="0"/>
                </a:srgbClr>
              </a:clrTo>
            </a:clrChange>
          </a:blip>
          <a:srcRect l="14287" t="76071" r="67141" b="11071"/>
          <a:stretch>
            <a:fillRect/>
          </a:stretch>
        </p:blipFill>
        <p:spPr bwMode="auto">
          <a:xfrm>
            <a:off x="4143372" y="4429132"/>
            <a:ext cx="928694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/>
          <a:srcRect l="4286" t="1071" r="52857" b="66785"/>
          <a:stretch>
            <a:fillRect/>
          </a:stretch>
        </p:blipFill>
        <p:spPr bwMode="auto">
          <a:xfrm>
            <a:off x="928662" y="1500174"/>
            <a:ext cx="2143140" cy="2143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1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E2FF"/>
              </a:clrFrom>
              <a:clrTo>
                <a:srgbClr val="C3E2FF">
                  <a:alpha val="0"/>
                </a:srgbClr>
              </a:clrTo>
            </a:clrChange>
          </a:blip>
          <a:srcRect l="12668" t="41644" r="63047" b="41213"/>
          <a:stretch>
            <a:fillRect/>
          </a:stretch>
        </p:blipFill>
        <p:spPr bwMode="auto">
          <a:xfrm>
            <a:off x="1571604" y="4071942"/>
            <a:ext cx="1214446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E0FE"/>
              </a:clrFrom>
              <a:clrTo>
                <a:srgbClr val="C3E0FE">
                  <a:alpha val="0"/>
                </a:srgbClr>
              </a:clrTo>
            </a:clrChange>
          </a:blip>
          <a:srcRect l="64287" t="71785" r="18571" b="5713"/>
          <a:stretch>
            <a:fillRect/>
          </a:stretch>
        </p:blipFill>
        <p:spPr bwMode="auto">
          <a:xfrm>
            <a:off x="6929454" y="4000504"/>
            <a:ext cx="857256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71472" y="642918"/>
            <a:ext cx="8001056" cy="70008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Чей хвост?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в конец 12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7.40741E-7 L 0.08664 -0.30463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0.08033 L -0.38351 -0.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-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22448 -0.281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-1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0D7FF"/>
              </a:clrFrom>
              <a:clrTo>
                <a:srgbClr val="B0D7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10" name="Picture 2" descr="http://img1.liveinternet.ru/images/attach/c/5/88/995/88995989_large_4979214_chei_hvost_2.jpg"/>
          <p:cNvPicPr>
            <a:picLocks noChangeAspect="1" noChangeArrowheads="1"/>
          </p:cNvPicPr>
          <p:nvPr/>
        </p:nvPicPr>
        <p:blipFill>
          <a:blip r:embed="rId3" cstate="print"/>
          <a:srcRect l="54096" t="928" r="4476" b="68000"/>
          <a:stretch>
            <a:fillRect/>
          </a:stretch>
        </p:blipFill>
        <p:spPr bwMode="auto">
          <a:xfrm>
            <a:off x="714348" y="1071546"/>
            <a:ext cx="2071702" cy="20717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/>
          <a:srcRect l="3905" t="1071" r="53238" b="69214"/>
          <a:stretch>
            <a:fillRect/>
          </a:stretch>
        </p:blipFill>
        <p:spPr bwMode="auto">
          <a:xfrm>
            <a:off x="3357554" y="1142984"/>
            <a:ext cx="2143140" cy="1981216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/>
          <a:srcRect l="4286" t="35215" r="53047" b="34642"/>
          <a:stretch>
            <a:fillRect/>
          </a:stretch>
        </p:blipFill>
        <p:spPr bwMode="auto">
          <a:xfrm>
            <a:off x="6072198" y="1142984"/>
            <a:ext cx="2133616" cy="2009788"/>
          </a:xfrm>
          <a:prstGeom prst="rect">
            <a:avLst/>
          </a:prstGeom>
          <a:noFill/>
        </p:spPr>
      </p:pic>
      <p:pic>
        <p:nvPicPr>
          <p:cNvPr id="9" name="Picture 2" descr="http://img1.liveinternet.ru/images/attach/c/5/88/995/88995989_large_4979214_chei_hvost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7E2FF"/>
              </a:clrFrom>
              <a:clrTo>
                <a:srgbClr val="C7E2FF">
                  <a:alpha val="0"/>
                </a:srgbClr>
              </a:clrTo>
            </a:clrChange>
          </a:blip>
          <a:srcRect l="68381" t="40570" r="11619" b="40142"/>
          <a:stretch>
            <a:fillRect/>
          </a:stretch>
        </p:blipFill>
        <p:spPr bwMode="auto">
          <a:xfrm>
            <a:off x="1357290" y="4214818"/>
            <a:ext cx="1000132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BE5FE"/>
              </a:clrFrom>
              <a:clrTo>
                <a:srgbClr val="CBE5FE">
                  <a:alpha val="0"/>
                </a:srgbClr>
              </a:clrTo>
            </a:clrChange>
          </a:blip>
          <a:srcRect l="67144" t="39643" r="14285" b="37856"/>
          <a:stretch>
            <a:fillRect/>
          </a:stretch>
        </p:blipFill>
        <p:spPr bwMode="auto">
          <a:xfrm>
            <a:off x="6786578" y="4214818"/>
            <a:ext cx="928694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EE6FE"/>
              </a:clrFrom>
              <a:clrTo>
                <a:srgbClr val="CEE6FE">
                  <a:alpha val="0"/>
                </a:srgbClr>
              </a:clrTo>
            </a:clrChange>
          </a:blip>
          <a:srcRect l="66762" t="7500" r="16095" b="74286"/>
          <a:stretch>
            <a:fillRect/>
          </a:stretch>
        </p:blipFill>
        <p:spPr bwMode="auto">
          <a:xfrm>
            <a:off x="4214810" y="4286256"/>
            <a:ext cx="857256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Управляющая кнопка: в конец 12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226 -0.1456 0.10469 -0.2912 0.1257 -0.34954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9444 -0.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33333E-6 L -0.07881 -0.29398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0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92880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8592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50004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63627">
            <a:off x="7583192" y="48049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57290" y="857232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ОБОЗНАЧЕНИЯ</a:t>
            </a:r>
            <a:r>
              <a:rPr lang="ru-RU" sz="7200" b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</a:rPr>
              <a:t>   </a:t>
            </a: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4857752" y="3571876"/>
            <a:ext cx="26642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выбрать игру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2" name="Прямоугольник 21">
            <a:hlinkClick r:id="rId4" action="ppaction://hlinksldjump"/>
          </p:cNvPr>
          <p:cNvSpPr/>
          <p:nvPr/>
        </p:nvSpPr>
        <p:spPr>
          <a:xfrm>
            <a:off x="4786314" y="4357694"/>
            <a:ext cx="3429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вернуться к игре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/>
        </p:nvSpPr>
        <p:spPr>
          <a:xfrm>
            <a:off x="2714612" y="1857364"/>
            <a:ext cx="42862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узнать задание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429512" flipH="1">
            <a:off x="96546" y="3018371"/>
            <a:ext cx="3707190" cy="398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Управляющая кнопка: домой 19">
            <a:hlinkClick r:id="" action="ppaction://noaction" highlightClick="1"/>
          </p:cNvPr>
          <p:cNvSpPr/>
          <p:nvPr/>
        </p:nvSpPr>
        <p:spPr>
          <a:xfrm>
            <a:off x="4214810" y="3571876"/>
            <a:ext cx="642942" cy="428628"/>
          </a:xfrm>
          <a:prstGeom prst="actionButtonHom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28" name="Прямоугольник 27">
            <a:hlinkClick r:id="rId4" action="ppaction://hlinksldjump"/>
          </p:cNvPr>
          <p:cNvSpPr/>
          <p:nvPr/>
        </p:nvSpPr>
        <p:spPr>
          <a:xfrm>
            <a:off x="3929058" y="2500306"/>
            <a:ext cx="428628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убрать текст задания     </a:t>
            </a:r>
            <a:r>
              <a:rPr lang="ru-RU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(кликнуть на выплывающее окно)</a:t>
            </a:r>
            <a:endParaRPr lang="ru-RU" sz="20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1" name="Управляющая кнопка: возврат 20">
            <a:hlinkClick r:id="" action="ppaction://noaction" highlightClick="1"/>
          </p:cNvPr>
          <p:cNvSpPr/>
          <p:nvPr/>
        </p:nvSpPr>
        <p:spPr>
          <a:xfrm>
            <a:off x="4214810" y="4429132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Управляющая кнопка: в конец 23">
            <a:hlinkClick r:id="" action="ppaction://noaction" highlightClick="1"/>
          </p:cNvPr>
          <p:cNvSpPr/>
          <p:nvPr/>
        </p:nvSpPr>
        <p:spPr>
          <a:xfrm>
            <a:off x="4214810" y="5214950"/>
            <a:ext cx="685226" cy="399474"/>
          </a:xfrm>
          <a:prstGeom prst="actionButtonEnd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Прямоугольник 26">
            <a:hlinkClick r:id="rId4" action="ppaction://hlinksldjump"/>
          </p:cNvPr>
          <p:cNvSpPr/>
          <p:nvPr/>
        </p:nvSpPr>
        <p:spPr>
          <a:xfrm>
            <a:off x="4786314" y="5143512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 закончить игру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50043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Управляющая кнопка: справка 29">
            <a:hlinkClick r:id="" action="ppaction://noaction" highlightClick="1"/>
          </p:cNvPr>
          <p:cNvSpPr/>
          <p:nvPr/>
        </p:nvSpPr>
        <p:spPr>
          <a:xfrm>
            <a:off x="2143108" y="200024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31" name="Управляющая кнопка: настраиваемая 30">
            <a:hlinkClick r:id="" action="ppaction://noaction" highlightClick="1"/>
          </p:cNvPr>
          <p:cNvSpPr/>
          <p:nvPr/>
        </p:nvSpPr>
        <p:spPr>
          <a:xfrm>
            <a:off x="3357554" y="2643182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9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/>
          <a:srcRect l="54096" t="34143" r="5892" b="34781"/>
          <a:stretch>
            <a:fillRect/>
          </a:stretch>
        </p:blipFill>
        <p:spPr bwMode="auto">
          <a:xfrm>
            <a:off x="6215074" y="1000108"/>
            <a:ext cx="2138531" cy="221457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0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/>
          <a:srcRect l="3905" t="-286" r="53238" b="67071"/>
          <a:stretch>
            <a:fillRect/>
          </a:stretch>
        </p:blipFill>
        <p:spPr bwMode="auto">
          <a:xfrm>
            <a:off x="785786" y="928670"/>
            <a:ext cx="2143140" cy="22145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1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/>
          <a:srcRect l="4285" t="67357" r="53048" b="1428"/>
          <a:stretch>
            <a:fillRect/>
          </a:stretch>
        </p:blipFill>
        <p:spPr bwMode="auto">
          <a:xfrm>
            <a:off x="3500430" y="1000108"/>
            <a:ext cx="2206852" cy="2152664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EE6FE"/>
              </a:clrFrom>
              <a:clrTo>
                <a:srgbClr val="CEE6FE">
                  <a:alpha val="0"/>
                </a:srgbClr>
              </a:clrTo>
            </a:clrChange>
          </a:blip>
          <a:srcRect l="64286" t="77143" r="9999" b="8928"/>
          <a:stretch>
            <a:fillRect/>
          </a:stretch>
        </p:blipFill>
        <p:spPr bwMode="auto">
          <a:xfrm>
            <a:off x="1285852" y="4357694"/>
            <a:ext cx="1285884" cy="928694"/>
          </a:xfrm>
          <a:prstGeom prst="rect">
            <a:avLst/>
          </a:prstGeom>
          <a:noFill/>
        </p:spPr>
      </p:pic>
      <p:pic>
        <p:nvPicPr>
          <p:cNvPr id="8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A0CBFE"/>
              </a:clrFrom>
              <a:clrTo>
                <a:srgbClr val="A0CBFE">
                  <a:alpha val="0"/>
                </a:srgbClr>
              </a:clrTo>
            </a:clrChange>
          </a:blip>
          <a:srcRect l="61239" t="67358" r="7333" b="2643"/>
          <a:stretch>
            <a:fillRect/>
          </a:stretch>
        </p:blipFill>
        <p:spPr bwMode="auto">
          <a:xfrm>
            <a:off x="4000496" y="3714752"/>
            <a:ext cx="1571636" cy="20002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6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1E7FE"/>
              </a:clrFrom>
              <a:clrTo>
                <a:srgbClr val="D1E7FE">
                  <a:alpha val="0"/>
                </a:srgbClr>
              </a:clrTo>
            </a:clrChange>
          </a:blip>
          <a:srcRect l="12858" t="42857" r="62856" b="42142"/>
          <a:stretch>
            <a:fillRect/>
          </a:stretch>
        </p:blipFill>
        <p:spPr bwMode="auto">
          <a:xfrm>
            <a:off x="6715140" y="4429132"/>
            <a:ext cx="1214446" cy="10001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13" name="Управляющая кнопка: в конец 12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38576 -0.525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0.41753 -0.4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" y="-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022E-16 L -0.45816 -0.460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-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85860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4594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Один и много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571501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186" y="27213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3900" y="50006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857232"/>
            <a:ext cx="6143668" cy="4857784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Цель: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образовывать существительные множественного числа.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Детская цель: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показать и называть один и много предметов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Инструкция: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показывай и называй один и много предметов</a:t>
            </a:r>
          </a:p>
          <a:p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Методические указания.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В этой игре ребёнок должен обязательно сопровождать речь жестом</a:t>
            </a:r>
            <a:r>
              <a:rPr lang="ru-RU" sz="2800" dirty="0" smtClean="0">
                <a:latin typeface="Roboto" pitchFamily="2" charset="0"/>
                <a:ea typeface="Roboto" pitchFamily="2" charset="0"/>
              </a:rPr>
              <a:t>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6058"/>
            <a:ext cx="2334517" cy="407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2" descr="http://img-fotki.yandex.ru/get/4212/yankolin.143/0_2a836_390662b5_X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522" r="41779" b="683"/>
          <a:stretch>
            <a:fillRect/>
          </a:stretch>
        </p:blipFill>
        <p:spPr bwMode="auto">
          <a:xfrm>
            <a:off x="1071538" y="1142983"/>
            <a:ext cx="2428892" cy="2286015"/>
          </a:xfrm>
          <a:prstGeom prst="rect">
            <a:avLst/>
          </a:prstGeom>
          <a:noFill/>
        </p:spPr>
      </p:pic>
      <p:pic>
        <p:nvPicPr>
          <p:cNvPr id="7" name="Picture 2" descr="http://img-fotki.yandex.ru/get/4212/yankolin.143/0_2a836_390662b5_XL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2786058"/>
            <a:ext cx="3514700" cy="3117103"/>
          </a:xfrm>
          <a:prstGeom prst="actionButtonForwardNext">
            <a:avLst/>
          </a:prstGeom>
          <a:noFill/>
        </p:spPr>
      </p:pic>
      <p:pic>
        <p:nvPicPr>
          <p:cNvPr id="8" name="Picture 2" descr="http://img-fotki.yandex.ru/get/4212/yankolin.143/0_2a836_390662b5_X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522" r="41779" b="683"/>
          <a:stretch>
            <a:fillRect/>
          </a:stretch>
        </p:blipFill>
        <p:spPr bwMode="auto">
          <a:xfrm>
            <a:off x="6000760" y="1571612"/>
            <a:ext cx="1553776" cy="1462377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357166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Управляющая кнопка: в конец 9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00174"/>
            <a:ext cx="1642905" cy="2498058"/>
          </a:xfrm>
          <a:prstGeom prst="rect">
            <a:avLst/>
          </a:prstGeom>
          <a:noFill/>
        </p:spPr>
      </p:pic>
      <p:pic>
        <p:nvPicPr>
          <p:cNvPr id="6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70398">
            <a:off x="4316483" y="4493168"/>
            <a:ext cx="1642905" cy="2498058"/>
          </a:xfrm>
          <a:prstGeom prst="rect">
            <a:avLst/>
          </a:prstGeom>
          <a:noFill/>
        </p:spPr>
      </p:pic>
      <p:pic>
        <p:nvPicPr>
          <p:cNvPr id="7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81143">
            <a:off x="5745140" y="2994727"/>
            <a:ext cx="1642905" cy="2498058"/>
          </a:xfrm>
          <a:prstGeom prst="rect">
            <a:avLst/>
          </a:prstGeom>
          <a:noFill/>
        </p:spPr>
      </p:pic>
      <p:pic>
        <p:nvPicPr>
          <p:cNvPr id="8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73530">
            <a:off x="4663242" y="3685070"/>
            <a:ext cx="1642905" cy="2498058"/>
          </a:xfrm>
          <a:prstGeom prst="rect">
            <a:avLst/>
          </a:prstGeom>
          <a:noFill/>
        </p:spPr>
      </p:pic>
      <p:pic>
        <p:nvPicPr>
          <p:cNvPr id="9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87022">
            <a:off x="6030955" y="2207863"/>
            <a:ext cx="1642905" cy="2498058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500174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357694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286256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500438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2571744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643182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357298"/>
            <a:ext cx="1126503" cy="2124070"/>
          </a:xfrm>
          <a:prstGeom prst="rect">
            <a:avLst/>
          </a:prstGeom>
          <a:noFill/>
        </p:spPr>
      </p:pic>
      <p:pic>
        <p:nvPicPr>
          <p:cNvPr id="6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3359" y="3643314"/>
            <a:ext cx="1231492" cy="2322031"/>
          </a:xfrm>
          <a:prstGeom prst="rect">
            <a:avLst/>
          </a:prstGeom>
          <a:noFill/>
        </p:spPr>
      </p:pic>
      <p:pic>
        <p:nvPicPr>
          <p:cNvPr id="7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500438"/>
            <a:ext cx="1307266" cy="2464907"/>
          </a:xfrm>
          <a:prstGeom prst="rect">
            <a:avLst/>
          </a:prstGeom>
          <a:noFill/>
        </p:spPr>
      </p:pic>
      <p:pic>
        <p:nvPicPr>
          <p:cNvPr id="8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357298"/>
            <a:ext cx="1724026" cy="3250725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Управляющая кнопка: в конец 9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3" cstate="print"/>
          <a:srcRect r="1812" b="7341"/>
          <a:stretch>
            <a:fillRect/>
          </a:stretch>
        </p:blipFill>
        <p:spPr bwMode="auto">
          <a:xfrm>
            <a:off x="1000100" y="1428736"/>
            <a:ext cx="2064558" cy="2428892"/>
          </a:xfrm>
          <a:prstGeom prst="rect">
            <a:avLst/>
          </a:prstGeom>
          <a:noFill/>
        </p:spPr>
      </p:pic>
      <p:pic>
        <p:nvPicPr>
          <p:cNvPr id="6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3" cstate="print"/>
          <a:srcRect r="1812" b="7341"/>
          <a:stretch>
            <a:fillRect/>
          </a:stretch>
        </p:blipFill>
        <p:spPr bwMode="auto">
          <a:xfrm>
            <a:off x="6286512" y="3571876"/>
            <a:ext cx="2064558" cy="2428892"/>
          </a:xfrm>
          <a:prstGeom prst="rect">
            <a:avLst/>
          </a:prstGeom>
          <a:noFill/>
        </p:spPr>
      </p:pic>
      <p:pic>
        <p:nvPicPr>
          <p:cNvPr id="8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3" cstate="print"/>
          <a:srcRect r="1812" b="7341"/>
          <a:stretch>
            <a:fillRect/>
          </a:stretch>
        </p:blipFill>
        <p:spPr bwMode="auto">
          <a:xfrm>
            <a:off x="3929058" y="3214686"/>
            <a:ext cx="2064558" cy="2428892"/>
          </a:xfrm>
          <a:prstGeom prst="rect">
            <a:avLst/>
          </a:prstGeom>
          <a:noFill/>
        </p:spPr>
      </p:pic>
      <p:pic>
        <p:nvPicPr>
          <p:cNvPr id="9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4" cstate="print"/>
          <a:srcRect r="1812" b="7341"/>
          <a:stretch>
            <a:fillRect/>
          </a:stretch>
        </p:blipFill>
        <p:spPr bwMode="auto">
          <a:xfrm>
            <a:off x="6072198" y="1395118"/>
            <a:ext cx="1850243" cy="2176757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Управляющая кнопка: в конец 10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8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357298"/>
            <a:ext cx="3167031" cy="1900219"/>
          </a:xfrm>
          <a:prstGeom prst="rect">
            <a:avLst/>
          </a:prstGeom>
          <a:noFill/>
        </p:spPr>
      </p:pic>
      <p:pic>
        <p:nvPicPr>
          <p:cNvPr id="9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400161"/>
            <a:ext cx="2738403" cy="1643042"/>
          </a:xfrm>
          <a:prstGeom prst="rect">
            <a:avLst/>
          </a:prstGeom>
          <a:noFill/>
        </p:spPr>
      </p:pic>
      <p:pic>
        <p:nvPicPr>
          <p:cNvPr id="10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000504"/>
            <a:ext cx="3167031" cy="1900219"/>
          </a:xfrm>
          <a:prstGeom prst="rect">
            <a:avLst/>
          </a:prstGeom>
          <a:noFill/>
        </p:spPr>
      </p:pic>
      <p:pic>
        <p:nvPicPr>
          <p:cNvPr id="11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571744"/>
            <a:ext cx="3167031" cy="1900219"/>
          </a:xfrm>
          <a:prstGeom prst="rect">
            <a:avLst/>
          </a:prstGeom>
          <a:noFill/>
        </p:spPr>
      </p:pic>
      <p:pic>
        <p:nvPicPr>
          <p:cNvPr id="12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643314"/>
            <a:ext cx="3167031" cy="1900219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Управляющая кнопка: в конец 13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КЛАСС!!!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071546"/>
            <a:ext cx="7429552" cy="511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928662" y="3286124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Чей хвост?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Скругленный прямоугольник 9">
            <a:hlinkClick r:id="rId4" action="ppaction://hlinksldjump"/>
          </p:cNvPr>
          <p:cNvSpPr/>
          <p:nvPr/>
        </p:nvSpPr>
        <p:spPr>
          <a:xfrm>
            <a:off x="928662" y="1500174"/>
            <a:ext cx="3492000" cy="5034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Назови ласково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4786314" y="1500174"/>
            <a:ext cx="3492000" cy="5034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Большой и маленький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928662" y="2428868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Какой, какая, какое? 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Скругленный прямоугольник 13">
            <a:hlinkClick r:id="rId7" action="ppaction://hlinksldjump"/>
          </p:cNvPr>
          <p:cNvSpPr/>
          <p:nvPr/>
        </p:nvSpPr>
        <p:spPr>
          <a:xfrm>
            <a:off x="4786314" y="2428868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Из чего сделано?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Скругленный прямоугольник 15">
            <a:hlinkClick r:id="rId8" action="ppaction://hlinksldjump"/>
          </p:cNvPr>
          <p:cNvSpPr/>
          <p:nvPr/>
        </p:nvSpPr>
        <p:spPr>
          <a:xfrm>
            <a:off x="928662" y="4071942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Один - много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>
            <a:off x="4786314" y="3286124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Сколько их?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0" name="Скругленный прямоугольник 19">
            <a:hlinkClick r:id="rId10" action="ppaction://hlinksldjump"/>
          </p:cNvPr>
          <p:cNvSpPr/>
          <p:nvPr/>
        </p:nvSpPr>
        <p:spPr>
          <a:xfrm>
            <a:off x="928662" y="4929198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Чего не стало?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86050" y="571480"/>
            <a:ext cx="3492000" cy="64294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Грамматика</a:t>
            </a:r>
            <a:r>
              <a:rPr lang="en-US" sz="24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8" name="Скругленный прямоугольник 27">
            <a:hlinkClick r:id="rId11" action="ppaction://hlinksldjump"/>
          </p:cNvPr>
          <p:cNvSpPr/>
          <p:nvPr/>
        </p:nvSpPr>
        <p:spPr>
          <a:xfrm>
            <a:off x="714348" y="5715016"/>
            <a:ext cx="4000528" cy="7143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Литература и Интернет-ресурсы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4214818"/>
            <a:ext cx="4357686" cy="284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Сколько их?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71448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6429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2326"/>
            <a:ext cx="2336656" cy="407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92" y="4357694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85984" y="785794"/>
            <a:ext cx="6143668" cy="507209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Цель: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 согласовывать существительные с числительными 1, 2 и 5.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Детская 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помочь  продавцу посчитать товары в магазине. Помочь директору зоопарка пересчитать животных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Инструкция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: помоги  продавцу посчитать товары в магазине. Помоги директору зоопарка пересчитать животных. Посчитай и назови сколько предметов.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396" y="50004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92" y="271462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186" y="27213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478632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1442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42984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142984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0043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428604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Скругленный прямоугольник 22">
            <a:hlinkClick r:id="rId4" action="ppaction://hlinksldjump"/>
          </p:cNvPr>
          <p:cNvSpPr/>
          <p:nvPr/>
        </p:nvSpPr>
        <p:spPr>
          <a:xfrm>
            <a:off x="2357422" y="2428868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Одежда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928662" y="1142984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Фрукты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>
            <a:hlinkClick r:id="rId6" action="ppaction://hlinksldjump"/>
          </p:cNvPr>
          <p:cNvSpPr/>
          <p:nvPr/>
        </p:nvSpPr>
        <p:spPr>
          <a:xfrm>
            <a:off x="3357554" y="3714752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Животные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rId7" action="ppaction://hlinksldjump"/>
          </p:cNvPr>
          <p:cNvSpPr/>
          <p:nvPr/>
        </p:nvSpPr>
        <p:spPr>
          <a:xfrm>
            <a:off x="4643438" y="5072074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Детёныши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9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000108"/>
            <a:ext cx="857256" cy="900871"/>
          </a:xfrm>
          <a:prstGeom prst="rect">
            <a:avLst/>
          </a:prstGeom>
          <a:noFill/>
        </p:spPr>
      </p:pic>
      <p:pic>
        <p:nvPicPr>
          <p:cNvPr id="30" name="Picture 16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2285992"/>
            <a:ext cx="904868" cy="904868"/>
          </a:xfrm>
          <a:prstGeom prst="rect">
            <a:avLst/>
          </a:prstGeom>
          <a:noFill/>
        </p:spPr>
      </p:pic>
      <p:pic>
        <p:nvPicPr>
          <p:cNvPr id="31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3571876"/>
            <a:ext cx="1000132" cy="996131"/>
          </a:xfrm>
          <a:prstGeom prst="rect">
            <a:avLst/>
          </a:prstGeom>
          <a:noFill/>
        </p:spPr>
      </p:pic>
      <p:pic>
        <p:nvPicPr>
          <p:cNvPr id="32" name="Picture 2" descr="http://img0.liveinternet.ru/images/attach/c/0/63/98/63098152_1282585596_1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6050" y="4929198"/>
            <a:ext cx="1643042" cy="826216"/>
          </a:xfrm>
          <a:prstGeom prst="rect">
            <a:avLst/>
          </a:prstGeom>
          <a:noFill/>
        </p:spPr>
      </p:pic>
      <p:sp>
        <p:nvSpPr>
          <p:cNvPr id="27" name="Управляющая кнопка: в конец 26">
            <a:hlinkClick r:id="" action="ppaction://hlinkshowjump?jump=lastslide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домой 33">
            <a:hlinkClick r:id="rId12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лежат фрукты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1026" name="Picture 2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357430"/>
            <a:ext cx="2506136" cy="2633642"/>
          </a:xfrm>
          <a:prstGeom prst="rect">
            <a:avLst/>
          </a:prstGeom>
          <a:noFill/>
        </p:spPr>
      </p:pic>
      <p:pic>
        <p:nvPicPr>
          <p:cNvPr id="31" name="Picture 2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428868"/>
            <a:ext cx="2506136" cy="2633642"/>
          </a:xfrm>
          <a:prstGeom prst="rect">
            <a:avLst/>
          </a:prstGeom>
          <a:noFill/>
        </p:spPr>
      </p:pic>
      <p:pic>
        <p:nvPicPr>
          <p:cNvPr id="32" name="Picture 2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428868"/>
            <a:ext cx="2506136" cy="2633642"/>
          </a:xfrm>
          <a:prstGeom prst="rect">
            <a:avLst/>
          </a:prstGeom>
          <a:noFill/>
        </p:spPr>
      </p:pic>
      <p:pic>
        <p:nvPicPr>
          <p:cNvPr id="1028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71678"/>
            <a:ext cx="2166239" cy="2276452"/>
          </a:xfrm>
          <a:prstGeom prst="rect">
            <a:avLst/>
          </a:prstGeom>
          <a:noFill/>
        </p:spPr>
      </p:pic>
      <p:pic>
        <p:nvPicPr>
          <p:cNvPr id="33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57628"/>
            <a:ext cx="2166239" cy="2276452"/>
          </a:xfrm>
          <a:prstGeom prst="rect">
            <a:avLst/>
          </a:prstGeom>
          <a:noFill/>
        </p:spPr>
      </p:pic>
      <p:pic>
        <p:nvPicPr>
          <p:cNvPr id="34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857628"/>
            <a:ext cx="2166239" cy="2276452"/>
          </a:xfrm>
          <a:prstGeom prst="rect">
            <a:avLst/>
          </a:prstGeom>
          <a:noFill/>
        </p:spPr>
      </p:pic>
      <p:pic>
        <p:nvPicPr>
          <p:cNvPr id="35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071678"/>
            <a:ext cx="2166239" cy="2276452"/>
          </a:xfrm>
          <a:prstGeom prst="rect">
            <a:avLst/>
          </a:prstGeom>
          <a:noFill/>
        </p:spPr>
      </p:pic>
      <p:pic>
        <p:nvPicPr>
          <p:cNvPr id="36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071678"/>
            <a:ext cx="2166239" cy="2276452"/>
          </a:xfrm>
          <a:prstGeom prst="rect">
            <a:avLst/>
          </a:prstGeom>
          <a:noFill/>
        </p:spPr>
      </p:pic>
      <p:sp>
        <p:nvSpPr>
          <p:cNvPr id="16" name="Управляющая кнопка: в конец 15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лежат фрукты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65538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428868"/>
            <a:ext cx="1957374" cy="2873694"/>
          </a:xfrm>
          <a:prstGeom prst="rect">
            <a:avLst/>
          </a:prstGeom>
          <a:noFill/>
        </p:spPr>
      </p:pic>
      <p:pic>
        <p:nvPicPr>
          <p:cNvPr id="9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214554"/>
            <a:ext cx="1957374" cy="2873694"/>
          </a:xfrm>
          <a:prstGeom prst="rect">
            <a:avLst/>
          </a:prstGeom>
          <a:noFill/>
        </p:spPr>
      </p:pic>
      <p:pic>
        <p:nvPicPr>
          <p:cNvPr id="10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214554"/>
            <a:ext cx="1957374" cy="2873694"/>
          </a:xfrm>
          <a:prstGeom prst="rect">
            <a:avLst/>
          </a:prstGeom>
          <a:noFill/>
        </p:spPr>
      </p:pic>
      <p:pic>
        <p:nvPicPr>
          <p:cNvPr id="11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143248"/>
            <a:ext cx="1762738" cy="2587942"/>
          </a:xfrm>
          <a:prstGeom prst="rect">
            <a:avLst/>
          </a:prstGeom>
          <a:noFill/>
        </p:spPr>
      </p:pic>
      <p:pic>
        <p:nvPicPr>
          <p:cNvPr id="12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214686"/>
            <a:ext cx="1616761" cy="2373628"/>
          </a:xfrm>
          <a:prstGeom prst="rect">
            <a:avLst/>
          </a:prstGeom>
          <a:noFill/>
        </p:spPr>
      </p:pic>
      <p:pic>
        <p:nvPicPr>
          <p:cNvPr id="13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00240"/>
            <a:ext cx="1714079" cy="2516504"/>
          </a:xfrm>
          <a:prstGeom prst="rect">
            <a:avLst/>
          </a:prstGeom>
          <a:noFill/>
        </p:spPr>
      </p:pic>
      <p:pic>
        <p:nvPicPr>
          <p:cNvPr id="14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071678"/>
            <a:ext cx="1671621" cy="2454169"/>
          </a:xfrm>
          <a:prstGeom prst="rect">
            <a:avLst/>
          </a:prstGeom>
          <a:noFill/>
        </p:spPr>
      </p:pic>
      <p:pic>
        <p:nvPicPr>
          <p:cNvPr id="15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357562"/>
            <a:ext cx="1671621" cy="2454169"/>
          </a:xfrm>
          <a:prstGeom prst="rect">
            <a:avLst/>
          </a:prstGeom>
          <a:noFill/>
        </p:spPr>
      </p:pic>
      <p:sp>
        <p:nvSpPr>
          <p:cNvPr id="16" name="Управляющая кнопка: в конец 15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лежат фрукты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69634" name="Picture 2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928802"/>
            <a:ext cx="3429024" cy="3429024"/>
          </a:xfrm>
          <a:prstGeom prst="rect">
            <a:avLst/>
          </a:prstGeom>
          <a:noFill/>
        </p:spPr>
      </p:pic>
      <p:pic>
        <p:nvPicPr>
          <p:cNvPr id="17" name="Picture 2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40"/>
            <a:ext cx="3429024" cy="3429024"/>
          </a:xfrm>
          <a:prstGeom prst="rect">
            <a:avLst/>
          </a:prstGeom>
          <a:noFill/>
        </p:spPr>
      </p:pic>
      <p:pic>
        <p:nvPicPr>
          <p:cNvPr id="18" name="Picture 2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000240"/>
            <a:ext cx="3429024" cy="3429024"/>
          </a:xfrm>
          <a:prstGeom prst="rect">
            <a:avLst/>
          </a:prstGeom>
          <a:noFill/>
        </p:spPr>
      </p:pic>
      <p:pic>
        <p:nvPicPr>
          <p:cNvPr id="69636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857364"/>
            <a:ext cx="2786042" cy="2786042"/>
          </a:xfrm>
          <a:prstGeom prst="rect">
            <a:avLst/>
          </a:prstGeom>
          <a:noFill/>
        </p:spPr>
      </p:pic>
      <p:pic>
        <p:nvPicPr>
          <p:cNvPr id="22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857364"/>
            <a:ext cx="2786042" cy="2786042"/>
          </a:xfrm>
          <a:prstGeom prst="rect">
            <a:avLst/>
          </a:prstGeom>
          <a:noFill/>
        </p:spPr>
      </p:pic>
      <p:pic>
        <p:nvPicPr>
          <p:cNvPr id="23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00240"/>
            <a:ext cx="2786042" cy="2786042"/>
          </a:xfrm>
          <a:prstGeom prst="rect">
            <a:avLst/>
          </a:prstGeom>
          <a:noFill/>
        </p:spPr>
      </p:pic>
      <p:pic>
        <p:nvPicPr>
          <p:cNvPr id="20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643314"/>
            <a:ext cx="2786042" cy="2786042"/>
          </a:xfrm>
          <a:prstGeom prst="rect">
            <a:avLst/>
          </a:prstGeom>
          <a:noFill/>
        </p:spPr>
      </p:pic>
      <p:pic>
        <p:nvPicPr>
          <p:cNvPr id="21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571876"/>
            <a:ext cx="2786042" cy="2786042"/>
          </a:xfrm>
          <a:prstGeom prst="rect">
            <a:avLst/>
          </a:prstGeom>
          <a:noFill/>
        </p:spPr>
      </p:pic>
      <p:sp>
        <p:nvSpPr>
          <p:cNvPr id="25" name="Управляющая кнопка: в конец 24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214422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21" y="-381907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висит одежда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её.</a:t>
            </a:r>
          </a:p>
        </p:txBody>
      </p:sp>
      <p:pic>
        <p:nvPicPr>
          <p:cNvPr id="68610" name="Picture 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928802"/>
            <a:ext cx="2439246" cy="3833786"/>
          </a:xfrm>
          <a:prstGeom prst="rect">
            <a:avLst/>
          </a:prstGeom>
          <a:noFill/>
        </p:spPr>
      </p:pic>
      <p:pic>
        <p:nvPicPr>
          <p:cNvPr id="10" name="Picture 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928802"/>
            <a:ext cx="2439246" cy="3833786"/>
          </a:xfrm>
          <a:prstGeom prst="rect">
            <a:avLst/>
          </a:prstGeom>
          <a:noFill/>
        </p:spPr>
      </p:pic>
      <p:pic>
        <p:nvPicPr>
          <p:cNvPr id="11" name="Picture 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928802"/>
            <a:ext cx="2439246" cy="3833786"/>
          </a:xfrm>
          <a:prstGeom prst="rect">
            <a:avLst/>
          </a:prstGeom>
          <a:noFill/>
        </p:spPr>
      </p:pic>
      <p:pic>
        <p:nvPicPr>
          <p:cNvPr id="71686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857364"/>
            <a:ext cx="2211984" cy="3476596"/>
          </a:xfrm>
          <a:prstGeom prst="rect">
            <a:avLst/>
          </a:prstGeom>
          <a:noFill/>
        </p:spPr>
      </p:pic>
      <p:pic>
        <p:nvPicPr>
          <p:cNvPr id="15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714620"/>
            <a:ext cx="2211984" cy="3476596"/>
          </a:xfrm>
          <a:prstGeom prst="rect">
            <a:avLst/>
          </a:prstGeom>
          <a:noFill/>
        </p:spPr>
      </p:pic>
      <p:pic>
        <p:nvPicPr>
          <p:cNvPr id="16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785926"/>
            <a:ext cx="2211984" cy="3476596"/>
          </a:xfrm>
          <a:prstGeom prst="rect">
            <a:avLst/>
          </a:prstGeom>
          <a:noFill/>
        </p:spPr>
      </p:pic>
      <p:pic>
        <p:nvPicPr>
          <p:cNvPr id="17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857364"/>
            <a:ext cx="2211984" cy="3476596"/>
          </a:xfrm>
          <a:prstGeom prst="rect">
            <a:avLst/>
          </a:prstGeom>
          <a:noFill/>
        </p:spPr>
      </p:pic>
      <p:pic>
        <p:nvPicPr>
          <p:cNvPr id="14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714620"/>
            <a:ext cx="2211984" cy="3476596"/>
          </a:xfrm>
          <a:prstGeom prst="rect">
            <a:avLst/>
          </a:prstGeom>
          <a:noFill/>
        </p:spPr>
      </p:pic>
      <p:sp>
        <p:nvSpPr>
          <p:cNvPr id="19" name="Управляющая кнопка: в конец 18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висит одежда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её.</a:t>
            </a:r>
          </a:p>
        </p:txBody>
      </p:sp>
      <p:pic>
        <p:nvPicPr>
          <p:cNvPr id="72706" name="Picture 2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2143116"/>
            <a:ext cx="2786082" cy="2786082"/>
          </a:xfrm>
          <a:prstGeom prst="rect">
            <a:avLst/>
          </a:prstGeom>
          <a:noFill/>
        </p:spPr>
      </p:pic>
      <p:pic>
        <p:nvPicPr>
          <p:cNvPr id="72708" name="Picture 4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2500306"/>
            <a:ext cx="2643206" cy="2643206"/>
          </a:xfrm>
          <a:prstGeom prst="rect">
            <a:avLst/>
          </a:prstGeom>
          <a:noFill/>
        </p:spPr>
      </p:pic>
      <p:pic>
        <p:nvPicPr>
          <p:cNvPr id="72710" name="Picture 6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2714620"/>
            <a:ext cx="2357454" cy="2357454"/>
          </a:xfrm>
          <a:prstGeom prst="rect">
            <a:avLst/>
          </a:prstGeom>
          <a:noFill/>
        </p:spPr>
      </p:pic>
      <p:pic>
        <p:nvPicPr>
          <p:cNvPr id="72712" name="Picture 8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4214818"/>
            <a:ext cx="1905000" cy="1905000"/>
          </a:xfrm>
          <a:prstGeom prst="rect">
            <a:avLst/>
          </a:prstGeom>
          <a:noFill/>
        </p:spPr>
      </p:pic>
      <p:pic>
        <p:nvPicPr>
          <p:cNvPr id="72714" name="Picture 10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214818"/>
            <a:ext cx="1905000" cy="1905000"/>
          </a:xfrm>
          <a:prstGeom prst="rect">
            <a:avLst/>
          </a:prstGeom>
          <a:noFill/>
        </p:spPr>
      </p:pic>
      <p:pic>
        <p:nvPicPr>
          <p:cNvPr id="72716" name="Picture 12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2000240"/>
            <a:ext cx="1905000" cy="1905000"/>
          </a:xfrm>
          <a:prstGeom prst="rect">
            <a:avLst/>
          </a:prstGeom>
          <a:noFill/>
        </p:spPr>
      </p:pic>
      <p:pic>
        <p:nvPicPr>
          <p:cNvPr id="72718" name="Picture 14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2071678"/>
            <a:ext cx="1905000" cy="1905000"/>
          </a:xfrm>
          <a:prstGeom prst="rect">
            <a:avLst/>
          </a:prstGeom>
          <a:noFill/>
        </p:spPr>
      </p:pic>
      <p:pic>
        <p:nvPicPr>
          <p:cNvPr id="72720" name="Picture 16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2000240"/>
            <a:ext cx="1905000" cy="1905000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висит одежда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её.</a:t>
            </a:r>
          </a:p>
        </p:txBody>
      </p:sp>
      <p:pic>
        <p:nvPicPr>
          <p:cNvPr id="68612" name="Picture 4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2202184"/>
            <a:ext cx="2552699" cy="3608055"/>
          </a:xfrm>
          <a:prstGeom prst="rect">
            <a:avLst/>
          </a:prstGeom>
          <a:noFill/>
        </p:spPr>
      </p:pic>
      <p:pic>
        <p:nvPicPr>
          <p:cNvPr id="68614" name="Picture 6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2357430"/>
            <a:ext cx="2392321" cy="3381372"/>
          </a:xfrm>
          <a:prstGeom prst="rect">
            <a:avLst/>
          </a:prstGeom>
          <a:noFill/>
        </p:spPr>
      </p:pic>
      <p:pic>
        <p:nvPicPr>
          <p:cNvPr id="68618" name="Picture 10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2285992"/>
            <a:ext cx="2409823" cy="3406110"/>
          </a:xfrm>
          <a:prstGeom prst="rect">
            <a:avLst/>
          </a:prstGeom>
          <a:noFill/>
        </p:spPr>
      </p:pic>
      <p:pic>
        <p:nvPicPr>
          <p:cNvPr id="68620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4071942"/>
            <a:ext cx="1482557" cy="2095487"/>
          </a:xfrm>
          <a:prstGeom prst="rect">
            <a:avLst/>
          </a:prstGeom>
          <a:noFill/>
        </p:spPr>
      </p:pic>
      <p:pic>
        <p:nvPicPr>
          <p:cNvPr id="14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2071679"/>
            <a:ext cx="1516271" cy="2143140"/>
          </a:xfrm>
          <a:prstGeom prst="rect">
            <a:avLst/>
          </a:prstGeom>
          <a:noFill/>
        </p:spPr>
      </p:pic>
      <p:pic>
        <p:nvPicPr>
          <p:cNvPr id="15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1928802"/>
            <a:ext cx="1566814" cy="2214578"/>
          </a:xfrm>
          <a:prstGeom prst="rect">
            <a:avLst/>
          </a:prstGeom>
          <a:noFill/>
        </p:spPr>
      </p:pic>
      <p:pic>
        <p:nvPicPr>
          <p:cNvPr id="16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3429000"/>
            <a:ext cx="1552567" cy="2194441"/>
          </a:xfrm>
          <a:prstGeom prst="rect">
            <a:avLst/>
          </a:prstGeom>
          <a:noFill/>
        </p:spPr>
      </p:pic>
      <p:pic>
        <p:nvPicPr>
          <p:cNvPr id="17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2143116"/>
            <a:ext cx="1481129" cy="2093469"/>
          </a:xfrm>
          <a:prstGeom prst="rect">
            <a:avLst/>
          </a:prstGeom>
          <a:noFill/>
        </p:spPr>
      </p:pic>
      <p:sp>
        <p:nvSpPr>
          <p:cNvPr id="20" name="Управляющая кнопка: в конец 19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142984"/>
            <a:ext cx="7358114" cy="506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0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175432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Назови ласково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6429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43108" y="785794"/>
            <a:ext cx="6286544" cy="507209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Цель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Создание условий для </a:t>
            </a:r>
            <a:r>
              <a:rPr lang="ru-RU" sz="24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совершенствования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умения детей образовывать уменьшительно – ласкательные формы существительных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Детская цель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помочь гномику, назвать все предметы ласково, иначе гномик ничего не поймёт</a:t>
            </a:r>
            <a:endParaRPr lang="ru-RU" sz="800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 Инструкция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В гости пришёл гномик и хочет знать, что и как  называется.      Гном маленький и все предметы, которые его окружают, тоже маленькие, поэтому их надо называть ласково иначе гномик ничего не поймёт.</a:t>
            </a:r>
          </a:p>
          <a:p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472"/>
            <a:ext cx="2214546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67586" name="Picture 2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000240"/>
            <a:ext cx="2643206" cy="3568328"/>
          </a:xfrm>
          <a:prstGeom prst="rect">
            <a:avLst/>
          </a:prstGeom>
          <a:noFill/>
        </p:spPr>
      </p:pic>
      <p:pic>
        <p:nvPicPr>
          <p:cNvPr id="67588" name="Picture 4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928802"/>
            <a:ext cx="2592934" cy="3500462"/>
          </a:xfrm>
          <a:prstGeom prst="rect">
            <a:avLst/>
          </a:prstGeom>
          <a:noFill/>
        </p:spPr>
      </p:pic>
      <p:pic>
        <p:nvPicPr>
          <p:cNvPr id="67590" name="Picture 6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428728" y="1785926"/>
            <a:ext cx="2751686" cy="3714776"/>
          </a:xfrm>
          <a:prstGeom prst="rect">
            <a:avLst/>
          </a:prstGeom>
          <a:noFill/>
        </p:spPr>
      </p:pic>
      <p:pic>
        <p:nvPicPr>
          <p:cNvPr id="67592" name="Picture 8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71612"/>
            <a:ext cx="2095500" cy="2828925"/>
          </a:xfrm>
          <a:prstGeom prst="rect">
            <a:avLst/>
          </a:prstGeom>
          <a:noFill/>
        </p:spPr>
      </p:pic>
      <p:pic>
        <p:nvPicPr>
          <p:cNvPr id="67596" name="Picture 12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429000"/>
            <a:ext cx="2095500" cy="2828925"/>
          </a:xfrm>
          <a:prstGeom prst="rect">
            <a:avLst/>
          </a:prstGeom>
          <a:noFill/>
        </p:spPr>
      </p:pic>
      <p:pic>
        <p:nvPicPr>
          <p:cNvPr id="67598" name="Picture 14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500174"/>
            <a:ext cx="2095500" cy="2828925"/>
          </a:xfrm>
          <a:prstGeom prst="rect">
            <a:avLst/>
          </a:prstGeom>
          <a:noFill/>
        </p:spPr>
      </p:pic>
      <p:pic>
        <p:nvPicPr>
          <p:cNvPr id="67600" name="Picture 16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643050"/>
            <a:ext cx="2095500" cy="2828925"/>
          </a:xfrm>
          <a:prstGeom prst="rect">
            <a:avLst/>
          </a:prstGeom>
          <a:noFill/>
        </p:spPr>
      </p:pic>
      <p:pic>
        <p:nvPicPr>
          <p:cNvPr id="67594" name="Picture 10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286124"/>
            <a:ext cx="2095500" cy="2828925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75780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071678"/>
            <a:ext cx="3333740" cy="3320405"/>
          </a:xfrm>
          <a:prstGeom prst="rect">
            <a:avLst/>
          </a:prstGeom>
          <a:noFill/>
        </p:spPr>
      </p:pic>
      <p:pic>
        <p:nvPicPr>
          <p:cNvPr id="12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357430"/>
            <a:ext cx="3333740" cy="3320405"/>
          </a:xfrm>
          <a:prstGeom prst="rect">
            <a:avLst/>
          </a:prstGeom>
          <a:noFill/>
        </p:spPr>
      </p:pic>
      <p:pic>
        <p:nvPicPr>
          <p:cNvPr id="13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857364"/>
            <a:ext cx="3333740" cy="3320405"/>
          </a:xfrm>
          <a:prstGeom prst="rect">
            <a:avLst/>
          </a:prstGeom>
          <a:noFill/>
        </p:spPr>
      </p:pic>
      <p:pic>
        <p:nvPicPr>
          <p:cNvPr id="16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571612"/>
            <a:ext cx="2438647" cy="2428892"/>
          </a:xfrm>
          <a:prstGeom prst="rect">
            <a:avLst/>
          </a:prstGeom>
          <a:noFill/>
        </p:spPr>
      </p:pic>
      <p:pic>
        <p:nvPicPr>
          <p:cNvPr id="17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71612"/>
            <a:ext cx="2438647" cy="2428892"/>
          </a:xfrm>
          <a:prstGeom prst="rect">
            <a:avLst/>
          </a:prstGeom>
          <a:noFill/>
        </p:spPr>
      </p:pic>
      <p:pic>
        <p:nvPicPr>
          <p:cNvPr id="18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714752"/>
            <a:ext cx="2438647" cy="2428892"/>
          </a:xfrm>
          <a:prstGeom prst="rect">
            <a:avLst/>
          </a:prstGeom>
          <a:noFill/>
        </p:spPr>
      </p:pic>
      <p:pic>
        <p:nvPicPr>
          <p:cNvPr id="15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714752"/>
            <a:ext cx="2438647" cy="2428892"/>
          </a:xfrm>
          <a:prstGeom prst="rect">
            <a:avLst/>
          </a:prstGeom>
          <a:noFill/>
        </p:spPr>
      </p:pic>
      <p:pic>
        <p:nvPicPr>
          <p:cNvPr id="14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2438647" cy="2428892"/>
          </a:xfrm>
          <a:prstGeom prst="rect">
            <a:avLst/>
          </a:prstGeom>
          <a:noFill/>
        </p:spPr>
      </p:pic>
      <p:sp>
        <p:nvSpPr>
          <p:cNvPr id="20" name="Управляющая кнопка: в конец 19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77826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973451"/>
            <a:ext cx="6191240" cy="3908220"/>
          </a:xfrm>
          <a:prstGeom prst="rect">
            <a:avLst/>
          </a:prstGeom>
          <a:noFill/>
        </p:spPr>
      </p:pic>
      <p:pic>
        <p:nvPicPr>
          <p:cNvPr id="9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4380534" cy="2765212"/>
          </a:xfrm>
          <a:prstGeom prst="rect">
            <a:avLst/>
          </a:prstGeom>
          <a:noFill/>
        </p:spPr>
      </p:pic>
      <p:pic>
        <p:nvPicPr>
          <p:cNvPr id="10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429000"/>
            <a:ext cx="4380534" cy="2765212"/>
          </a:xfrm>
          <a:prstGeom prst="rect">
            <a:avLst/>
          </a:prstGeom>
          <a:noFill/>
        </p:spPr>
      </p:pic>
      <p:pic>
        <p:nvPicPr>
          <p:cNvPr id="12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000504"/>
            <a:ext cx="3281904" cy="2071702"/>
          </a:xfrm>
          <a:prstGeom prst="rect">
            <a:avLst/>
          </a:prstGeom>
          <a:noFill/>
        </p:spPr>
      </p:pic>
      <p:pic>
        <p:nvPicPr>
          <p:cNvPr id="13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929066"/>
            <a:ext cx="3281904" cy="2071702"/>
          </a:xfrm>
          <a:prstGeom prst="rect">
            <a:avLst/>
          </a:prstGeom>
          <a:noFill/>
        </p:spPr>
      </p:pic>
      <p:pic>
        <p:nvPicPr>
          <p:cNvPr id="14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3281904" cy="2071702"/>
          </a:xfrm>
          <a:prstGeom prst="rect">
            <a:avLst/>
          </a:prstGeom>
          <a:noFill/>
        </p:spPr>
      </p:pic>
      <p:pic>
        <p:nvPicPr>
          <p:cNvPr id="15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3281904" cy="2071702"/>
          </a:xfrm>
          <a:prstGeom prst="rect">
            <a:avLst/>
          </a:prstGeom>
          <a:noFill/>
        </p:spPr>
      </p:pic>
      <p:pic>
        <p:nvPicPr>
          <p:cNvPr id="11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428868"/>
            <a:ext cx="3281904" cy="2071702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76802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714488"/>
            <a:ext cx="3270678" cy="4214792"/>
          </a:xfrm>
          <a:prstGeom prst="rect">
            <a:avLst/>
          </a:prstGeom>
          <a:noFill/>
        </p:spPr>
      </p:pic>
      <p:pic>
        <p:nvPicPr>
          <p:cNvPr id="9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85926"/>
            <a:ext cx="3270678" cy="4214792"/>
          </a:xfrm>
          <a:prstGeom prst="rect">
            <a:avLst/>
          </a:prstGeom>
          <a:noFill/>
        </p:spPr>
      </p:pic>
      <p:pic>
        <p:nvPicPr>
          <p:cNvPr id="10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3270678" cy="4214792"/>
          </a:xfrm>
          <a:prstGeom prst="rect">
            <a:avLst/>
          </a:prstGeom>
          <a:noFill/>
        </p:spPr>
      </p:pic>
      <p:pic>
        <p:nvPicPr>
          <p:cNvPr id="11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500438"/>
            <a:ext cx="2169351" cy="2795556"/>
          </a:xfrm>
          <a:prstGeom prst="rect">
            <a:avLst/>
          </a:prstGeom>
          <a:noFill/>
        </p:spPr>
      </p:pic>
      <p:pic>
        <p:nvPicPr>
          <p:cNvPr id="12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00438"/>
            <a:ext cx="2169351" cy="2795556"/>
          </a:xfrm>
          <a:prstGeom prst="rect">
            <a:avLst/>
          </a:prstGeom>
          <a:noFill/>
        </p:spPr>
      </p:pic>
      <p:pic>
        <p:nvPicPr>
          <p:cNvPr id="13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428736"/>
            <a:ext cx="2169351" cy="2795556"/>
          </a:xfrm>
          <a:prstGeom prst="rect">
            <a:avLst/>
          </a:prstGeom>
          <a:noFill/>
        </p:spPr>
      </p:pic>
      <p:pic>
        <p:nvPicPr>
          <p:cNvPr id="14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500174"/>
            <a:ext cx="2169351" cy="2795556"/>
          </a:xfrm>
          <a:prstGeom prst="rect">
            <a:avLst/>
          </a:prstGeom>
          <a:noFill/>
        </p:spPr>
      </p:pic>
      <p:pic>
        <p:nvPicPr>
          <p:cNvPr id="15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500174"/>
            <a:ext cx="2169351" cy="2795556"/>
          </a:xfrm>
          <a:prstGeom prst="rect">
            <a:avLst/>
          </a:prstGeom>
          <a:noFill/>
        </p:spPr>
      </p:pic>
      <p:sp>
        <p:nvSpPr>
          <p:cNvPr id="18" name="Управляющая кнопка: в конец 17">
            <a:hlinkClick r:id="rId5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071546"/>
            <a:ext cx="7358114" cy="506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66562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571744"/>
            <a:ext cx="2381250" cy="2247901"/>
          </a:xfrm>
          <a:prstGeom prst="rect">
            <a:avLst/>
          </a:prstGeom>
          <a:noFill/>
        </p:spPr>
      </p:pic>
      <p:pic>
        <p:nvPicPr>
          <p:cNvPr id="9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857496"/>
            <a:ext cx="2381250" cy="2247901"/>
          </a:xfrm>
          <a:prstGeom prst="rect">
            <a:avLst/>
          </a:prstGeom>
          <a:noFill/>
        </p:spPr>
      </p:pic>
      <p:pic>
        <p:nvPicPr>
          <p:cNvPr id="10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928934"/>
            <a:ext cx="2381250" cy="2247901"/>
          </a:xfrm>
          <a:prstGeom prst="rect">
            <a:avLst/>
          </a:prstGeom>
          <a:noFill/>
        </p:spPr>
      </p:pic>
      <p:pic>
        <p:nvPicPr>
          <p:cNvPr id="11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071942"/>
            <a:ext cx="2381250" cy="2247901"/>
          </a:xfrm>
          <a:prstGeom prst="rect">
            <a:avLst/>
          </a:prstGeom>
          <a:noFill/>
        </p:spPr>
      </p:pic>
      <p:pic>
        <p:nvPicPr>
          <p:cNvPr id="12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143380"/>
            <a:ext cx="2381250" cy="2247901"/>
          </a:xfrm>
          <a:prstGeom prst="rect">
            <a:avLst/>
          </a:prstGeom>
          <a:noFill/>
        </p:spPr>
      </p:pic>
      <p:pic>
        <p:nvPicPr>
          <p:cNvPr id="13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000504"/>
            <a:ext cx="2381250" cy="2247901"/>
          </a:xfrm>
          <a:prstGeom prst="rect">
            <a:avLst/>
          </a:prstGeom>
          <a:noFill/>
        </p:spPr>
      </p:pic>
      <p:pic>
        <p:nvPicPr>
          <p:cNvPr id="14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928802"/>
            <a:ext cx="2381250" cy="2247901"/>
          </a:xfrm>
          <a:prstGeom prst="rect">
            <a:avLst/>
          </a:prstGeom>
          <a:noFill/>
        </p:spPr>
      </p:pic>
      <p:pic>
        <p:nvPicPr>
          <p:cNvPr id="15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000240"/>
            <a:ext cx="2381250" cy="2247901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82946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071678"/>
            <a:ext cx="3227259" cy="3877676"/>
          </a:xfrm>
          <a:prstGeom prst="rect">
            <a:avLst/>
          </a:prstGeom>
          <a:noFill/>
        </p:spPr>
      </p:pic>
      <p:pic>
        <p:nvPicPr>
          <p:cNvPr id="9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143116"/>
            <a:ext cx="3227259" cy="3877676"/>
          </a:xfrm>
          <a:prstGeom prst="rect">
            <a:avLst/>
          </a:prstGeom>
          <a:noFill/>
        </p:spPr>
      </p:pic>
      <p:pic>
        <p:nvPicPr>
          <p:cNvPr id="10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071678"/>
            <a:ext cx="3227259" cy="3877676"/>
          </a:xfrm>
          <a:prstGeom prst="rect">
            <a:avLst/>
          </a:prstGeom>
          <a:noFill/>
        </p:spPr>
      </p:pic>
      <p:pic>
        <p:nvPicPr>
          <p:cNvPr id="11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928802"/>
            <a:ext cx="2298597" cy="2761853"/>
          </a:xfrm>
          <a:prstGeom prst="rect">
            <a:avLst/>
          </a:prstGeom>
          <a:noFill/>
        </p:spPr>
      </p:pic>
      <p:pic>
        <p:nvPicPr>
          <p:cNvPr id="12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714752"/>
            <a:ext cx="2298597" cy="2761853"/>
          </a:xfrm>
          <a:prstGeom prst="rect">
            <a:avLst/>
          </a:prstGeom>
          <a:noFill/>
        </p:spPr>
      </p:pic>
      <p:pic>
        <p:nvPicPr>
          <p:cNvPr id="13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643314"/>
            <a:ext cx="2298597" cy="2761853"/>
          </a:xfrm>
          <a:prstGeom prst="rect">
            <a:avLst/>
          </a:prstGeom>
          <a:noFill/>
        </p:spPr>
      </p:pic>
      <p:pic>
        <p:nvPicPr>
          <p:cNvPr id="14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714488"/>
            <a:ext cx="2298597" cy="2761853"/>
          </a:xfrm>
          <a:prstGeom prst="rect">
            <a:avLst/>
          </a:prstGeom>
          <a:noFill/>
        </p:spPr>
      </p:pic>
      <p:pic>
        <p:nvPicPr>
          <p:cNvPr id="15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928802"/>
            <a:ext cx="2298597" cy="2761853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5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80898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428868"/>
            <a:ext cx="2714644" cy="2714644"/>
          </a:xfrm>
          <a:prstGeom prst="rect">
            <a:avLst/>
          </a:prstGeom>
          <a:noFill/>
        </p:spPr>
      </p:pic>
      <p:pic>
        <p:nvPicPr>
          <p:cNvPr id="9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786058"/>
            <a:ext cx="2714644" cy="2714644"/>
          </a:xfrm>
          <a:prstGeom prst="rect">
            <a:avLst/>
          </a:prstGeom>
          <a:noFill/>
        </p:spPr>
      </p:pic>
      <p:pic>
        <p:nvPicPr>
          <p:cNvPr id="10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643182"/>
            <a:ext cx="2714644" cy="2714644"/>
          </a:xfrm>
          <a:prstGeom prst="rect">
            <a:avLst/>
          </a:prstGeom>
          <a:noFill/>
        </p:spPr>
      </p:pic>
      <p:pic>
        <p:nvPicPr>
          <p:cNvPr id="11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2500330" cy="2500330"/>
          </a:xfrm>
          <a:prstGeom prst="rect">
            <a:avLst/>
          </a:prstGeom>
          <a:noFill/>
        </p:spPr>
      </p:pic>
      <p:pic>
        <p:nvPicPr>
          <p:cNvPr id="12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714752"/>
            <a:ext cx="2500330" cy="2500330"/>
          </a:xfrm>
          <a:prstGeom prst="rect">
            <a:avLst/>
          </a:prstGeom>
          <a:noFill/>
        </p:spPr>
      </p:pic>
      <p:pic>
        <p:nvPicPr>
          <p:cNvPr id="13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2500330" cy="2500330"/>
          </a:xfrm>
          <a:prstGeom prst="rect">
            <a:avLst/>
          </a:prstGeom>
          <a:noFill/>
        </p:spPr>
      </p:pic>
      <p:pic>
        <p:nvPicPr>
          <p:cNvPr id="14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857364"/>
            <a:ext cx="2500330" cy="2500330"/>
          </a:xfrm>
          <a:prstGeom prst="rect">
            <a:avLst/>
          </a:prstGeom>
          <a:noFill/>
        </p:spPr>
      </p:pic>
      <p:pic>
        <p:nvPicPr>
          <p:cNvPr id="15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928802"/>
            <a:ext cx="2500330" cy="2500330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81922" name="Picture 2" descr="http://img0.liveinternet.ru/images/attach/c/0/63/98/63098152_1282585596_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643182"/>
            <a:ext cx="4381484" cy="2203261"/>
          </a:xfrm>
          <a:prstGeom prst="rect">
            <a:avLst/>
          </a:prstGeom>
          <a:noFill/>
        </p:spPr>
      </p:pic>
      <p:pic>
        <p:nvPicPr>
          <p:cNvPr id="81924" name="Picture 4" descr="http://stat17.privet.ru/lr/0a10ac48826574058f2218b0c25156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00438"/>
            <a:ext cx="4190986" cy="3075540"/>
          </a:xfrm>
          <a:prstGeom prst="rect">
            <a:avLst/>
          </a:prstGeom>
          <a:noFill/>
        </p:spPr>
      </p:pic>
      <p:pic>
        <p:nvPicPr>
          <p:cNvPr id="81926" name="Picture 6" descr="http://www.proshkolu.ru/content/media/pic/std/2000000/1863000/1862516-99284abcf812598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428868"/>
            <a:ext cx="2630475" cy="2630475"/>
          </a:xfrm>
          <a:prstGeom prst="rect">
            <a:avLst/>
          </a:prstGeom>
          <a:noFill/>
        </p:spPr>
      </p:pic>
      <p:pic>
        <p:nvPicPr>
          <p:cNvPr id="81928" name="Picture 8" descr="http://osoznanie-reiki.do.am/_fr/1/7415608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500306"/>
            <a:ext cx="2505064" cy="2505064"/>
          </a:xfrm>
          <a:prstGeom prst="rect">
            <a:avLst/>
          </a:prstGeom>
          <a:noFill/>
        </p:spPr>
      </p:pic>
      <p:pic>
        <p:nvPicPr>
          <p:cNvPr id="12" name="Picture 4" descr="http://stat17.privet.ru/lr/0a10ac48826574058f2218b0c25156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3116"/>
            <a:ext cx="3789016" cy="2780556"/>
          </a:xfrm>
          <a:prstGeom prst="rect">
            <a:avLst/>
          </a:prstGeom>
          <a:noFill/>
        </p:spPr>
      </p:pic>
      <p:pic>
        <p:nvPicPr>
          <p:cNvPr id="14" name="Picture 2" descr="http://img0.liveinternet.ru/images/attach/c/0/63/98/63098152_1282585596_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571612"/>
            <a:ext cx="3857620" cy="1939832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7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1071546"/>
            <a:ext cx="7286676" cy="50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Назови  ласково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upload.wikimedia.org/wikipedia/commons/thumb/a/a3/Hairymnstr_Coffee_Mug.svg/434px-Hairymnstr_Coffee_Mu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000240"/>
            <a:ext cx="3500462" cy="3564988"/>
          </a:xfrm>
          <a:prstGeom prst="rect">
            <a:avLst/>
          </a:prstGeom>
          <a:noFill/>
        </p:spPr>
      </p:pic>
      <p:pic>
        <p:nvPicPr>
          <p:cNvPr id="11" name="Picture 6" descr="http://www.clker.com/cliparts/9/7/5/4/1197088352977519599Gerald_G_Fast_Food_Dishes_(FF_Menu)_2.svg.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2644" y="1928802"/>
            <a:ext cx="4575766" cy="3500462"/>
          </a:xfrm>
          <a:prstGeom prst="rect">
            <a:avLst/>
          </a:prstGeom>
          <a:noFill/>
        </p:spPr>
      </p:pic>
      <p:pic>
        <p:nvPicPr>
          <p:cNvPr id="7" name="Picture 2" descr="http://www.clker.com/cliparts/a/0/a/8/1218785179566954856pipo_pan.svg.hi.png"/>
          <p:cNvPicPr>
            <a:picLocks noChangeAspect="1" noChangeArrowheads="1"/>
          </p:cNvPicPr>
          <p:nvPr/>
        </p:nvPicPr>
        <p:blipFill>
          <a:blip r:embed="rId5" cstate="print"/>
          <a:srcRect r="48750" b="51388"/>
          <a:stretch>
            <a:fillRect/>
          </a:stretch>
        </p:blipFill>
        <p:spPr bwMode="auto">
          <a:xfrm>
            <a:off x="2571736" y="2143116"/>
            <a:ext cx="4707254" cy="3214710"/>
          </a:xfrm>
          <a:prstGeom prst="rect">
            <a:avLst/>
          </a:prstGeom>
          <a:noFill/>
        </p:spPr>
      </p:pic>
      <p:pic>
        <p:nvPicPr>
          <p:cNvPr id="13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214554"/>
            <a:ext cx="4048153" cy="2428892"/>
          </a:xfrm>
          <a:prstGeom prst="rect">
            <a:avLst/>
          </a:prstGeom>
          <a:noFill/>
        </p:spPr>
      </p:pic>
      <p:pic>
        <p:nvPicPr>
          <p:cNvPr id="16" name="Picture 2" descr="http://wakart.narod.ru/img/silan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" t="11395" r="1813" b="4695"/>
          <a:stretch>
            <a:fillRect/>
          </a:stretch>
        </p:blipFill>
        <p:spPr bwMode="auto">
          <a:xfrm>
            <a:off x="3071802" y="2287733"/>
            <a:ext cx="3071834" cy="3034373"/>
          </a:xfrm>
          <a:prstGeom prst="rect">
            <a:avLst/>
          </a:prstGeom>
          <a:noFill/>
        </p:spPr>
      </p:pic>
      <p:pic>
        <p:nvPicPr>
          <p:cNvPr id="14" name="Picture 18" descr="http://www.clipartov.net/images/mini/09/000000845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1" r="6451"/>
          <a:stretch>
            <a:fillRect/>
          </a:stretch>
        </p:blipFill>
        <p:spPr bwMode="auto">
          <a:xfrm>
            <a:off x="3428992" y="2143116"/>
            <a:ext cx="2739994" cy="3145904"/>
          </a:xfrm>
          <a:prstGeom prst="rect">
            <a:avLst/>
          </a:prstGeom>
          <a:noFill/>
        </p:spPr>
      </p:pic>
      <p:pic>
        <p:nvPicPr>
          <p:cNvPr id="15" name="Picture 8" descr="http://s47.radikal.ru/i117/0810/47/f225f56e7ec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2000240"/>
            <a:ext cx="2071702" cy="3478492"/>
          </a:xfrm>
          <a:prstGeom prst="rect">
            <a:avLst/>
          </a:prstGeom>
          <a:noFill/>
        </p:spPr>
      </p:pic>
      <p:pic>
        <p:nvPicPr>
          <p:cNvPr id="67586" name="Picture 2" descr="http://img0.liveinternet.ru/images/attach/c/2/69/415/69415901_0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14282" y="4000504"/>
            <a:ext cx="1746036" cy="2684435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11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Чего не стало?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15120">
            <a:off x="2071670" y="564357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58827">
            <a:off x="857224" y="35716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71670" y="857232"/>
            <a:ext cx="6286544" cy="514353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Создание условий для совершенствования умения детей употреблять существительные в родительном падеже множественного числа.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Детская 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назвать предметы на картинке, и сказать чего не стало.</a:t>
            </a:r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Инструкция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: назови предметы на картинке, а теперь скажи, чего не стало?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Методические указания</a:t>
            </a:r>
            <a:r>
              <a:rPr lang="ru-RU" sz="2200" i="1" dirty="0" smtClean="0">
                <a:latin typeface="Roboto" pitchFamily="2" charset="0"/>
                <a:ea typeface="Roboto" pitchFamily="2" charset="0"/>
              </a:rPr>
              <a:t>.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Взрослый просит назвать предметы на картинке, а затем, когда они исчезнут с экрана – сказать, чего не стало. </a:t>
            </a:r>
          </a:p>
          <a:p>
            <a:r>
              <a:rPr lang="ru-RU" sz="2200" dirty="0" smtClean="0">
                <a:latin typeface="Roboto" pitchFamily="2" charset="0"/>
                <a:ea typeface="Roboto" pitchFamily="2" charset="0"/>
              </a:rPr>
              <a:t>Если ребёнок неправильно склоняет существительные, поправьте его.</a:t>
            </a:r>
          </a:p>
          <a:p>
            <a:endParaRPr lang="ru-RU" sz="2400" dirty="0" smtClean="0"/>
          </a:p>
          <a:p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00372"/>
            <a:ext cx="2211647" cy="385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42923"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48519">
            <a:off x="7429520" y="57148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вишни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://img-fotki.yandex.ru/get/4519/119528728.bbe/0_9ccfd_9d56291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285860"/>
            <a:ext cx="3654031" cy="392906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488" y="1142984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вишен.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окна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окон.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0900" name="Picture 4" descr="http://www.lenagold.ru/fon/clipart/o/okn/okno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285992"/>
            <a:ext cx="2563830" cy="2714644"/>
          </a:xfrm>
          <a:prstGeom prst="rect">
            <a:avLst/>
          </a:prstGeom>
          <a:noFill/>
        </p:spPr>
      </p:pic>
      <p:pic>
        <p:nvPicPr>
          <p:cNvPr id="11" name="Picture 4" descr="http://www.lenagold.ru/fon/clipart/o/okn/okno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285991"/>
            <a:ext cx="2571768" cy="2723049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яблони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яблонь.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6018" name="Picture 2" descr="http://moranmustangs.org/irinab/files/2010/12/science_apple_tree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928802"/>
            <a:ext cx="3371844" cy="3387033"/>
          </a:xfrm>
          <a:prstGeom prst="rect">
            <a:avLst/>
          </a:prstGeom>
          <a:noFill/>
        </p:spPr>
      </p:pic>
      <p:pic>
        <p:nvPicPr>
          <p:cNvPr id="86020" name="Picture 4" descr="http://moranmustangs.org/irinab/files/2010/12/science_apple_tree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991" y="1285860"/>
            <a:ext cx="3873512" cy="3890961"/>
          </a:xfrm>
          <a:prstGeom prst="rect">
            <a:avLst/>
          </a:prstGeom>
          <a:noFill/>
        </p:spPr>
      </p:pic>
      <p:sp>
        <p:nvSpPr>
          <p:cNvPr id="11" name="Управляющая кнопка: в конец 10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сапоги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сапог.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4996" name="Picture 4" descr="http://www.morningstarcowboychurch.org/boot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643050"/>
            <a:ext cx="3571900" cy="3571900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туфли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туфель.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3972" name="Picture 4" descr="http://lenagold.narod.ru/fon/clipart/o/obuv/obuv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285992"/>
            <a:ext cx="3669333" cy="2735410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пни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пней.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2946" name="Picture 2" descr="http://img-fotki.yandex.ru/get/4212/yankolin.143/0_2a836_390662b5_XL.jpg"/>
          <p:cNvPicPr>
            <a:picLocks noChangeAspect="1" noChangeArrowheads="1"/>
          </p:cNvPicPr>
          <p:nvPr/>
        </p:nvPicPr>
        <p:blipFill>
          <a:blip r:embed="rId3" cstate="print"/>
          <a:srcRect l="1875" t="55000"/>
          <a:stretch>
            <a:fillRect/>
          </a:stretch>
        </p:blipFill>
        <p:spPr bwMode="auto">
          <a:xfrm>
            <a:off x="928662" y="1928802"/>
            <a:ext cx="7477124" cy="3214710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карандаши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 карандашей.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70398">
            <a:off x="2530878" y="3406806"/>
            <a:ext cx="1642905" cy="2498058"/>
          </a:xfrm>
          <a:prstGeom prst="rect">
            <a:avLst/>
          </a:prstGeom>
          <a:noFill/>
        </p:spPr>
      </p:pic>
      <p:pic>
        <p:nvPicPr>
          <p:cNvPr id="11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81143">
            <a:off x="3959535" y="1908365"/>
            <a:ext cx="1642905" cy="2498058"/>
          </a:xfrm>
          <a:prstGeom prst="rect">
            <a:avLst/>
          </a:prstGeom>
          <a:noFill/>
        </p:spPr>
      </p:pic>
      <p:pic>
        <p:nvPicPr>
          <p:cNvPr id="12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73530">
            <a:off x="2877637" y="2598708"/>
            <a:ext cx="1642905" cy="2498058"/>
          </a:xfrm>
          <a:prstGeom prst="rect">
            <a:avLst/>
          </a:prstGeom>
          <a:noFill/>
        </p:spPr>
      </p:pic>
      <p:pic>
        <p:nvPicPr>
          <p:cNvPr id="13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87022">
            <a:off x="4245350" y="1121501"/>
            <a:ext cx="1642905" cy="2498058"/>
          </a:xfrm>
          <a:prstGeom prst="rect">
            <a:avLst/>
          </a:prstGeom>
          <a:noFill/>
        </p:spPr>
      </p:pic>
      <p:sp>
        <p:nvSpPr>
          <p:cNvPr id="14" name="Управляющая кнопка: в конец 13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носки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носков.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8068" name="Picture 4" descr="http://mediaplaneta.net/wp-content/uploads/2012/02/720cc38e057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000240"/>
            <a:ext cx="4714908" cy="3169466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перья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перьев.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7044" name="Picture 4" descr="http://img-fotki.yandex.ru/get/4409/111874181.52/0_8c22d_46fdb8a5_XL"/>
          <p:cNvPicPr>
            <a:picLocks noChangeAspect="1" noChangeArrowheads="1"/>
          </p:cNvPicPr>
          <p:nvPr/>
        </p:nvPicPr>
        <p:blipFill>
          <a:blip r:embed="rId3" cstate="print"/>
          <a:srcRect r="1562" b="9940"/>
          <a:stretch>
            <a:fillRect/>
          </a:stretch>
        </p:blipFill>
        <p:spPr bwMode="auto">
          <a:xfrm>
            <a:off x="928662" y="1285860"/>
            <a:ext cx="7500990" cy="4357718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Назови  ласково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7" name="Picture 14" descr="http://picenglish.com/clothing/img/pants_bi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r="27499"/>
          <a:stretch>
            <a:fillRect/>
          </a:stretch>
        </p:blipFill>
        <p:spPr bwMode="auto">
          <a:xfrm>
            <a:off x="3786182" y="1928802"/>
            <a:ext cx="1857388" cy="3910264"/>
          </a:xfrm>
          <a:prstGeom prst="rect">
            <a:avLst/>
          </a:prstGeom>
          <a:noFill/>
        </p:spPr>
      </p:pic>
      <p:pic>
        <p:nvPicPr>
          <p:cNvPr id="20" name="Picture 1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643050"/>
            <a:ext cx="2643206" cy="4154352"/>
          </a:xfrm>
          <a:prstGeom prst="rect">
            <a:avLst/>
          </a:prstGeom>
          <a:noFill/>
        </p:spPr>
      </p:pic>
      <p:pic>
        <p:nvPicPr>
          <p:cNvPr id="19" name="Picture 16" descr="http://webpages.charter.net/stjohnschool/Image1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143240" y="2428868"/>
            <a:ext cx="2707122" cy="2857520"/>
          </a:xfrm>
          <a:prstGeom prst="rect">
            <a:avLst/>
          </a:prstGeom>
          <a:noFill/>
        </p:spPr>
      </p:pic>
      <p:pic>
        <p:nvPicPr>
          <p:cNvPr id="18" name="Picture 6" descr="http://www.leehansen.com/clipart/Themes/Rodeo/images/cowboy-boot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2928934"/>
            <a:ext cx="2286016" cy="2644160"/>
          </a:xfrm>
          <a:prstGeom prst="rect">
            <a:avLst/>
          </a:prstGeom>
          <a:noFill/>
        </p:spPr>
      </p:pic>
      <p:pic>
        <p:nvPicPr>
          <p:cNvPr id="16" name="Picture 10" descr="http://www.clker.com/cliparts/9/b/0/0/12205460291880791371papapishu_red_shoe.svg.h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571744"/>
            <a:ext cx="3386690" cy="2286016"/>
          </a:xfrm>
          <a:prstGeom prst="rect">
            <a:avLst/>
          </a:prstGeom>
          <a:noFill/>
        </p:spPr>
      </p:pic>
      <p:pic>
        <p:nvPicPr>
          <p:cNvPr id="12" name="Picture 8" descr="http://www.ruidoso.net/hiking/images/image0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2714620"/>
            <a:ext cx="3330627" cy="2942054"/>
          </a:xfrm>
          <a:prstGeom prst="rect">
            <a:avLst/>
          </a:prstGeom>
          <a:noFill/>
        </p:spPr>
      </p:pic>
      <p:pic>
        <p:nvPicPr>
          <p:cNvPr id="14" name="Picture 2" descr="http://img0.liveinternet.ru/images/attach/c/2/69/415/69415901_0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14282" y="4000504"/>
            <a:ext cx="1746036" cy="2684435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10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яблоки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яблок.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0114" name="Picture 2" descr="http://st2-fashiony.ru/pic/street/pic/42724/4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0" t="9375" r="999" b="6249"/>
          <a:stretch>
            <a:fillRect/>
          </a:stretch>
        </p:blipFill>
        <p:spPr bwMode="auto">
          <a:xfrm>
            <a:off x="2285984" y="1428736"/>
            <a:ext cx="4500594" cy="3857652"/>
          </a:xfrm>
          <a:prstGeom prst="rect">
            <a:avLst/>
          </a:prstGeom>
          <a:noFill/>
        </p:spPr>
      </p:pic>
      <p:sp>
        <p:nvSpPr>
          <p:cNvPr id="11" name="Управляющая кнопка: в конец 10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апельсины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апельсинов.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9090" name="Picture 2" descr="http://www.arinasorokina.ru/dnevnik-fotografa/wp-content/uploads/2012/05/clipart-apelsin-278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000240"/>
            <a:ext cx="2647950" cy="2857500"/>
          </a:xfrm>
          <a:prstGeom prst="rect">
            <a:avLst/>
          </a:prstGeom>
          <a:noFill/>
        </p:spPr>
      </p:pic>
      <p:pic>
        <p:nvPicPr>
          <p:cNvPr id="11" name="Picture 4" descr="http://www.arinasorokina.ru/dnevnik-fotografa/wp-content/uploads/2012/05/clipart-apelsin-278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814" y="2500306"/>
            <a:ext cx="2177309" cy="2349613"/>
          </a:xfrm>
          <a:prstGeom prst="rect">
            <a:avLst/>
          </a:prstGeom>
          <a:noFill/>
        </p:spPr>
      </p:pic>
      <p:pic>
        <p:nvPicPr>
          <p:cNvPr id="89092" name="Picture 4" descr="http://www.arinasorokina.ru/dnevnik-fotografa/wp-content/uploads/2012/05/clipart-apelsin-278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46220">
            <a:off x="3808647" y="2694967"/>
            <a:ext cx="2147884" cy="2317860"/>
          </a:xfrm>
          <a:prstGeom prst="rect">
            <a:avLst/>
          </a:prstGeom>
          <a:noFill/>
        </p:spPr>
      </p:pic>
      <p:sp>
        <p:nvSpPr>
          <p:cNvPr id="14" name="Управляющая кнопка: в конец 13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4348" y="1071546"/>
            <a:ext cx="728667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ВЕЛИКОЛЕПНО!!!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142984"/>
            <a:ext cx="7215238" cy="496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1285860"/>
            <a:ext cx="7572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Лалаева Р.И., Серебрякова Н.В. Формирование правильной разговорной речи у дошкольников. – Ростов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/Д: «Феникс», СПб.: «Союз», 2004.</a:t>
            </a:r>
          </a:p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Новиковская О.А. Логопедическая грамматика для малышей. Пособие для занятий с детьми 4 – 6 лет. – СПб.: ООО «Издательство «Корона. Век», 2012.</a:t>
            </a:r>
          </a:p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Новиковская О.А. Логопедическая грамматика для малышей. Пособие для занятий с детьми 5 – 7 лет. – СПб.: ООО «Издательство «Корона. Век», 2012.</a:t>
            </a:r>
          </a:p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Приходько И.В.- Идея оформления  слайдов</a:t>
            </a:r>
          </a:p>
          <a:p>
            <a:pPr lvl="0" algn="just">
              <a:buSzPct val="100000"/>
            </a:pP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http://planeta.tspu.ru/?ur=810&amp;ur1=855&amp;ur2=1504&amp;flag=1&amp;id1=1002&amp;id2=3&amp;id3=221</a:t>
            </a: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/>
          </a:p>
          <a:p>
            <a:pPr marL="342900" indent="-342900"/>
            <a:endParaRPr lang="ru-RU" sz="2400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785794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ЛИТЕРАТУРА И ИНТЕРНЕТ - РЕСУРСЫ</a:t>
            </a:r>
            <a:r>
              <a:rPr lang="ru-RU" sz="3200" dirty="0" smtClean="0">
                <a:solidFill>
                  <a:srgbClr val="7030A0"/>
                </a:solidFill>
                <a:latin typeface="Algerian" pitchFamily="82" charset="0"/>
              </a:rPr>
              <a:t>   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6710" y="3714752"/>
            <a:ext cx="1044609" cy="106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84" y="7143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5500">
            <a:off x="8127811" y="1123891"/>
            <a:ext cx="1044216" cy="106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0199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1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714356"/>
            <a:ext cx="778674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Бесплатный векторный клипарт: </a:t>
            </a: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http://www.vectory.ru/index.php?user_details=yes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Веселые картинки для детей: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http://allforchildren.ru/pictures/pictures_index.php</a:t>
            </a: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Клипарты для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Photoshoh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http://super-photoshop.ucoz.ru/load/kliparty_dlja_photoshop/35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Коллекция фонов и клипарта: </a:t>
            </a: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http://www.lenagold.ru/fon/clipart/alf.html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Секреты успешной презентации: </a:t>
            </a: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http://www.nachalka.com/PP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Фоторамка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для создания слайдов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photoshop-shablon.ru/ramki/220-detskaya-ramka-vinni-pux.htmlhttp://</a:t>
            </a: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400" dirty="0" smtClean="0"/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 smtClean="0"/>
          </a:p>
          <a:p>
            <a:pPr marL="342900" indent="-342900"/>
            <a:endParaRPr lang="ru-RU" sz="2400" dirty="0" smtClean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2462" y="378619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7707" y="6429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5500">
            <a:off x="7876181" y="1514396"/>
            <a:ext cx="132525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0199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омой 10">
            <a:hlinkClick r:id="rId10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10300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14422"/>
            <a:ext cx="7215238" cy="496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Управляющая кнопка: домой 23">
            <a:hlinkClick r:id="rId6" action="ppaction://hlinksldjump" highlightClick="1"/>
            <a:hlinkHover r:id="" action="ppaction://hlinkshowjump?jump=nextslide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C81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spd="med"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8662" y="1071546"/>
            <a:ext cx="7072362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142984"/>
            <a:ext cx="7286676" cy="50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возврат 21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4627</TotalTime>
  <Words>1981</Words>
  <Application>Microsoft Office PowerPoint</Application>
  <PresentationFormat>Экран (4:3)</PresentationFormat>
  <Paragraphs>407</Paragraphs>
  <Slides>85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Слайд 1</vt:lpstr>
      <vt:lpstr>Слайд 2</vt:lpstr>
      <vt:lpstr>Рекомендации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386</cp:revision>
  <dcterms:created xsi:type="dcterms:W3CDTF">2013-05-10T07:25:30Z</dcterms:created>
  <dcterms:modified xsi:type="dcterms:W3CDTF">2022-08-12T09:26:45Z</dcterms:modified>
</cp:coreProperties>
</file>