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30" r:id="rId2"/>
  </p:sldMasterIdLst>
  <p:sldIdLst>
    <p:sldId id="269" r:id="rId3"/>
    <p:sldId id="260" r:id="rId4"/>
    <p:sldId id="272" r:id="rId5"/>
    <p:sldId id="273" r:id="rId6"/>
    <p:sldId id="274" r:id="rId7"/>
    <p:sldId id="276" r:id="rId8"/>
    <p:sldId id="277" r:id="rId9"/>
    <p:sldId id="257" r:id="rId10"/>
    <p:sldId id="258" r:id="rId11"/>
    <p:sldId id="279" r:id="rId12"/>
    <p:sldId id="278" r:id="rId13"/>
    <p:sldId id="280" r:id="rId14"/>
    <p:sldId id="284" r:id="rId15"/>
    <p:sldId id="281" r:id="rId16"/>
    <p:sldId id="286" r:id="rId17"/>
    <p:sldId id="262" r:id="rId18"/>
    <p:sldId id="261" r:id="rId19"/>
    <p:sldId id="287" r:id="rId20"/>
    <p:sldId id="288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01" autoAdjust="0"/>
  </p:normalViewPr>
  <p:slideViewPr>
    <p:cSldViewPr>
      <p:cViewPr>
        <p:scale>
          <a:sx n="66" d="100"/>
          <a:sy n="66" d="100"/>
        </p:scale>
        <p:origin x="-29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255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249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0992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443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4353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114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9368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08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0DEEE-FA2A-4EDD-9687-4DA79C7371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12EE2-901B-4C79-A8B9-92D221B81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0227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648B2C-00F9-4255-913F-AB04C69C9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40B6A-7E89-436C-A6D1-4E93CE5F8C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203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865043-1484-4435-92C1-1452BFCE54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3D06A-DF5D-48F1-AE2E-6BCBAAF0E3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165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395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6530D-BF83-48CD-B9AF-BD83DF86A9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89A51-DC59-4313-AC06-6AAA89D6F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0114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B752D-4F90-424A-B265-FEFF97B313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1024-5535-4AFB-A6BB-B5F547A521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8537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6092B-6540-4D67-A55B-6DC172B9F5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98D4F-A297-4A6A-B1BE-67D9335AC8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784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07B31-7A4C-4B30-96AD-FA71DCF0B6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83A8F-B8F9-483D-8727-53EB4C87C7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2539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AF294-60EE-4BB5-980C-73C9D52CE7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AE13B-F05C-4207-8694-752C93D267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200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F1440-9EC4-46F8-B678-D8550A9252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320C8-7545-4876-9519-7F6C63E289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302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26BA0-F294-49D9-9841-78D6E563F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86424-D7B5-4234-A56E-371E8F3540D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791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26BA0-F294-49D9-9841-78D6E563F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86424-D7B5-4234-A56E-371E8F3540D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62489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26BA0-F294-49D9-9841-78D6E563F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86424-D7B5-4234-A56E-371E8F3540D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980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26BA0-F294-49D9-9841-78D6E563F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86424-D7B5-4234-A56E-371E8F3540D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280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9599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26BA0-F294-49D9-9841-78D6E563F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86424-D7B5-4234-A56E-371E8F3540D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076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7FDEA-3B04-4227-ACDE-C3EEFA6444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E9C56-5941-4753-B8B8-9F2507426E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0507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649CE3-5DCE-43C7-B320-5295A09A6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F3E4B-1451-454F-902B-9246578BB8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847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81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72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54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35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35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481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29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797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5992"/>
            <a:ext cx="820891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 smtClean="0">
                <a:solidFill>
                  <a:schemeClr val="accent2">
                    <a:lumMod val="50000"/>
                  </a:schemeClr>
                </a:solidFill>
              </a:rPr>
              <a:t>Экологический краткосрочный проект </a:t>
            </a:r>
            <a:r>
              <a:rPr lang="ru-RU" sz="5300" b="1" i="1" dirty="0" smtClean="0">
                <a:solidFill>
                  <a:schemeClr val="accent2">
                    <a:lumMod val="50000"/>
                  </a:schemeClr>
                </a:solidFill>
              </a:rPr>
              <a:t>для детей подготовительной группы</a:t>
            </a:r>
            <a:r>
              <a:rPr lang="ru-RU" sz="53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300" b="1" i="1" dirty="0" smtClean="0">
                <a:solidFill>
                  <a:schemeClr val="accent2">
                    <a:lumMod val="50000"/>
                  </a:schemeClr>
                </a:solidFill>
              </a:rPr>
              <a:t>группы</a:t>
            </a:r>
            <a:br>
              <a:rPr lang="ru-RU" sz="53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«Будь природе другом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!»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784309" cy="20882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89" y="315496"/>
            <a:ext cx="2807190" cy="21053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3011592" cy="225869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3179845" y="1196752"/>
            <a:ext cx="672075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flipH="1">
            <a:off x="1787690" y="2420888"/>
            <a:ext cx="1" cy="6480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25120"/>
            <a:ext cx="3024660" cy="4032880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4" name="Прямая со стрелкой 13"/>
          <p:cNvCxnSpPr/>
          <p:nvPr/>
        </p:nvCxnSpPr>
        <p:spPr>
          <a:xfrm>
            <a:off x="4644008" y="2420888"/>
            <a:ext cx="432048" cy="7920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45197" y="4293096"/>
            <a:ext cx="1254085" cy="1440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27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7994848" cy="7311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КАЛЕНДАРЬ НАБЛЮДЕНИЙ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1129" t="35923" r="30096" b="11650"/>
          <a:stretch>
            <a:fillRect/>
          </a:stretch>
        </p:blipFill>
        <p:spPr bwMode="auto">
          <a:xfrm>
            <a:off x="636295" y="1071546"/>
            <a:ext cx="6793225" cy="516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463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0312"/>
            <a:ext cx="8424936" cy="1320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ИЗУЧЕНИЕ КОМНАТНЫХ РАСТЕНИЙ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208912" cy="5591835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05064"/>
            <a:ext cx="2403917" cy="24096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55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826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Условные обозначения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285750" y="2428875"/>
            <a:ext cx="221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i="1" smtClean="0">
                <a:solidFill>
                  <a:prstClr val="black"/>
                </a:solidFill>
                <a:cs typeface="Arial" panose="020B0604020202020204" pitchFamily="34" charset="0"/>
              </a:rPr>
              <a:t>Влажность воздуха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85750" y="3773488"/>
            <a:ext cx="2928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i="1" smtClean="0">
                <a:solidFill>
                  <a:prstClr val="black"/>
                </a:solidFill>
                <a:cs typeface="Arial" panose="020B0604020202020204" pitchFamily="34" charset="0"/>
              </a:rPr>
              <a:t>Отношение к </a:t>
            </a:r>
            <a:endParaRPr lang="ru-RU" sz="1800" b="1" i="1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i="1" smtClean="0">
                <a:solidFill>
                  <a:prstClr val="black"/>
                </a:solidFill>
                <a:cs typeface="Arial" panose="020B0604020202020204" pitchFamily="34" charset="0"/>
              </a:rPr>
              <a:t>свету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85750" y="1285875"/>
            <a:ext cx="221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i="1" smtClean="0">
                <a:solidFill>
                  <a:prstClr val="black"/>
                </a:solidFill>
                <a:cs typeface="Arial" panose="020B0604020202020204" pitchFamily="34" charset="0"/>
              </a:rPr>
              <a:t>Выносливость 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57188" y="5345113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800" b="1" i="1" smtClean="0">
                <a:solidFill>
                  <a:prstClr val="black"/>
                </a:solidFill>
                <a:cs typeface="Arial" panose="020B0604020202020204" pitchFamily="34" charset="0"/>
              </a:rPr>
              <a:t>Полив </a:t>
            </a:r>
          </a:p>
        </p:txBody>
      </p:sp>
      <p:grpSp>
        <p:nvGrpSpPr>
          <p:cNvPr id="3079" name="Группа 16"/>
          <p:cNvGrpSpPr>
            <a:grpSpLocks/>
          </p:cNvGrpSpPr>
          <p:nvPr/>
        </p:nvGrpSpPr>
        <p:grpSpPr bwMode="auto">
          <a:xfrm>
            <a:off x="2928938" y="1000125"/>
            <a:ext cx="714375" cy="714375"/>
            <a:chOff x="3571868" y="1357298"/>
            <a:chExt cx="714380" cy="714380"/>
          </a:xfrm>
          <a:solidFill>
            <a:srgbClr val="FFFF00"/>
          </a:solidFill>
        </p:grpSpPr>
        <p:sp>
          <p:nvSpPr>
            <p:cNvPr id="9" name="Овал 8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786181" y="1571613"/>
              <a:ext cx="71439" cy="7143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00496" y="1571613"/>
              <a:ext cx="71437" cy="7143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Дуга 11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  <a:grpFill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80" name="Группа 17"/>
          <p:cNvGrpSpPr>
            <a:grpSpLocks/>
          </p:cNvGrpSpPr>
          <p:nvPr/>
        </p:nvGrpSpPr>
        <p:grpSpPr bwMode="auto">
          <a:xfrm>
            <a:off x="4714875" y="1000125"/>
            <a:ext cx="714375" cy="779463"/>
            <a:chOff x="5286380" y="1357298"/>
            <a:chExt cx="714380" cy="779526"/>
          </a:xfrm>
          <a:solidFill>
            <a:srgbClr val="FFC000"/>
          </a:solidFill>
        </p:grpSpPr>
        <p:sp>
          <p:nvSpPr>
            <p:cNvPr id="13" name="Овал 12"/>
            <p:cNvSpPr/>
            <p:nvPr/>
          </p:nvSpPr>
          <p:spPr>
            <a:xfrm>
              <a:off x="5286380" y="1357298"/>
              <a:ext cx="714380" cy="714433"/>
            </a:xfrm>
            <a:prstGeom prst="ellipse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5500695" y="1571628"/>
              <a:ext cx="71437" cy="7144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15008" y="1571628"/>
              <a:ext cx="71439" cy="7144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Дуга 15"/>
            <p:cNvSpPr/>
            <p:nvPr/>
          </p:nvSpPr>
          <p:spPr>
            <a:xfrm rot="18406659">
              <a:off x="5563391" y="1820104"/>
              <a:ext cx="281011" cy="352427"/>
            </a:xfrm>
            <a:prstGeom prst="arc">
              <a:avLst/>
            </a:prstGeom>
            <a:grpFill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285750" y="2071688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5750" y="3284538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85750" y="4713288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85750" y="6427788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5750" y="78581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-2536031" y="3607594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-321468" y="3607594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1321594" y="3607594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964657" y="3607594"/>
            <a:ext cx="5645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536282" y="3607594"/>
            <a:ext cx="5645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179344" y="3607594"/>
            <a:ext cx="5645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TextBox 32"/>
          <p:cNvSpPr txBox="1">
            <a:spLocks noChangeArrowheads="1"/>
          </p:cNvSpPr>
          <p:nvPr/>
        </p:nvSpPr>
        <p:spPr bwMode="auto">
          <a:xfrm>
            <a:off x="2643188" y="1785938"/>
            <a:ext cx="1428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mtClean="0">
                <a:solidFill>
                  <a:prstClr val="black"/>
                </a:solidFill>
                <a:cs typeface="Arial" panose="020B0604020202020204" pitchFamily="34" charset="0"/>
              </a:rPr>
              <a:t>ыносливое</a:t>
            </a:r>
          </a:p>
        </p:txBody>
      </p:sp>
      <p:sp>
        <p:nvSpPr>
          <p:cNvPr id="3093" name="TextBox 33"/>
          <p:cNvSpPr txBox="1">
            <a:spLocks noChangeArrowheads="1"/>
          </p:cNvSpPr>
          <p:nvPr/>
        </p:nvSpPr>
        <p:spPr bwMode="auto">
          <a:xfrm>
            <a:off x="4357688" y="1785938"/>
            <a:ext cx="1428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smtClean="0">
                <a:solidFill>
                  <a:prstClr val="black"/>
                </a:solidFill>
                <a:cs typeface="Arial" panose="020B0604020202020204" pitchFamily="34" charset="0"/>
              </a:rPr>
              <a:t>апризное</a:t>
            </a:r>
          </a:p>
        </p:txBody>
      </p:sp>
      <p:sp>
        <p:nvSpPr>
          <p:cNvPr id="3094" name="TextBox 34"/>
          <p:cNvSpPr txBox="1">
            <a:spLocks noChangeArrowheads="1"/>
          </p:cNvSpPr>
          <p:nvPr/>
        </p:nvSpPr>
        <p:spPr bwMode="auto">
          <a:xfrm>
            <a:off x="2500313" y="2947988"/>
            <a:ext cx="171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smtClean="0">
                <a:solidFill>
                  <a:prstClr val="black"/>
                </a:solidFill>
                <a:cs typeface="Arial" panose="020B0604020202020204" pitchFamily="34" charset="0"/>
              </a:rPr>
              <a:t>Обычная  тем-ра</a:t>
            </a:r>
          </a:p>
        </p:txBody>
      </p:sp>
      <p:sp>
        <p:nvSpPr>
          <p:cNvPr id="3095" name="TextBox 35"/>
          <p:cNvSpPr txBox="1">
            <a:spLocks noChangeArrowheads="1"/>
          </p:cNvSpPr>
          <p:nvPr/>
        </p:nvSpPr>
        <p:spPr bwMode="auto">
          <a:xfrm>
            <a:off x="4214813" y="2786063"/>
            <a:ext cx="1714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smtClean="0">
                <a:solidFill>
                  <a:prstClr val="black"/>
                </a:solidFill>
                <a:cs typeface="Arial" panose="020B0604020202020204" pitchFamily="34" charset="0"/>
              </a:rPr>
              <a:t>Регулярное опрыскивание</a:t>
            </a:r>
          </a:p>
        </p:txBody>
      </p:sp>
      <p:sp>
        <p:nvSpPr>
          <p:cNvPr id="3096" name="TextBox 36"/>
          <p:cNvSpPr txBox="1">
            <a:spLocks noChangeArrowheads="1"/>
          </p:cNvSpPr>
          <p:nvPr/>
        </p:nvSpPr>
        <p:spPr bwMode="auto">
          <a:xfrm>
            <a:off x="2500313" y="5670550"/>
            <a:ext cx="1785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solidFill>
                  <a:prstClr val="black"/>
                </a:solidFill>
                <a:cs typeface="Arial" panose="020B0604020202020204" pitchFamily="34" charset="0"/>
              </a:rPr>
              <a:t>Хорошее подсушивание земли</a:t>
            </a:r>
          </a:p>
        </p:txBody>
      </p:sp>
      <p:sp>
        <p:nvSpPr>
          <p:cNvPr id="3097" name="TextBox 45"/>
          <p:cNvSpPr txBox="1">
            <a:spLocks noChangeArrowheads="1"/>
          </p:cNvSpPr>
          <p:nvPr/>
        </p:nvSpPr>
        <p:spPr bwMode="auto">
          <a:xfrm>
            <a:off x="4143375" y="5643563"/>
            <a:ext cx="1785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solidFill>
                  <a:prstClr val="black"/>
                </a:solidFill>
                <a:cs typeface="Arial" panose="020B0604020202020204" pitchFamily="34" charset="0"/>
              </a:rPr>
              <a:t>Легкое подсушивание земли</a:t>
            </a:r>
          </a:p>
        </p:txBody>
      </p:sp>
      <p:sp>
        <p:nvSpPr>
          <p:cNvPr id="3098" name="TextBox 46"/>
          <p:cNvSpPr txBox="1">
            <a:spLocks noChangeArrowheads="1"/>
          </p:cNvSpPr>
          <p:nvPr/>
        </p:nvSpPr>
        <p:spPr bwMode="auto">
          <a:xfrm>
            <a:off x="5715000" y="5845175"/>
            <a:ext cx="178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solidFill>
                  <a:prstClr val="black"/>
                </a:solidFill>
                <a:cs typeface="Arial" panose="020B0604020202020204" pitchFamily="34" charset="0"/>
              </a:rPr>
              <a:t>Постоянно влажная  земля</a:t>
            </a:r>
          </a:p>
        </p:txBody>
      </p:sp>
      <p:sp>
        <p:nvSpPr>
          <p:cNvPr id="3099" name="TextBox 47"/>
          <p:cNvSpPr txBox="1">
            <a:spLocks noChangeArrowheads="1"/>
          </p:cNvSpPr>
          <p:nvPr/>
        </p:nvSpPr>
        <p:spPr bwMode="auto">
          <a:xfrm>
            <a:off x="7286625" y="5845175"/>
            <a:ext cx="178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solidFill>
                  <a:prstClr val="black"/>
                </a:solidFill>
                <a:cs typeface="Arial" panose="020B0604020202020204" pitchFamily="34" charset="0"/>
              </a:rPr>
              <a:t>Уровень воды в поддоне</a:t>
            </a:r>
          </a:p>
        </p:txBody>
      </p:sp>
      <p:sp>
        <p:nvSpPr>
          <p:cNvPr id="3100" name="TextBox 48"/>
          <p:cNvSpPr txBox="1">
            <a:spLocks noChangeArrowheads="1"/>
          </p:cNvSpPr>
          <p:nvPr/>
        </p:nvSpPr>
        <p:spPr bwMode="auto">
          <a:xfrm>
            <a:off x="2551113" y="4376738"/>
            <a:ext cx="1516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solidFill>
                  <a:prstClr val="black"/>
                </a:solidFill>
                <a:cs typeface="Arial" panose="020B0604020202020204" pitchFamily="34" charset="0"/>
              </a:rPr>
              <a:t>Прямые лучи </a:t>
            </a:r>
          </a:p>
        </p:txBody>
      </p:sp>
      <p:sp>
        <p:nvSpPr>
          <p:cNvPr id="3101" name="TextBox 49"/>
          <p:cNvSpPr txBox="1">
            <a:spLocks noChangeArrowheads="1"/>
          </p:cNvSpPr>
          <p:nvPr/>
        </p:nvSpPr>
        <p:spPr bwMode="auto">
          <a:xfrm>
            <a:off x="4140200" y="4365625"/>
            <a:ext cx="2000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smtClean="0">
                <a:solidFill>
                  <a:prstClr val="black"/>
                </a:solidFill>
                <a:cs typeface="Arial" panose="020B0604020202020204" pitchFamily="34" charset="0"/>
              </a:rPr>
              <a:t>Рассеянный свет</a:t>
            </a:r>
          </a:p>
        </p:txBody>
      </p:sp>
      <p:sp>
        <p:nvSpPr>
          <p:cNvPr id="3102" name="TextBox 50"/>
          <p:cNvSpPr txBox="1">
            <a:spLocks noChangeArrowheads="1"/>
          </p:cNvSpPr>
          <p:nvPr/>
        </p:nvSpPr>
        <p:spPr bwMode="auto">
          <a:xfrm>
            <a:off x="6000750" y="4357688"/>
            <a:ext cx="1357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solidFill>
                  <a:prstClr val="black"/>
                </a:solidFill>
                <a:cs typeface="Arial" panose="020B0604020202020204" pitchFamily="34" charset="0"/>
              </a:rPr>
              <a:t>Полутень </a:t>
            </a:r>
          </a:p>
        </p:txBody>
      </p:sp>
      <p:sp>
        <p:nvSpPr>
          <p:cNvPr id="3103" name="TextBox 51"/>
          <p:cNvSpPr txBox="1">
            <a:spLocks noChangeArrowheads="1"/>
          </p:cNvSpPr>
          <p:nvPr/>
        </p:nvSpPr>
        <p:spPr bwMode="auto">
          <a:xfrm>
            <a:off x="7715250" y="4357688"/>
            <a:ext cx="1357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solidFill>
                  <a:prstClr val="black"/>
                </a:solidFill>
                <a:cs typeface="Arial" panose="020B0604020202020204" pitchFamily="34" charset="0"/>
              </a:rPr>
              <a:t>Тень  </a:t>
            </a:r>
          </a:p>
        </p:txBody>
      </p:sp>
      <p:sp>
        <p:nvSpPr>
          <p:cNvPr id="41" name="Пятно 1 40"/>
          <p:cNvSpPr/>
          <p:nvPr/>
        </p:nvSpPr>
        <p:spPr>
          <a:xfrm>
            <a:off x="2786050" y="3357562"/>
            <a:ext cx="1143008" cy="1071570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572000" y="3500438"/>
            <a:ext cx="785813" cy="78581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215063" y="3500438"/>
            <a:ext cx="785812" cy="785812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858148" y="3500438"/>
            <a:ext cx="785818" cy="78581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112" name="Группа 78"/>
          <p:cNvGrpSpPr>
            <a:grpSpLocks/>
          </p:cNvGrpSpPr>
          <p:nvPr/>
        </p:nvGrpSpPr>
        <p:grpSpPr bwMode="auto">
          <a:xfrm>
            <a:off x="2644775" y="5000625"/>
            <a:ext cx="1284288" cy="642938"/>
            <a:chOff x="2644775" y="5000625"/>
            <a:chExt cx="1284288" cy="642938"/>
          </a:xfrm>
          <a:solidFill>
            <a:schemeClr val="bg1"/>
          </a:solidFill>
        </p:grpSpPr>
        <p:sp>
          <p:nvSpPr>
            <p:cNvPr id="47" name="Трапеция 46"/>
            <p:cNvSpPr/>
            <p:nvPr/>
          </p:nvSpPr>
          <p:spPr>
            <a:xfrm rot="18300247">
              <a:off x="2787650" y="4914900"/>
              <a:ext cx="254000" cy="539750"/>
            </a:xfrm>
            <a:prstGeom prst="trapezoid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071813" y="5000625"/>
              <a:ext cx="642937" cy="64293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Месяц 45"/>
            <p:cNvSpPr/>
            <p:nvPr/>
          </p:nvSpPr>
          <p:spPr>
            <a:xfrm rot="10800000">
              <a:off x="3714750" y="5000625"/>
              <a:ext cx="214313" cy="642938"/>
            </a:xfrm>
            <a:prstGeom prst="moon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113" name="Группа 55"/>
          <p:cNvGrpSpPr>
            <a:grpSpLocks/>
          </p:cNvGrpSpPr>
          <p:nvPr/>
        </p:nvGrpSpPr>
        <p:grpSpPr bwMode="auto">
          <a:xfrm>
            <a:off x="5881688" y="5000625"/>
            <a:ext cx="1284287" cy="642938"/>
            <a:chOff x="5881643" y="5072073"/>
            <a:chExt cx="1283633" cy="642942"/>
          </a:xfrm>
        </p:grpSpPr>
        <p:sp>
          <p:nvSpPr>
            <p:cNvPr id="51" name="Трапеция 50"/>
            <p:cNvSpPr/>
            <p:nvPr/>
          </p:nvSpPr>
          <p:spPr>
            <a:xfrm rot="18300247">
              <a:off x="6024380" y="4986487"/>
              <a:ext cx="254002" cy="539475"/>
            </a:xfrm>
            <a:prstGeom prst="trapezoid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08463" y="5072073"/>
              <a:ext cx="642611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Месяц 52"/>
            <p:cNvSpPr/>
            <p:nvPr/>
          </p:nvSpPr>
          <p:spPr>
            <a:xfrm rot="10800000">
              <a:off x="6951073" y="5072073"/>
              <a:ext cx="214203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114" name="Группа 56"/>
          <p:cNvGrpSpPr>
            <a:grpSpLocks/>
          </p:cNvGrpSpPr>
          <p:nvPr/>
        </p:nvGrpSpPr>
        <p:grpSpPr bwMode="auto">
          <a:xfrm>
            <a:off x="4238625" y="5003800"/>
            <a:ext cx="1262063" cy="642938"/>
            <a:chOff x="4238569" y="5003736"/>
            <a:chExt cx="1262126" cy="642942"/>
          </a:xfrm>
        </p:grpSpPr>
        <p:sp>
          <p:nvSpPr>
            <p:cNvPr id="48" name="Трапеция 47"/>
            <p:cNvSpPr/>
            <p:nvPr/>
          </p:nvSpPr>
          <p:spPr>
            <a:xfrm rot="18300247">
              <a:off x="4381457" y="4917999"/>
              <a:ext cx="254002" cy="539777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643402" y="5003736"/>
              <a:ext cx="64296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" name="Месяц 49"/>
            <p:cNvSpPr/>
            <p:nvPr/>
          </p:nvSpPr>
          <p:spPr>
            <a:xfrm rot="10800000">
              <a:off x="5286371" y="5003736"/>
              <a:ext cx="214324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643402" y="5357751"/>
              <a:ext cx="64296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115" name="Группа 73"/>
          <p:cNvGrpSpPr>
            <a:grpSpLocks/>
          </p:cNvGrpSpPr>
          <p:nvPr/>
        </p:nvGrpSpPr>
        <p:grpSpPr bwMode="auto">
          <a:xfrm>
            <a:off x="7786688" y="4903788"/>
            <a:ext cx="701675" cy="762000"/>
            <a:chOff x="7786688" y="4903949"/>
            <a:chExt cx="701675" cy="761839"/>
          </a:xfrm>
        </p:grpSpPr>
        <p:sp>
          <p:nvSpPr>
            <p:cNvPr id="60" name="Месяц 59"/>
            <p:cNvSpPr/>
            <p:nvPr/>
          </p:nvSpPr>
          <p:spPr>
            <a:xfrm rot="17451489" flipH="1">
              <a:off x="7984951" y="4883007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Месяц 58"/>
            <p:cNvSpPr/>
            <p:nvPr/>
          </p:nvSpPr>
          <p:spPr>
            <a:xfrm rot="4148511">
              <a:off x="8159972" y="4832511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Трапеция 57"/>
            <p:cNvSpPr/>
            <p:nvPr/>
          </p:nvSpPr>
          <p:spPr>
            <a:xfrm rot="10800000">
              <a:off x="7786688" y="5072188"/>
              <a:ext cx="642937" cy="460278"/>
            </a:xfrm>
            <a:prstGeom prst="trapezoid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5" name="Трапеция 54"/>
            <p:cNvSpPr/>
            <p:nvPr/>
          </p:nvSpPr>
          <p:spPr>
            <a:xfrm rot="10800000">
              <a:off x="7793038" y="5429300"/>
              <a:ext cx="695325" cy="236488"/>
            </a:xfrm>
            <a:prstGeom prst="trapezoid">
              <a:avLst/>
            </a:prstGeom>
            <a:gradFill flip="none" rotWithShape="1">
              <a:gsLst>
                <a:gs pos="3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116" name="Группа 76"/>
          <p:cNvGrpSpPr>
            <a:grpSpLocks/>
          </p:cNvGrpSpPr>
          <p:nvPr/>
        </p:nvGrpSpPr>
        <p:grpSpPr bwMode="auto">
          <a:xfrm>
            <a:off x="3071813" y="2214563"/>
            <a:ext cx="642937" cy="714375"/>
            <a:chOff x="3071813" y="2214563"/>
            <a:chExt cx="642937" cy="71437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63" name="Прямая соединительная линия 62"/>
            <p:cNvCxnSpPr>
              <a:endCxn id="61" idx="2"/>
            </p:cNvCxnSpPr>
            <p:nvPr/>
          </p:nvCxnSpPr>
          <p:spPr>
            <a:xfrm rot="5400000">
              <a:off x="3106738" y="2749550"/>
              <a:ext cx="357188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Овал 64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30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sz="110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С</a:t>
              </a:r>
            </a:p>
          </p:txBody>
        </p:sp>
      </p:grpSp>
      <p:grpSp>
        <p:nvGrpSpPr>
          <p:cNvPr id="3117" name="Группа 80"/>
          <p:cNvGrpSpPr>
            <a:grpSpLocks/>
          </p:cNvGrpSpPr>
          <p:nvPr/>
        </p:nvGrpSpPr>
        <p:grpSpPr bwMode="auto">
          <a:xfrm>
            <a:off x="4587875" y="2214563"/>
            <a:ext cx="760413" cy="571500"/>
            <a:chOff x="4587875" y="2214563"/>
            <a:chExt cx="760413" cy="571500"/>
          </a:xfrm>
        </p:grpSpPr>
        <p:sp>
          <p:nvSpPr>
            <p:cNvPr id="67" name="Блок-схема: ручное управление 66"/>
            <p:cNvSpPr/>
            <p:nvPr/>
          </p:nvSpPr>
          <p:spPr>
            <a:xfrm rot="5212044">
              <a:off x="4626769" y="2328069"/>
              <a:ext cx="257175" cy="334963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3119" name="Группа 83"/>
            <p:cNvGrpSpPr>
              <a:grpSpLocks/>
            </p:cNvGrpSpPr>
            <p:nvPr/>
          </p:nvGrpSpPr>
          <p:grpSpPr bwMode="auto">
            <a:xfrm>
              <a:off x="5000625" y="2214563"/>
              <a:ext cx="347663" cy="571500"/>
              <a:chOff x="5072066" y="2143116"/>
              <a:chExt cx="490542" cy="714380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5072066" y="2143116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5072066" y="2428868"/>
                <a:ext cx="286709" cy="992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072066" y="2591588"/>
                <a:ext cx="27551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5287098" y="2520150"/>
                <a:ext cx="27551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flipV="1">
                <a:off x="5287098" y="2214554"/>
                <a:ext cx="275510" cy="7143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5072066" y="2714620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5287098" y="2714620"/>
                <a:ext cx="275510" cy="1230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9424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2566638" cy="25727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931" y="188640"/>
            <a:ext cx="5904656" cy="13208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ИЗГОТОВЛЕНИЕ МИНИ ПАСПОРТА РАСТЕНИЙ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89963" l="0" r="963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168" y="2348880"/>
            <a:ext cx="3087688" cy="232007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3275856" y="2137536"/>
            <a:ext cx="3987231" cy="97991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75856" y="1550798"/>
            <a:ext cx="3979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УЗУМБАРСКАЯ ФИАЛКА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745" b="100000" l="9888" r="9707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248" y="4005064"/>
            <a:ext cx="2122796" cy="25616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60470" y="4047780"/>
            <a:ext cx="3036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ФИКУС каучуконосный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302544" y="4711674"/>
            <a:ext cx="4694335" cy="99806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902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ИЗГОТОВЛЕНИЕ КОЛЛАЖА «БУДЬ ПРИРОДЕ ДРУГОМ»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2843808" cy="21328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22313"/>
            <a:ext cx="4320480" cy="5822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61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88" y="116632"/>
            <a:ext cx="8208912" cy="7249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«Царство животных»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подвести детей к пониманию, что в природе есть удивительный мир животных; ввести и обосновать классификацию животных на диких и домашних (по взаимоотношениям с человеком).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80253" y="2060848"/>
            <a:ext cx="6204181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5390"/>
            <a:ext cx="8138865" cy="947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ЗНАКОМСТВО С КРАСНОЙ КНИГОЙ РОССИИ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1242582"/>
            <a:ext cx="3176902" cy="41575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47456" y="1242582"/>
            <a:ext cx="489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</a:t>
            </a:r>
            <a:r>
              <a:rPr lang="ru-RU" b="1" dirty="0" smtClean="0"/>
              <a:t>: формировать понятие </a:t>
            </a:r>
            <a:r>
              <a:rPr lang="ru-RU" b="1" dirty="0"/>
              <a:t>о том, как нужно беречь окружающую среду; </a:t>
            </a:r>
            <a:r>
              <a:rPr lang="ru-RU" b="1" dirty="0" smtClean="0"/>
              <a:t>формировать представление </a:t>
            </a:r>
            <a:r>
              <a:rPr lang="ru-RU" b="1" dirty="0"/>
              <a:t>у дошкольников о Красной книге как о документе; формировать представление о тех растениях и животных, которые занесены в Красную </a:t>
            </a:r>
            <a:r>
              <a:rPr lang="ru-RU" b="1" dirty="0" smtClean="0"/>
              <a:t>книгу.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468" y="605945"/>
            <a:ext cx="3939532" cy="11047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Наблюдали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как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нам прилетали кушать птицы.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1628800"/>
            <a:ext cx="3402378" cy="3888432"/>
          </a:xfr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907704" y="4509120"/>
            <a:ext cx="136815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02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9782"/>
            <a:ext cx="6347713" cy="1809057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Пластилинография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животные, занесенные в Красную книгу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69605"/>
            <a:ext cx="3275856" cy="24568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2910" y="2214555"/>
            <a:ext cx="7072362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Каждая страница книги имеет свой цвет: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b="1" dirty="0" smtClean="0"/>
              <a:t>Чёрная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 Красная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Серая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CC00"/>
                </a:solidFill>
              </a:rPr>
              <a:t>Жёлтая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hlink"/>
                </a:solidFill>
              </a:rPr>
              <a:t>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hlink"/>
                </a:solidFill>
              </a:rPr>
              <a:t>Зелёная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Белая</a:t>
            </a:r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5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97546"/>
            <a:ext cx="8640960" cy="67403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Паспорт проекта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проекта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«Будь природе другом!»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информационно-творческий.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дети 5-6 лет, педагоги, родители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Срок реализации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недели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Проблема: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зачем необходимо беречь  и любить живую     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условий для формирования у </a:t>
            </a:r>
            <a:r>
              <a:rPr lang="ru-RU" sz="2400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ребенка </a:t>
            </a:r>
            <a:r>
              <a:rPr lang="ru-RU" sz="2400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элементов экологической культуры, экологически </a:t>
            </a:r>
            <a:endParaRPr lang="ru-RU" sz="2400" dirty="0" smtClean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грамотного </a:t>
            </a:r>
            <a:r>
              <a:rPr lang="ru-RU" sz="2400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поведения в природе, гуманного отношения к </a:t>
            </a:r>
            <a:endParaRPr lang="ru-RU" sz="2400" dirty="0" smtClean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живым </a:t>
            </a:r>
            <a:r>
              <a:rPr lang="ru-RU" sz="2400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объектам фауны.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Прививать </a:t>
            </a:r>
            <a:r>
              <a:rPr lang="ru-RU" sz="2400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любовь к родной природе, формировать </a:t>
            </a:r>
            <a:endParaRPr lang="ru-RU" sz="2400" dirty="0" smtClean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бережное </a:t>
            </a:r>
            <a:r>
              <a:rPr lang="ru-RU" sz="2400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ней </a:t>
            </a:r>
            <a:r>
              <a:rPr lang="ru-RU" sz="2400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отношение;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400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кругозор о достопримечательностях и экологии </a:t>
            </a:r>
            <a:endParaRPr lang="ru-RU" sz="2400" dirty="0" smtClean="0">
              <a:solidFill>
                <a:srgbClr val="17365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родного края.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детей с правилами поведения на природе, уточнить экологические запреты. </a:t>
            </a:r>
            <a:r>
              <a:rPr lang="ru-RU" sz="2400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dirty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работать в </a:t>
            </a:r>
            <a:r>
              <a:rPr lang="ru-RU" sz="2400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команде.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2666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34784" y="296653"/>
            <a:ext cx="2309691" cy="183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572638" cy="34294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2048"/>
            <a:ext cx="4819464" cy="6425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73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3131840" cy="23488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811935" y="942446"/>
            <a:ext cx="6451483" cy="5379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73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16632"/>
            <a:ext cx="2862384" cy="2146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115905" y="751481"/>
            <a:ext cx="5472608" cy="5643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38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60648"/>
            <a:ext cx="2430335" cy="1822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936893" y="497749"/>
            <a:ext cx="5569906" cy="5333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91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713087" y="1145385"/>
            <a:ext cx="5336842" cy="51350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98" y="184862"/>
            <a:ext cx="3798487" cy="2848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89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2718367" cy="2038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136377" y="720181"/>
            <a:ext cx="6028085" cy="5397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66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020272" cy="52652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123728" y="18864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Итог проекта: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1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5134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при системном, комплексном   проведении работы были достигнуты   намеченные   цели: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Воспитание   любви   и   уважения   к растениям, природе    в   целом.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Воспитание осознанного бережного   отношения   к    объектам природы.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Формирование   умения   и   желания    прогнозировать   свои   действия   по   отношению   к   окружающей среде.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4.Формирование   навыков экологически грамотного и безопасного   поведения   в природе.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Наш проект способен при   целенаправленной деятельности педагогов и родителей помочь   детям осознать себя   взрослыми людьми, спасающими и   оберегающими  природу родного края.</a:t>
            </a:r>
          </a:p>
        </p:txBody>
      </p:sp>
    </p:spTree>
    <p:extLst>
      <p:ext uri="{BB962C8B-B14F-4D97-AF65-F5344CB8AC3E}">
        <p14:creationId xmlns="" xmlns:p14="http://schemas.microsoft.com/office/powerpoint/2010/main" val="19799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Этапы реализации проекта: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896526"/>
            <a:ext cx="3977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 ЭТАП: </a:t>
            </a:r>
            <a:r>
              <a:rPr lang="ru-RU" sz="2400" b="1" dirty="0">
                <a:solidFill>
                  <a:srgbClr val="FF0000"/>
                </a:solidFill>
              </a:rPr>
              <a:t>Подготовительный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78278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 Составление </a:t>
            </a:r>
            <a:r>
              <a:rPr lang="ru-RU" sz="2000" b="1" dirty="0"/>
              <a:t>плана по реализации проекта.</a:t>
            </a:r>
          </a:p>
          <a:p>
            <a:r>
              <a:rPr lang="ru-RU" sz="2000" b="1" dirty="0" smtClean="0"/>
              <a:t>- Создание </a:t>
            </a:r>
            <a:r>
              <a:rPr lang="ru-RU" sz="2000" b="1" dirty="0"/>
              <a:t>необходимых условий для реализации проекта:</a:t>
            </a:r>
          </a:p>
          <a:p>
            <a:r>
              <a:rPr lang="ru-RU" sz="2000" b="1" dirty="0" smtClean="0"/>
              <a:t>- Подготовка </a:t>
            </a:r>
            <a:r>
              <a:rPr lang="ru-RU" sz="2000" b="1" dirty="0"/>
              <a:t>предметно – развивающей среды, экологических игр и атрибутов к ним.</a:t>
            </a:r>
          </a:p>
          <a:p>
            <a:r>
              <a:rPr lang="ru-RU" sz="2000" b="1" dirty="0" smtClean="0"/>
              <a:t>- Подготовка </a:t>
            </a:r>
            <a:r>
              <a:rPr lang="ru-RU" sz="2000" b="1" dirty="0"/>
              <a:t>информационного материала для родителей по данной теме.</a:t>
            </a:r>
          </a:p>
          <a:p>
            <a:r>
              <a:rPr lang="ru-RU" sz="2000" b="1" dirty="0" smtClean="0"/>
              <a:t>- Оформление </a:t>
            </a:r>
            <a:r>
              <a:rPr lang="ru-RU" sz="2000" b="1" dirty="0"/>
              <a:t>папки наблюдений на прогулке, картотека «Опыты».</a:t>
            </a:r>
          </a:p>
          <a:p>
            <a:r>
              <a:rPr lang="ru-RU" sz="2000" b="1" dirty="0" smtClean="0"/>
              <a:t>- Подборка </a:t>
            </a:r>
            <a:r>
              <a:rPr lang="ru-RU" sz="2000" b="1" dirty="0"/>
              <a:t>дидактических и настольно – печатных игр: «Гуси – лебеди», «Совушка», «Коршун и наседка», «Волк во рву», «Охотники и зайцы», «Раз, два, три, к дереву беги», «Ходят капельки по кругу», «Помощники садовода», «Четвертый лишний», «Природа – не природа», «Наши друзья», «Кто в домике живет?», «Собери картинку», «Ботаническое лото», «Угадай по описанию», «Кто что ест?», «Так бывает или нет?», «Какое время года?», «Узнай, чей лист?», «Что сажают в огороде?».</a:t>
            </a:r>
          </a:p>
          <a:p>
            <a:r>
              <a:rPr lang="ru-RU" sz="2000" b="1" dirty="0" smtClean="0"/>
              <a:t>- Подбор </a:t>
            </a:r>
            <a:r>
              <a:rPr lang="ru-RU" sz="2000" b="1" dirty="0"/>
              <a:t>иллюстраций по теме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92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 Отгадывание </a:t>
            </a:r>
            <a:r>
              <a:rPr lang="ru-RU" sz="2000" b="1" dirty="0"/>
              <a:t>загадок о растениях и животных; чтение пословиц и поговорок о природе.</a:t>
            </a:r>
          </a:p>
          <a:p>
            <a:r>
              <a:rPr lang="ru-RU" sz="2000" b="1" dirty="0"/>
              <a:t>- Проведение бесед по темам: «Что такое природа?», «Воспитание любви к природе», «Красная книга </a:t>
            </a:r>
            <a:r>
              <a:rPr lang="ru-RU" sz="2000" b="1" dirty="0" smtClean="0"/>
              <a:t>России, Хакасии», </a:t>
            </a:r>
            <a:r>
              <a:rPr lang="ru-RU" sz="2000" b="1" dirty="0"/>
              <a:t>«Как нужно вести себя в лесу».</a:t>
            </a:r>
          </a:p>
          <a:p>
            <a:r>
              <a:rPr lang="ru-RU" sz="2000" b="1" dirty="0"/>
              <a:t>- Оформление консультаций для родителей: «Экологическое воспитание детей в семье», «Как организовать уголок природы в группе ДОУ».</a:t>
            </a:r>
          </a:p>
          <a:p>
            <a:r>
              <a:rPr lang="ru-RU" sz="2000" b="1" dirty="0" smtClean="0"/>
              <a:t>- Подборка </a:t>
            </a:r>
            <a:r>
              <a:rPr lang="ru-RU" sz="2000" b="1" dirty="0"/>
              <a:t>аудиозаписей с голосами животных и птиц и звуками природы.</a:t>
            </a:r>
          </a:p>
          <a:p>
            <a:r>
              <a:rPr lang="ru-RU" sz="2000" b="1" dirty="0" smtClean="0"/>
              <a:t>- Подготовка </a:t>
            </a:r>
            <a:r>
              <a:rPr lang="ru-RU" sz="2000" b="1" dirty="0"/>
              <a:t>презентаций: «Красная книга», «Жизнь животных и птиц», «В мире растений».</a:t>
            </a:r>
          </a:p>
          <a:p>
            <a:r>
              <a:rPr lang="ru-RU" sz="2000" b="1" dirty="0" smtClean="0"/>
              <a:t>- Подборка </a:t>
            </a:r>
            <a:r>
              <a:rPr lang="ru-RU" sz="2000" b="1" dirty="0"/>
              <a:t>художественной литературы для чтения, </a:t>
            </a:r>
            <a:r>
              <a:rPr lang="ru-RU" sz="2000" b="1" dirty="0" err="1"/>
              <a:t>пересказывания</a:t>
            </a:r>
            <a:r>
              <a:rPr lang="ru-RU" sz="2000" b="1" dirty="0"/>
              <a:t> и заучивания.</a:t>
            </a:r>
          </a:p>
          <a:p>
            <a:r>
              <a:rPr lang="ru-RU" sz="2000" b="1" dirty="0" smtClean="0"/>
              <a:t>- Знакомство </a:t>
            </a:r>
            <a:r>
              <a:rPr lang="ru-RU" sz="2000" b="1" dirty="0"/>
              <a:t>с паспортом комнатных растений группы.</a:t>
            </a:r>
          </a:p>
          <a:p>
            <a:r>
              <a:rPr lang="ru-RU" sz="2000" b="1" dirty="0" smtClean="0"/>
              <a:t>- Наблюдение </a:t>
            </a:r>
            <a:r>
              <a:rPr lang="ru-RU" sz="2000" b="1" dirty="0"/>
              <a:t>за погодными явлениями: ветер, дождь и их влиянии на состояние деревьев, наблюдение за птицами и насекомыми на участке детского сада. </a:t>
            </a:r>
          </a:p>
        </p:txBody>
      </p:sp>
    </p:spTree>
    <p:extLst>
      <p:ext uri="{BB962C8B-B14F-4D97-AF65-F5344CB8AC3E}">
        <p14:creationId xmlns="" xmlns:p14="http://schemas.microsoft.com/office/powerpoint/2010/main" val="28439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0"/>
            <a:ext cx="290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 ЭТАП: Основной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4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2000" b="1" dirty="0" smtClean="0"/>
              <a:t>Разработка </a:t>
            </a:r>
            <a:r>
              <a:rPr lang="ru-RU" sz="2000" b="1" dirty="0"/>
              <a:t>(планирование) проекта.</a:t>
            </a:r>
          </a:p>
          <a:p>
            <a:r>
              <a:rPr lang="ru-RU" sz="2000" b="1" dirty="0" smtClean="0"/>
              <a:t>- Проведение </a:t>
            </a:r>
            <a:r>
              <a:rPr lang="ru-RU" sz="2000" b="1" dirty="0"/>
              <a:t>познавательных занятий и бесед.</a:t>
            </a:r>
          </a:p>
          <a:p>
            <a:r>
              <a:rPr lang="ru-RU" sz="2000" b="1" dirty="0" smtClean="0"/>
              <a:t>- Посадка </a:t>
            </a:r>
            <a:r>
              <a:rPr lang="ru-RU" sz="2000" b="1" dirty="0"/>
              <a:t>огорода на окне. Ведение календаря наблюдений.</a:t>
            </a:r>
          </a:p>
          <a:p>
            <a:r>
              <a:rPr lang="ru-RU" sz="2000" b="1" dirty="0" smtClean="0"/>
              <a:t>- Совместная </a:t>
            </a:r>
            <a:r>
              <a:rPr lang="ru-RU" sz="2000" b="1" dirty="0"/>
              <a:t>деятельность по художественному творчеству «Будь природе другом» (рисование с детьми «запрещающих знаков» поведения человека в природе). Коллаж «Будь природе другом».</a:t>
            </a:r>
          </a:p>
          <a:p>
            <a:r>
              <a:rPr lang="ru-RU" sz="2000" b="1" dirty="0" smtClean="0"/>
              <a:t>- Изготовление </a:t>
            </a:r>
            <a:r>
              <a:rPr lang="ru-RU" sz="2000" b="1" dirty="0"/>
              <a:t>Красной книги.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500570"/>
            <a:ext cx="6264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3 ЭТАП: Заключительный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dirty="0" smtClean="0"/>
              <a:t>- </a:t>
            </a:r>
            <a:r>
              <a:rPr lang="ru-RU" sz="2000" b="1" dirty="0" smtClean="0"/>
              <a:t>Презентация </a:t>
            </a:r>
            <a:r>
              <a:rPr lang="ru-RU" sz="2000" b="1" dirty="0"/>
              <a:t>Красной книги</a:t>
            </a:r>
          </a:p>
          <a:p>
            <a:r>
              <a:rPr lang="ru-RU" sz="2000" b="1" dirty="0" smtClean="0"/>
              <a:t>- Презентация </a:t>
            </a:r>
            <a:r>
              <a:rPr lang="ru-RU" sz="2000" b="1" dirty="0"/>
              <a:t>коллажа «Будь природе другом».</a:t>
            </a:r>
          </a:p>
        </p:txBody>
      </p:sp>
    </p:spTree>
    <p:extLst>
      <p:ext uri="{BB962C8B-B14F-4D97-AF65-F5344CB8AC3E}">
        <p14:creationId xmlns="" xmlns:p14="http://schemas.microsoft.com/office/powerpoint/2010/main" val="13970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5826719" cy="10702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Основной этап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096" y="2888401"/>
            <a:ext cx="8928992" cy="1096899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«Царство растений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                   «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Царство животных»</a:t>
            </a:r>
            <a:b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79712" y="1330886"/>
            <a:ext cx="1656184" cy="158417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60032" y="1330886"/>
            <a:ext cx="2016224" cy="15841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835696" y="3445240"/>
            <a:ext cx="0" cy="108012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164288" y="3436850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3568" y="447257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Огород на окне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447257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Красная книга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3995936" y="2921481"/>
            <a:ext cx="720080" cy="5040560"/>
          </a:xfrm>
          <a:prstGeom prst="rightBrac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979712" y="602128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Коллаж «Будь природе другом»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370" y="861453"/>
            <a:ext cx="938865" cy="938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02375" y="883330"/>
            <a:ext cx="1365622" cy="1365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4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0034" y="4214817"/>
            <a:ext cx="4286280" cy="2581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00306"/>
            <a:ext cx="8858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Задачи</a:t>
            </a:r>
            <a:r>
              <a:rPr lang="ru-RU" b="1" i="1" dirty="0" smtClean="0"/>
              <a:t>: </a:t>
            </a:r>
            <a:endParaRPr lang="ru-RU" b="1" i="1" dirty="0" smtClean="0"/>
          </a:p>
          <a:p>
            <a:r>
              <a:rPr lang="ru-RU" b="1" i="1" dirty="0" smtClean="0"/>
              <a:t>- закрепить </a:t>
            </a:r>
            <a:r>
              <a:rPr lang="ru-RU" b="1" i="1" dirty="0"/>
              <a:t>с детьми знания о том, что влага необходима почве и растениям</a:t>
            </a:r>
            <a:r>
              <a:rPr lang="ru-RU" b="1" i="1" dirty="0" smtClean="0"/>
              <a:t>;</a:t>
            </a:r>
          </a:p>
          <a:p>
            <a:pPr marL="285750" indent="-285750"/>
            <a:r>
              <a:rPr lang="ru-RU" b="1" i="1" dirty="0" smtClean="0"/>
              <a:t>- развивать </a:t>
            </a:r>
            <a:r>
              <a:rPr lang="ru-RU" b="1" i="1" dirty="0"/>
              <a:t>познавательные и </a:t>
            </a:r>
            <a:r>
              <a:rPr lang="ru-RU" b="1" i="1" dirty="0" smtClean="0"/>
              <a:t>поисковые способности, наблюдательность</a:t>
            </a:r>
            <a:r>
              <a:rPr lang="ru-RU" b="1" i="1" dirty="0"/>
              <a:t>, любознательность; </a:t>
            </a:r>
            <a:endParaRPr lang="ru-RU" b="1" i="1" dirty="0" smtClean="0"/>
          </a:p>
          <a:p>
            <a:pPr marL="285750" indent="-285750"/>
            <a:r>
              <a:rPr lang="ru-RU" b="1" i="1" dirty="0" smtClean="0"/>
              <a:t>- воспитывать </a:t>
            </a:r>
            <a:r>
              <a:rPr lang="ru-RU" b="1" i="1" dirty="0"/>
              <a:t>любовь к природе.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85728"/>
            <a:ext cx="88569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«Царство растений»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подвести детей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в природе есть удивительное царство – мир растений; ввести и обосновать классификацию растений как  дикорастущих и культурных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взаимоотношениям с человеком).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07167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Почва 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ее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свойства 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6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6421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Мы сажаем огород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10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68344" y="620688"/>
            <a:ext cx="648071" cy="648071"/>
          </a:xfrm>
          <a:prstGeom prst="rect">
            <a:avLst/>
          </a:prstGeom>
        </p:spPr>
      </p:pic>
      <p:pic>
        <p:nvPicPr>
          <p:cNvPr id="9" name="Рисунок 8" descr="09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5489848"/>
            <a:ext cx="1368152" cy="1368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00232" y="2364461"/>
            <a:ext cx="4214842" cy="41555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1268759"/>
            <a:ext cx="7780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Цель: </a:t>
            </a:r>
            <a:r>
              <a:rPr lang="ru-RU" sz="2000" b="1" i="1" dirty="0" smtClean="0"/>
              <a:t>Расширение представлений </a:t>
            </a:r>
            <a:r>
              <a:rPr lang="ru-RU" sz="2000" b="1" i="1" dirty="0"/>
              <a:t>детей об окружающем мире и </a:t>
            </a:r>
            <a:r>
              <a:rPr lang="ru-RU" sz="2000" b="1" i="1" dirty="0" smtClean="0"/>
              <a:t>привитие трудовых навыков, </a:t>
            </a:r>
            <a:r>
              <a:rPr lang="ru-RU" sz="2000" b="1" i="1" dirty="0"/>
              <a:t>посредством совместного создания огорода.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8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12360" y="1198981"/>
            <a:ext cx="936104" cy="936104"/>
          </a:xfrm>
          <a:prstGeom prst="rect">
            <a:avLst/>
          </a:prstGeom>
        </p:spPr>
      </p:pic>
      <p:pic>
        <p:nvPicPr>
          <p:cNvPr id="9" name="Рисунок 8" descr="09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5501303"/>
            <a:ext cx="1080120" cy="108012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376" y="1679262"/>
            <a:ext cx="4715434" cy="3536575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4794" y="1688026"/>
            <a:ext cx="4634038" cy="34755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1259632" y="40466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ГОРОХ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3372" y="502461"/>
            <a:ext cx="262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ШПИТТ-ЛУК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</TotalTime>
  <Words>716</Words>
  <Application>Microsoft Office PowerPoint</Application>
  <PresentationFormat>Экран (4:3)</PresentationFormat>
  <Paragraphs>106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Грань</vt:lpstr>
      <vt:lpstr>1_Грань</vt:lpstr>
      <vt:lpstr>Экологический краткосрочный проект для детей подготовительной группы группы «Будь природе другом!»</vt:lpstr>
      <vt:lpstr>Слайд 2</vt:lpstr>
      <vt:lpstr>Слайд 3</vt:lpstr>
      <vt:lpstr>Слайд 4</vt:lpstr>
      <vt:lpstr>Слайд 5</vt:lpstr>
      <vt:lpstr>Основной этап</vt:lpstr>
      <vt:lpstr>Слайд 7</vt:lpstr>
      <vt:lpstr>Мы сажаем огород</vt:lpstr>
      <vt:lpstr>Слайд 9</vt:lpstr>
      <vt:lpstr>Слайд 10</vt:lpstr>
      <vt:lpstr>КАЛЕНДАРЬ НАБЛЮДЕНИЙ</vt:lpstr>
      <vt:lpstr>ИЗУЧЕНИЕ КОМНАТНЫХ РАСТЕНИЙ</vt:lpstr>
      <vt:lpstr>Условные обозначения</vt:lpstr>
      <vt:lpstr>ИЗГОТОВЛЕНИЕ МИНИ ПАСПОРТА РАСТЕНИЙ</vt:lpstr>
      <vt:lpstr>Слайд 15</vt:lpstr>
      <vt:lpstr>«Царство животных» Цель: подвести детей к пониманию, что в природе есть удивительный мир животных; ввести и обосновать классификацию животных на диких и домашних (по взаимоотношениям с человеком). </vt:lpstr>
      <vt:lpstr>ЗНАКОМСТВО С КРАСНОЙ КНИГОЙ РОССИИ</vt:lpstr>
      <vt:lpstr>Наблюдали, как к нам прилетали кушать птицы.</vt:lpstr>
      <vt:lpstr>Пластилинография: животные, занесенные в Красную книгу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в старшей группе «Будь природе другом!»</dc:title>
  <dc:creator>Администратор</dc:creator>
  <cp:lastModifiedBy>admin</cp:lastModifiedBy>
  <cp:revision>49</cp:revision>
  <dcterms:created xsi:type="dcterms:W3CDTF">2016-10-27T17:21:04Z</dcterms:created>
  <dcterms:modified xsi:type="dcterms:W3CDTF">2022-02-10T06:49:35Z</dcterms:modified>
</cp:coreProperties>
</file>