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533" r:id="rId2"/>
    <p:sldId id="543" r:id="rId3"/>
    <p:sldId id="544" r:id="rId4"/>
    <p:sldId id="534" r:id="rId5"/>
    <p:sldId id="530" r:id="rId6"/>
    <p:sldId id="535" r:id="rId7"/>
    <p:sldId id="350" r:id="rId8"/>
    <p:sldId id="351" r:id="rId9"/>
    <p:sldId id="522" r:id="rId10"/>
    <p:sldId id="536" r:id="rId11"/>
    <p:sldId id="352" r:id="rId12"/>
    <p:sldId id="353" r:id="rId13"/>
    <p:sldId id="359" r:id="rId14"/>
    <p:sldId id="360" r:id="rId15"/>
    <p:sldId id="362" r:id="rId16"/>
    <p:sldId id="361" r:id="rId17"/>
    <p:sldId id="355" r:id="rId18"/>
    <p:sldId id="521" r:id="rId19"/>
    <p:sldId id="537" r:id="rId20"/>
    <p:sldId id="363" r:id="rId21"/>
    <p:sldId id="364" r:id="rId22"/>
    <p:sldId id="365" r:id="rId23"/>
    <p:sldId id="366" r:id="rId24"/>
    <p:sldId id="367" r:id="rId25"/>
    <p:sldId id="370" r:id="rId26"/>
    <p:sldId id="368" r:id="rId27"/>
    <p:sldId id="369" r:id="rId28"/>
    <p:sldId id="520" r:id="rId29"/>
    <p:sldId id="538" r:id="rId30"/>
    <p:sldId id="371" r:id="rId31"/>
    <p:sldId id="375" r:id="rId32"/>
    <p:sldId id="374" r:id="rId33"/>
    <p:sldId id="372" r:id="rId34"/>
    <p:sldId id="376" r:id="rId35"/>
    <p:sldId id="373" r:id="rId36"/>
    <p:sldId id="519" r:id="rId37"/>
    <p:sldId id="539" r:id="rId38"/>
    <p:sldId id="377" r:id="rId39"/>
    <p:sldId id="378" r:id="rId40"/>
    <p:sldId id="380" r:id="rId41"/>
    <p:sldId id="518" r:id="rId42"/>
    <p:sldId id="540" r:id="rId43"/>
    <p:sldId id="382" r:id="rId44"/>
    <p:sldId id="383" r:id="rId45"/>
    <p:sldId id="384" r:id="rId46"/>
    <p:sldId id="385" r:id="rId47"/>
    <p:sldId id="386" r:id="rId48"/>
    <p:sldId id="338" r:id="rId49"/>
    <p:sldId id="517" r:id="rId50"/>
    <p:sldId id="541" r:id="rId51"/>
    <p:sldId id="433" r:id="rId52"/>
    <p:sldId id="389" r:id="rId53"/>
    <p:sldId id="394" r:id="rId54"/>
    <p:sldId id="390" r:id="rId55"/>
    <p:sldId id="526" r:id="rId56"/>
    <p:sldId id="396" r:id="rId57"/>
    <p:sldId id="397" r:id="rId58"/>
    <p:sldId id="391" r:id="rId59"/>
    <p:sldId id="527" r:id="rId60"/>
    <p:sldId id="392" r:id="rId61"/>
    <p:sldId id="399" r:id="rId62"/>
    <p:sldId id="400" r:id="rId63"/>
    <p:sldId id="401" r:id="rId64"/>
    <p:sldId id="528" r:id="rId65"/>
    <p:sldId id="393" r:id="rId66"/>
    <p:sldId id="402" r:id="rId67"/>
    <p:sldId id="404" r:id="rId68"/>
    <p:sldId id="403" r:id="rId69"/>
    <p:sldId id="529" r:id="rId70"/>
    <p:sldId id="542" r:id="rId71"/>
    <p:sldId id="406" r:id="rId72"/>
    <p:sldId id="417" r:id="rId73"/>
    <p:sldId id="407" r:id="rId74"/>
    <p:sldId id="408" r:id="rId75"/>
    <p:sldId id="409" r:id="rId76"/>
    <p:sldId id="410" r:id="rId77"/>
    <p:sldId id="411" r:id="rId78"/>
    <p:sldId id="413" r:id="rId79"/>
    <p:sldId id="414" r:id="rId80"/>
    <p:sldId id="415" r:id="rId81"/>
    <p:sldId id="416" r:id="rId82"/>
    <p:sldId id="515" r:id="rId83"/>
    <p:sldId id="523" r:id="rId84"/>
    <p:sldId id="524" r:id="rId85"/>
    <p:sldId id="525" r:id="rId8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Раздел по умолчанию" id="{F15995A7-9667-4B19-A5A5-DC8BBB49CB5D}">
          <p14:sldIdLst>
            <p14:sldId id="259"/>
            <p14:sldId id="266"/>
            <p14:sldId id="267"/>
            <p14:sldId id="261"/>
            <p14:sldId id="271"/>
            <p14:sldId id="263"/>
            <p14:sldId id="264"/>
            <p14:sldId id="295"/>
            <p14:sldId id="296"/>
            <p14:sldId id="297"/>
            <p14:sldId id="298"/>
            <p14:sldId id="282"/>
            <p14:sldId id="274"/>
            <p14:sldId id="279"/>
            <p14:sldId id="275"/>
            <p14:sldId id="283"/>
            <p14:sldId id="278"/>
            <p14:sldId id="277"/>
            <p14:sldId id="276"/>
            <p14:sldId id="290"/>
            <p14:sldId id="287"/>
            <p14:sldId id="293"/>
            <p14:sldId id="286"/>
            <p14:sldId id="292"/>
            <p14:sldId id="28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55D5"/>
    <a:srgbClr val="FFC819"/>
    <a:srgbClr val="41C1DF"/>
    <a:srgbClr val="1BCDE5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416" autoAdjust="0"/>
    <p:restoredTop sz="98368" autoAdjust="0"/>
  </p:normalViewPr>
  <p:slideViewPr>
    <p:cSldViewPr>
      <p:cViewPr>
        <p:scale>
          <a:sx n="66" d="100"/>
          <a:sy n="66" d="100"/>
        </p:scale>
        <p:origin x="-2934" y="-1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0F243A-2714-46C8-B38F-20539AF2ADC8}" type="datetimeFigureOut">
              <a:rPr lang="ru-RU" smtClean="0"/>
              <a:pPr/>
              <a:t>07.09.2022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E1F4A9-C8CC-430C-88D3-8DE418ABBB1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578764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E1F4A9-C8CC-430C-88D3-8DE418ABBB11}" type="slidenum">
              <a:rPr lang="ru-RU" smtClean="0"/>
              <a:pPr/>
              <a:t>15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07.09.2022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07.09.2022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07.09.2022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07.09.2022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07.09.2022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07.09.2022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07.09.2022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8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slide" Target="slide18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10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1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slide" Target="slide3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slide" Target="slide3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slide" Target="slide3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slide" Target="slide3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slide" Target="slide3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slide" Target="slide3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29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1.xml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slide" Target="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1.xml"/><Relationship Id="rId4" Type="http://schemas.openxmlformats.org/officeDocument/2006/relationships/image" Target="../media/image6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3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9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9.xml"/><Relationship Id="rId4" Type="http://schemas.openxmlformats.org/officeDocument/2006/relationships/image" Target="../media/image6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4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3" Type="http://schemas.openxmlformats.org/officeDocument/2006/relationships/slide" Target="slide37.xml"/><Relationship Id="rId7" Type="http://schemas.openxmlformats.org/officeDocument/2006/relationships/slide" Target="slide29.xml"/><Relationship Id="rId12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19.xml"/><Relationship Id="rId11" Type="http://schemas.openxmlformats.org/officeDocument/2006/relationships/slide" Target="slide83.xml"/><Relationship Id="rId5" Type="http://schemas.openxmlformats.org/officeDocument/2006/relationships/slide" Target="slide10.xml"/><Relationship Id="rId10" Type="http://schemas.openxmlformats.org/officeDocument/2006/relationships/slide" Target="slide70.xml"/><Relationship Id="rId4" Type="http://schemas.openxmlformats.org/officeDocument/2006/relationships/slide" Target="slide6.xml"/><Relationship Id="rId9" Type="http://schemas.openxmlformats.org/officeDocument/2006/relationships/slide" Target="slide5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7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.png"/><Relationship Id="rId7" Type="http://schemas.openxmlformats.org/officeDocument/2006/relationships/slide" Target="slide65.xml"/><Relationship Id="rId12" Type="http://schemas.openxmlformats.org/officeDocument/2006/relationships/slide" Target="slide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0.xml"/><Relationship Id="rId11" Type="http://schemas.openxmlformats.org/officeDocument/2006/relationships/image" Target="../media/image72.png"/><Relationship Id="rId5" Type="http://schemas.openxmlformats.org/officeDocument/2006/relationships/slide" Target="slide52.xml"/><Relationship Id="rId10" Type="http://schemas.openxmlformats.org/officeDocument/2006/relationships/image" Target="../media/image71.png"/><Relationship Id="rId4" Type="http://schemas.openxmlformats.org/officeDocument/2006/relationships/slide" Target="slide56.xml"/><Relationship Id="rId9" Type="http://schemas.openxmlformats.org/officeDocument/2006/relationships/image" Target="../media/image70.gi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1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1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5.xml"/><Relationship Id="rId4" Type="http://schemas.openxmlformats.org/officeDocument/2006/relationships/image" Target="../media/image8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1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5.xml"/><Relationship Id="rId4" Type="http://schemas.openxmlformats.org/officeDocument/2006/relationships/image" Target="../media/image8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5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slide" Target="slide55.xm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gif"/><Relationship Id="rId5" Type="http://schemas.openxmlformats.org/officeDocument/2006/relationships/image" Target="../media/image88.gif"/><Relationship Id="rId4" Type="http://schemas.openxmlformats.org/officeDocument/2006/relationships/image" Target="../media/image8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1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slide" Target="slide9.xml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gif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10" Type="http://schemas.openxmlformats.org/officeDocument/2006/relationships/slide" Target="slide9.xml"/><Relationship Id="rId4" Type="http://schemas.openxmlformats.org/officeDocument/2006/relationships/image" Target="../media/image17.png"/><Relationship Id="rId9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://planeta.tspu.ru/?ur=810&amp;ur1=855&amp;ur2=1504&amp;flag=1&amp;id1=1002&amp;id2=3&amp;id3=221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hyperlink" Target="http://photoshop-shablon.ru/ramki/220-detskaya-ramka-vinni-pux.htmlhttp:/" TargetMode="External"/><Relationship Id="rId3" Type="http://schemas.openxmlformats.org/officeDocument/2006/relationships/hyperlink" Target="http://www.vectory.ru/index.php?user_details=yes" TargetMode="External"/><Relationship Id="rId7" Type="http://schemas.openxmlformats.org/officeDocument/2006/relationships/hyperlink" Target="http://www.nachalka.com/PP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enagold.ru/fon/clipart/alf.html" TargetMode="External"/><Relationship Id="rId5" Type="http://schemas.openxmlformats.org/officeDocument/2006/relationships/hyperlink" Target="http://super-photoshop.ucoz.ru/load/kliparty_dlja_photoshop/35" TargetMode="External"/><Relationship Id="rId10" Type="http://schemas.openxmlformats.org/officeDocument/2006/relationships/slide" Target="slide5.xml"/><Relationship Id="rId4" Type="http://schemas.openxmlformats.org/officeDocument/2006/relationships/hyperlink" Target="http://allforchildren.ru/pictures/pictures_index.php" TargetMode="External"/><Relationship Id="rId9" Type="http://schemas.openxmlformats.org/officeDocument/2006/relationships/image" Target="../media/image2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slide" Target="slide6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>
              <a:latin typeface="Roboto" pitchFamily="2" charset="0"/>
              <a:ea typeface="Roboto" pitchFamily="2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6055"/>
            <a:ext cx="9425629" cy="6984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2000" y="1296000"/>
            <a:ext cx="76438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00B05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тренажер </a:t>
            </a:r>
            <a:r>
              <a:rPr lang="ru-RU" sz="2800" b="1" i="1" dirty="0" smtClean="0">
                <a:solidFill>
                  <a:srgbClr val="00B05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для развития грамматического строя речи  детей старшего дошкольного </a:t>
            </a:r>
            <a:r>
              <a:rPr lang="ru-RU" sz="2800" b="1" i="1" dirty="0" smtClean="0">
                <a:solidFill>
                  <a:srgbClr val="00B05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возраста</a:t>
            </a:r>
          </a:p>
          <a:p>
            <a:pPr lvl="0" algn="ctr"/>
            <a:r>
              <a:rPr lang="ru-RU" sz="2800" b="1" i="1" dirty="0" smtClean="0">
                <a:solidFill>
                  <a:srgbClr val="00B05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 </a:t>
            </a:r>
            <a:r>
              <a:rPr lang="ru-RU" sz="2800" b="1" i="1" dirty="0" smtClean="0">
                <a:solidFill>
                  <a:srgbClr val="00B05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«Увлекательная грамматика».</a:t>
            </a:r>
            <a:endParaRPr lang="ru-RU" sz="1000" b="1" dirty="0" smtClean="0">
              <a:solidFill>
                <a:srgbClr val="00B050"/>
              </a:solidFill>
              <a:latin typeface="Roboto" pitchFamily="2" charset="0"/>
              <a:ea typeface="Roboto" pitchFamily="2" charset="0"/>
              <a:cs typeface="Times New Roman" pitchFamily="18" charset="0"/>
            </a:endParaRPr>
          </a:p>
          <a:p>
            <a:pPr lvl="0"/>
            <a:endParaRPr lang="ru-RU" sz="2400" b="1" dirty="0" smtClean="0">
              <a:latin typeface="Roboto" pitchFamily="2" charset="0"/>
              <a:ea typeface="Roboto" pitchFamily="2" charset="0"/>
            </a:endParaRPr>
          </a:p>
          <a:p>
            <a:pPr marL="342900" indent="-342900"/>
            <a:endParaRPr lang="ru-RU" sz="2400" b="1" dirty="0" smtClean="0">
              <a:latin typeface="Roboto" pitchFamily="2" charset="0"/>
              <a:ea typeface="Roboto" pitchFamily="2" charset="0"/>
            </a:endParaRP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8587" y="5437187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5784" y="71435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635500">
            <a:off x="8006863" y="1431052"/>
            <a:ext cx="1224820" cy="1247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0"/>
            <a:ext cx="983801" cy="100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60199" y="0"/>
            <a:ext cx="983801" cy="100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4346" y="5437187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8103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85893" y="1515843"/>
            <a:ext cx="6120679" cy="2585323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Большой  </a:t>
            </a:r>
          </a:p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и </a:t>
            </a:r>
          </a:p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маленький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8082" y="378619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538" y="5437187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00364" y="464344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50004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1521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15206" y="464344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Управляющая кнопка: справка 11">
            <a:hlinkClick r:id="" action="ppaction://noaction" highlightClick="1"/>
          </p:cNvPr>
          <p:cNvSpPr/>
          <p:nvPr/>
        </p:nvSpPr>
        <p:spPr>
          <a:xfrm>
            <a:off x="8286776" y="214290"/>
            <a:ext cx="613820" cy="470912"/>
          </a:xfrm>
          <a:prstGeom prst="actionButtonHelp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настраиваемая 12">
            <a:hlinkClick r:id="" action="ppaction://noaction" highlightClick="1"/>
          </p:cNvPr>
          <p:cNvSpPr/>
          <p:nvPr/>
        </p:nvSpPr>
        <p:spPr>
          <a:xfrm>
            <a:off x="214282" y="214290"/>
            <a:ext cx="542350" cy="470912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000232" y="857232"/>
            <a:ext cx="6429420" cy="4000528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400" dirty="0" smtClean="0">
              <a:latin typeface="Roboto" pitchFamily="2" charset="0"/>
              <a:ea typeface="Roboto" pitchFamily="2" charset="0"/>
            </a:endParaRPr>
          </a:p>
          <a:p>
            <a:endParaRPr lang="ru-RU" sz="2400" u="sng" dirty="0" smtClean="0">
              <a:latin typeface="Roboto" pitchFamily="2" charset="0"/>
              <a:ea typeface="Roboto" pitchFamily="2" charset="0"/>
            </a:endParaRPr>
          </a:p>
          <a:p>
            <a:endParaRPr lang="ru-RU" sz="2400" u="sng" dirty="0" smtClean="0">
              <a:latin typeface="Roboto" pitchFamily="2" charset="0"/>
              <a:ea typeface="Roboto" pitchFamily="2" charset="0"/>
            </a:endParaRPr>
          </a:p>
          <a:p>
            <a:endParaRPr lang="ru-RU" sz="2400" u="sng" dirty="0" smtClean="0">
              <a:latin typeface="Roboto" pitchFamily="2" charset="0"/>
              <a:ea typeface="Roboto" pitchFamily="2" charset="0"/>
            </a:endParaRPr>
          </a:p>
          <a:p>
            <a:r>
              <a:rPr lang="ru-RU" sz="2400" u="sng" dirty="0" smtClean="0">
                <a:latin typeface="Roboto" pitchFamily="2" charset="0"/>
                <a:ea typeface="Roboto" pitchFamily="2" charset="0"/>
              </a:rPr>
              <a:t>Цель:  </a:t>
            </a:r>
            <a:r>
              <a:rPr lang="ru-RU" sz="2400" dirty="0" smtClean="0">
                <a:latin typeface="Roboto" pitchFamily="2" charset="0"/>
                <a:ea typeface="Roboto" pitchFamily="2" charset="0"/>
              </a:rPr>
              <a:t>Создание условий для совершенствования умения детей согласовывать прилагательные с существительными, образовывать уменьшительно – ласкательные формы прилагательных.</a:t>
            </a:r>
            <a:endParaRPr lang="ru-RU" sz="800" dirty="0" smtClean="0">
              <a:latin typeface="Roboto" pitchFamily="2" charset="0"/>
              <a:ea typeface="Roboto" pitchFamily="2" charset="0"/>
            </a:endParaRPr>
          </a:p>
          <a:p>
            <a:r>
              <a:rPr lang="ru-RU" sz="2400" u="sng" dirty="0" smtClean="0">
                <a:latin typeface="Roboto" pitchFamily="2" charset="0"/>
                <a:ea typeface="Roboto" pitchFamily="2" charset="0"/>
              </a:rPr>
              <a:t> Детская цель</a:t>
            </a:r>
            <a:r>
              <a:rPr lang="ru-RU" sz="2400" dirty="0" smtClean="0">
                <a:latin typeface="Roboto" pitchFamily="2" charset="0"/>
                <a:ea typeface="Roboto" pitchFamily="2" charset="0"/>
              </a:rPr>
              <a:t>: назвать маленький        </a:t>
            </a:r>
          </a:p>
          <a:p>
            <a:r>
              <a:rPr lang="ru-RU" sz="2400" dirty="0" smtClean="0">
                <a:latin typeface="Roboto" pitchFamily="2" charset="0"/>
                <a:ea typeface="Roboto" pitchFamily="2" charset="0"/>
              </a:rPr>
              <a:t>  предмет</a:t>
            </a:r>
          </a:p>
          <a:p>
            <a:r>
              <a:rPr lang="ru-RU" sz="2400" i="1" dirty="0" smtClean="0">
                <a:latin typeface="Roboto" pitchFamily="2" charset="0"/>
                <a:ea typeface="Roboto" pitchFamily="2" charset="0"/>
              </a:rPr>
              <a:t>  </a:t>
            </a:r>
            <a:r>
              <a:rPr lang="ru-RU" sz="2400" i="1" u="sng" dirty="0" smtClean="0">
                <a:latin typeface="Roboto" pitchFamily="2" charset="0"/>
                <a:ea typeface="Roboto" pitchFamily="2" charset="0"/>
              </a:rPr>
              <a:t>Инструкция: </a:t>
            </a:r>
            <a:r>
              <a:rPr lang="ru-RU" sz="2400" dirty="0" smtClean="0">
                <a:latin typeface="Roboto" pitchFamily="2" charset="0"/>
                <a:ea typeface="Roboto" pitchFamily="2" charset="0"/>
              </a:rPr>
              <a:t>Я буду говорить о большом предмете, а ты – о маленьком.</a:t>
            </a:r>
          </a:p>
          <a:p>
            <a:r>
              <a:rPr lang="ru-RU" sz="2400" i="1" u="sng" dirty="0" smtClean="0">
                <a:latin typeface="Roboto" pitchFamily="2" charset="0"/>
                <a:ea typeface="Roboto" pitchFamily="2" charset="0"/>
              </a:rPr>
              <a:t>Смена заданий</a:t>
            </a:r>
            <a:r>
              <a:rPr lang="ru-RU" sz="2400" dirty="0" smtClean="0">
                <a:latin typeface="Roboto" pitchFamily="2" charset="0"/>
                <a:ea typeface="Roboto" pitchFamily="2" charset="0"/>
              </a:rPr>
              <a:t> по щелчку мышки.</a:t>
            </a:r>
          </a:p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928802"/>
            <a:ext cx="2214546" cy="4143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143900" y="6143644"/>
            <a:ext cx="785818" cy="50006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326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Большой и маленький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9" name="Picture 4" descr="http://upload.wikimedia.org/wikipedia/commons/thumb/a/a3/Hairymnstr_Coffee_Mug.svg/434px-Hairymnstr_Coffee_Mug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500174"/>
            <a:ext cx="3500462" cy="3564988"/>
          </a:xfrm>
          <a:prstGeom prst="rect">
            <a:avLst/>
          </a:prstGeom>
          <a:noFill/>
        </p:spPr>
      </p:pic>
      <p:pic>
        <p:nvPicPr>
          <p:cNvPr id="12" name="Picture 4" descr="http://upload.wikimedia.org/wikipedia/commons/thumb/a/a3/Hairymnstr_Coffee_Mug.svg/434px-Hairymnstr_Coffee_Mug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6446" y="3429000"/>
            <a:ext cx="2378142" cy="2421980"/>
          </a:xfrm>
          <a:prstGeom prst="rect">
            <a:avLst/>
          </a:prstGeom>
          <a:noFill/>
        </p:spPr>
      </p:pic>
      <p:sp>
        <p:nvSpPr>
          <p:cNvPr id="18" name="Выноска-облако 17"/>
          <p:cNvSpPr/>
          <p:nvPr/>
        </p:nvSpPr>
        <p:spPr>
          <a:xfrm>
            <a:off x="4429124" y="1071546"/>
            <a:ext cx="4414862" cy="2000264"/>
          </a:xfrm>
          <a:prstGeom prst="cloudCallout">
            <a:avLst>
              <a:gd name="adj1" fmla="val -33689"/>
              <a:gd name="adj2" fmla="val 892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Кружка синяя, а…  (кружечка  синенькая)</a:t>
            </a:r>
            <a:endParaRPr lang="ru-RU" sz="2000" b="1" dirty="0"/>
          </a:p>
        </p:txBody>
      </p:sp>
      <p:sp>
        <p:nvSpPr>
          <p:cNvPr id="11" name="Управляющая кнопка: в конец 10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394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Большой и маленький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19" name="Picture 21" descr="Кастрюля красная"/>
          <p:cNvPicPr>
            <a:picLocks noChangeAspect="1" noChangeArrowheads="1"/>
          </p:cNvPicPr>
          <p:nvPr/>
        </p:nvPicPr>
        <p:blipFill>
          <a:blip r:embed="rId3" cstate="print">
            <a:lum contrast="36000"/>
          </a:blip>
          <a:srcRect/>
          <a:stretch>
            <a:fillRect/>
          </a:stretch>
        </p:blipFill>
        <p:spPr bwMode="auto">
          <a:xfrm>
            <a:off x="714348" y="2571744"/>
            <a:ext cx="3429024" cy="3064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1" descr="Кастрюля красная"/>
          <p:cNvPicPr>
            <a:picLocks noChangeAspect="1" noChangeArrowheads="1"/>
          </p:cNvPicPr>
          <p:nvPr/>
        </p:nvPicPr>
        <p:blipFill>
          <a:blip r:embed="rId3" cstate="print">
            <a:lum contrast="36000"/>
          </a:blip>
          <a:srcRect/>
          <a:stretch>
            <a:fillRect/>
          </a:stretch>
        </p:blipFill>
        <p:spPr bwMode="auto">
          <a:xfrm>
            <a:off x="6143636" y="3729948"/>
            <a:ext cx="2070043" cy="1849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Выноска-облако 23"/>
          <p:cNvSpPr/>
          <p:nvPr/>
        </p:nvSpPr>
        <p:spPr>
          <a:xfrm>
            <a:off x="4071934" y="1223946"/>
            <a:ext cx="4924452" cy="2000264"/>
          </a:xfrm>
          <a:prstGeom prst="cloudCallout">
            <a:avLst>
              <a:gd name="adj1" fmla="val -33689"/>
              <a:gd name="adj2" fmla="val 892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Кастрюля красная, </a:t>
            </a:r>
          </a:p>
          <a:p>
            <a:pPr algn="ctr"/>
            <a:r>
              <a:rPr lang="ru-RU" sz="2000" b="1" dirty="0" smtClean="0"/>
              <a:t>а… (кастрюлька красненькая) </a:t>
            </a:r>
            <a:endParaRPr lang="ru-RU" sz="2000" b="1" dirty="0"/>
          </a:p>
        </p:txBody>
      </p:sp>
      <p:sp>
        <p:nvSpPr>
          <p:cNvPr id="12" name="Управляющая кнопка: в конец 11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394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Большой и маленький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17416" name="Picture 8" descr="http://www.casamea.ro/usr/thumbs/thumb_705_x_600_13930-my-house-01.png"/>
          <p:cNvPicPr>
            <a:picLocks noChangeAspect="1" noChangeArrowheads="1"/>
          </p:cNvPicPr>
          <p:nvPr/>
        </p:nvPicPr>
        <p:blipFill>
          <a:blip r:embed="rId3" cstate="print"/>
          <a:srcRect l="9574" t="5000" r="9574" b="7500"/>
          <a:stretch>
            <a:fillRect/>
          </a:stretch>
        </p:blipFill>
        <p:spPr bwMode="auto">
          <a:xfrm>
            <a:off x="785786" y="2500306"/>
            <a:ext cx="3722940" cy="3429024"/>
          </a:xfrm>
          <a:prstGeom prst="rect">
            <a:avLst/>
          </a:prstGeom>
          <a:noFill/>
        </p:spPr>
      </p:pic>
      <p:sp>
        <p:nvSpPr>
          <p:cNvPr id="24" name="Выноска-облако 23"/>
          <p:cNvSpPr/>
          <p:nvPr/>
        </p:nvSpPr>
        <p:spPr>
          <a:xfrm>
            <a:off x="4000496" y="1223946"/>
            <a:ext cx="4995890" cy="2000264"/>
          </a:xfrm>
          <a:prstGeom prst="cloudCallout">
            <a:avLst>
              <a:gd name="adj1" fmla="val -33689"/>
              <a:gd name="adj2" fmla="val 892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Дом низкий, </a:t>
            </a:r>
          </a:p>
          <a:p>
            <a:pPr algn="ctr"/>
            <a:r>
              <a:rPr lang="ru-RU" sz="2000" b="1" dirty="0" smtClean="0"/>
              <a:t>а… (домик низенький) </a:t>
            </a:r>
            <a:endParaRPr lang="ru-RU" sz="2000" b="1" dirty="0"/>
          </a:p>
        </p:txBody>
      </p:sp>
      <p:pic>
        <p:nvPicPr>
          <p:cNvPr id="10" name="Picture 8" descr="http://www.casamea.ro/usr/thumbs/thumb_705_x_600_13930-my-house-01.png"/>
          <p:cNvPicPr>
            <a:picLocks noChangeAspect="1" noChangeArrowheads="1"/>
          </p:cNvPicPr>
          <p:nvPr/>
        </p:nvPicPr>
        <p:blipFill>
          <a:blip r:embed="rId4" cstate="print"/>
          <a:srcRect l="9574" t="5000" r="9574" b="7500"/>
          <a:stretch>
            <a:fillRect/>
          </a:stretch>
        </p:blipFill>
        <p:spPr bwMode="auto">
          <a:xfrm>
            <a:off x="6500826" y="4500570"/>
            <a:ext cx="1551199" cy="1428736"/>
          </a:xfrm>
          <a:prstGeom prst="rect">
            <a:avLst/>
          </a:prstGeom>
          <a:noFill/>
        </p:spPr>
      </p:pic>
      <p:sp>
        <p:nvSpPr>
          <p:cNvPr id="13" name="Управляющая кнопка: в конец 12">
            <a:hlinkClick r:id="rId5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394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Большой и маленький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16386" name="Picture 2" descr="http://www.crustpost.com/wp-content/uploads/2011/10/lemon-400x300.jpg"/>
          <p:cNvPicPr>
            <a:picLocks noChangeAspect="1" noChangeArrowheads="1"/>
          </p:cNvPicPr>
          <p:nvPr/>
        </p:nvPicPr>
        <p:blipFill>
          <a:blip r:embed="rId3" cstate="print"/>
          <a:srcRect l="3659" t="2439"/>
          <a:stretch>
            <a:fillRect/>
          </a:stretch>
        </p:blipFill>
        <p:spPr bwMode="auto">
          <a:xfrm>
            <a:off x="785786" y="2714620"/>
            <a:ext cx="3762375" cy="2857500"/>
          </a:xfrm>
          <a:prstGeom prst="rect">
            <a:avLst/>
          </a:prstGeom>
          <a:noFill/>
        </p:spPr>
      </p:pic>
      <p:pic>
        <p:nvPicPr>
          <p:cNvPr id="7" name="Picture 2" descr="http://www.crustpost.com/wp-content/uploads/2011/10/lemon-400x3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4143380"/>
            <a:ext cx="1809736" cy="1357302"/>
          </a:xfrm>
          <a:prstGeom prst="rect">
            <a:avLst/>
          </a:prstGeom>
          <a:noFill/>
        </p:spPr>
      </p:pic>
      <p:sp>
        <p:nvSpPr>
          <p:cNvPr id="24" name="Выноска-облако 23"/>
          <p:cNvSpPr/>
          <p:nvPr/>
        </p:nvSpPr>
        <p:spPr>
          <a:xfrm>
            <a:off x="4000496" y="1223946"/>
            <a:ext cx="4995890" cy="2000264"/>
          </a:xfrm>
          <a:prstGeom prst="cloudCallout">
            <a:avLst>
              <a:gd name="adj1" fmla="val -33689"/>
              <a:gd name="adj2" fmla="val 892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Лимон кислый, </a:t>
            </a:r>
          </a:p>
          <a:p>
            <a:pPr algn="ctr"/>
            <a:r>
              <a:rPr lang="ru-RU" sz="2000" b="1" dirty="0" smtClean="0"/>
              <a:t>а… (лимончик кисленький) </a:t>
            </a:r>
            <a:endParaRPr lang="ru-RU" sz="2000" b="1" dirty="0"/>
          </a:p>
        </p:txBody>
      </p:sp>
      <p:sp>
        <p:nvSpPr>
          <p:cNvPr id="12" name="Управляющая кнопка: в конец 11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394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Большой и маленький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4" name="Выноска-облако 23"/>
          <p:cNvSpPr/>
          <p:nvPr/>
        </p:nvSpPr>
        <p:spPr>
          <a:xfrm>
            <a:off x="4000496" y="1223946"/>
            <a:ext cx="4995890" cy="2000264"/>
          </a:xfrm>
          <a:prstGeom prst="cloudCallout">
            <a:avLst>
              <a:gd name="adj1" fmla="val -33689"/>
              <a:gd name="adj2" fmla="val 892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Морковь вкусная, </a:t>
            </a:r>
          </a:p>
          <a:p>
            <a:pPr algn="ctr"/>
            <a:r>
              <a:rPr lang="ru-RU" sz="2000" b="1" dirty="0" smtClean="0"/>
              <a:t>а… (</a:t>
            </a:r>
            <a:r>
              <a:rPr lang="ru-RU" sz="2000" b="1" dirty="0" err="1" smtClean="0"/>
              <a:t>морковочка</a:t>
            </a:r>
            <a:r>
              <a:rPr lang="ru-RU" sz="2000" b="1" dirty="0" smtClean="0"/>
              <a:t> вкусненькая) </a:t>
            </a:r>
            <a:endParaRPr lang="ru-RU" sz="2000" b="1" dirty="0"/>
          </a:p>
        </p:txBody>
      </p:sp>
      <p:pic>
        <p:nvPicPr>
          <p:cNvPr id="6" name="Picture 6" descr="http://ivushka.edusite.ru/images/clip_image01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16380">
            <a:off x="837724" y="2378967"/>
            <a:ext cx="3009900" cy="2562226"/>
          </a:xfrm>
          <a:prstGeom prst="rect">
            <a:avLst/>
          </a:prstGeom>
          <a:noFill/>
        </p:spPr>
      </p:pic>
      <p:pic>
        <p:nvPicPr>
          <p:cNvPr id="7" name="Picture 6" descr="http://ivushka.edusite.ru/images/clip_image01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16380">
            <a:off x="6018127" y="4164701"/>
            <a:ext cx="1491526" cy="1269686"/>
          </a:xfrm>
          <a:prstGeom prst="rect">
            <a:avLst/>
          </a:prstGeom>
          <a:noFill/>
        </p:spPr>
      </p:pic>
      <p:sp>
        <p:nvSpPr>
          <p:cNvPr id="12" name="Управляющая кнопка: в конец 11">
            <a:hlinkClick r:id="rId5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394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Большой и маленький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4" name="Выноска-облако 23"/>
          <p:cNvSpPr/>
          <p:nvPr/>
        </p:nvSpPr>
        <p:spPr>
          <a:xfrm>
            <a:off x="4000496" y="1223946"/>
            <a:ext cx="4995890" cy="2000264"/>
          </a:xfrm>
          <a:prstGeom prst="cloudCallout">
            <a:avLst>
              <a:gd name="adj1" fmla="val -33689"/>
              <a:gd name="adj2" fmla="val 892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Цыплёнок пушистый, </a:t>
            </a:r>
          </a:p>
          <a:p>
            <a:pPr algn="ctr"/>
            <a:r>
              <a:rPr lang="ru-RU" sz="2000" b="1" dirty="0" smtClean="0"/>
              <a:t>а… (цыплёночек пушистенький) </a:t>
            </a:r>
            <a:endParaRPr lang="ru-RU" sz="2000" b="1" dirty="0"/>
          </a:p>
        </p:txBody>
      </p:sp>
      <p:pic>
        <p:nvPicPr>
          <p:cNvPr id="2050" name="Picture 2" descr="http://s05.radikal.ru/i178/1009/f6/53a9fd8737c9.jpg"/>
          <p:cNvPicPr>
            <a:picLocks noChangeAspect="1" noChangeArrowheads="1"/>
          </p:cNvPicPr>
          <p:nvPr/>
        </p:nvPicPr>
        <p:blipFill>
          <a:blip r:embed="rId3" cstate="print"/>
          <a:srcRect l="25781" t="8203" r="13281" b="8593"/>
          <a:stretch>
            <a:fillRect/>
          </a:stretch>
        </p:blipFill>
        <p:spPr bwMode="auto">
          <a:xfrm>
            <a:off x="928662" y="1928802"/>
            <a:ext cx="2563719" cy="3500462"/>
          </a:xfrm>
          <a:prstGeom prst="rect">
            <a:avLst/>
          </a:prstGeom>
          <a:noFill/>
        </p:spPr>
      </p:pic>
      <p:pic>
        <p:nvPicPr>
          <p:cNvPr id="7" name="Picture 2" descr="http://s05.radikal.ru/i178/1009/f6/53a9fd8737c9.jpg"/>
          <p:cNvPicPr>
            <a:picLocks noChangeAspect="1" noChangeArrowheads="1"/>
          </p:cNvPicPr>
          <p:nvPr/>
        </p:nvPicPr>
        <p:blipFill>
          <a:blip r:embed="rId3" cstate="print"/>
          <a:srcRect l="25781" t="8203" r="13281" b="8593"/>
          <a:stretch>
            <a:fillRect/>
          </a:stretch>
        </p:blipFill>
        <p:spPr bwMode="auto">
          <a:xfrm>
            <a:off x="6072198" y="3714752"/>
            <a:ext cx="1628920" cy="2224102"/>
          </a:xfrm>
          <a:prstGeom prst="rect">
            <a:avLst/>
          </a:prstGeom>
          <a:noFill/>
        </p:spPr>
      </p:pic>
      <p:sp>
        <p:nvSpPr>
          <p:cNvPr id="12" name="Управляющая кнопка: в конец 11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394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Большой и маленький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4" name="Выноска-облако 23"/>
          <p:cNvSpPr/>
          <p:nvPr/>
        </p:nvSpPr>
        <p:spPr>
          <a:xfrm>
            <a:off x="4000496" y="1223946"/>
            <a:ext cx="4995890" cy="2000264"/>
          </a:xfrm>
          <a:prstGeom prst="cloudCallout">
            <a:avLst>
              <a:gd name="adj1" fmla="val -33689"/>
              <a:gd name="adj2" fmla="val 8929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Яблоко сладкое, </a:t>
            </a:r>
          </a:p>
          <a:p>
            <a:pPr algn="ctr"/>
            <a:r>
              <a:rPr lang="ru-RU" sz="2000" b="1" dirty="0" smtClean="0"/>
              <a:t>а… (яблочко сладенькое) </a:t>
            </a:r>
            <a:endParaRPr lang="ru-RU" sz="2000" b="1" dirty="0"/>
          </a:p>
        </p:txBody>
      </p:sp>
      <p:pic>
        <p:nvPicPr>
          <p:cNvPr id="9" name="Picture 9" descr="Яблоко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7290" y="2643182"/>
            <a:ext cx="2214578" cy="2130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Яблоко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4429132"/>
            <a:ext cx="1183253" cy="1138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Управляющая кнопка: в конец 10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394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596" y="1071546"/>
            <a:ext cx="7572428" cy="92333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ЗАМЕЧАТЕЛЬНО!!!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0694" y="385762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8082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8865" y="4657339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4346" y="142873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9454" y="300037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166" y="250030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342900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06" y="0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0958" y="1571612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928670"/>
            <a:ext cx="7572428" cy="5214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Управляющая кнопка: домой 22">
            <a:hlinkClick r:id="rId6" action="ppaction://hlinksldjump" highlightClick="1"/>
          </p:cNvPr>
          <p:cNvSpPr/>
          <p:nvPr/>
        </p:nvSpPr>
        <p:spPr>
          <a:xfrm>
            <a:off x="8100000" y="6228000"/>
            <a:ext cx="785818" cy="50006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правляющая кнопка: возврат 21">
            <a:hlinkClick r:id="rId7" action="ppaction://hlinksldjump" highlightClick="1"/>
          </p:cNvPr>
          <p:cNvSpPr/>
          <p:nvPr/>
        </p:nvSpPr>
        <p:spPr>
          <a:xfrm>
            <a:off x="428596" y="6286520"/>
            <a:ext cx="613788" cy="399474"/>
          </a:xfrm>
          <a:prstGeom prst="actionButtonReturn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3262290"/>
      </p:ext>
    </p:extLst>
  </p:cSld>
  <p:clrMapOvr>
    <a:masterClrMapping/>
  </p:clrMapOvr>
  <p:transition advClick="0">
    <p:sndAc>
      <p:stSnd>
        <p:snd r:embed="rId2" name="applause.wav" builtIn="1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85893" y="1515843"/>
            <a:ext cx="6120679" cy="1754326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Какой? Какая? Какое?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8" y="428625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7113" y="4216921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24" y="57148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1521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Управляющая кнопка: справка 11">
            <a:hlinkClick r:id="" action="ppaction://noaction" highlightClick="1"/>
          </p:cNvPr>
          <p:cNvSpPr/>
          <p:nvPr/>
        </p:nvSpPr>
        <p:spPr>
          <a:xfrm>
            <a:off x="8286776" y="214290"/>
            <a:ext cx="613820" cy="470912"/>
          </a:xfrm>
          <a:prstGeom prst="actionButtonHelp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настраиваемая 12">
            <a:hlinkClick r:id="" action="ppaction://noaction" highlightClick="1"/>
          </p:cNvPr>
          <p:cNvSpPr/>
          <p:nvPr/>
        </p:nvSpPr>
        <p:spPr>
          <a:xfrm>
            <a:off x="214282" y="214290"/>
            <a:ext cx="542350" cy="470912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85984" y="785794"/>
            <a:ext cx="6143668" cy="5500726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endParaRPr lang="ru-RU" sz="2400" b="1" dirty="0" smtClean="0"/>
          </a:p>
          <a:p>
            <a:endParaRPr lang="ru-RU" sz="2000" u="sng" dirty="0" smtClean="0">
              <a:latin typeface="Roboto" pitchFamily="2" charset="0"/>
              <a:ea typeface="Roboto" pitchFamily="2" charset="0"/>
            </a:endParaRPr>
          </a:p>
          <a:p>
            <a:endParaRPr lang="ru-RU" sz="2000" u="sng" dirty="0" smtClean="0">
              <a:latin typeface="Roboto" pitchFamily="2" charset="0"/>
              <a:ea typeface="Roboto" pitchFamily="2" charset="0"/>
            </a:endParaRPr>
          </a:p>
          <a:p>
            <a:r>
              <a:rPr lang="ru-RU" sz="2000" u="sng" dirty="0" smtClean="0">
                <a:latin typeface="Roboto" pitchFamily="2" charset="0"/>
                <a:ea typeface="Roboto" pitchFamily="2" charset="0"/>
              </a:rPr>
              <a:t>Цель:  </a:t>
            </a:r>
            <a:r>
              <a:rPr lang="ru-RU" sz="2000" dirty="0" smtClean="0">
                <a:latin typeface="Roboto" pitchFamily="2" charset="0"/>
                <a:ea typeface="Roboto" pitchFamily="2" charset="0"/>
              </a:rPr>
              <a:t>Создание условия для совершенствования умения детей образовывать качественные прилагательные.</a:t>
            </a:r>
          </a:p>
          <a:p>
            <a:r>
              <a:rPr lang="ru-RU" sz="2000" u="sng" dirty="0" smtClean="0">
                <a:latin typeface="Roboto" pitchFamily="2" charset="0"/>
                <a:ea typeface="Roboto" pitchFamily="2" charset="0"/>
              </a:rPr>
              <a:t>Детская цель</a:t>
            </a:r>
            <a:r>
              <a:rPr lang="ru-RU" sz="2000" dirty="0" smtClean="0">
                <a:latin typeface="Roboto" pitchFamily="2" charset="0"/>
                <a:ea typeface="Roboto" pitchFamily="2" charset="0"/>
              </a:rPr>
              <a:t>: рассказать  </a:t>
            </a:r>
            <a:r>
              <a:rPr lang="ru-RU" sz="2000" dirty="0" err="1" smtClean="0">
                <a:latin typeface="Roboto" pitchFamily="2" charset="0"/>
                <a:ea typeface="Roboto" pitchFamily="2" charset="0"/>
              </a:rPr>
              <a:t>Винни-Пуху</a:t>
            </a:r>
            <a:r>
              <a:rPr lang="ru-RU" sz="2000" dirty="0" smtClean="0">
                <a:latin typeface="Roboto" pitchFamily="2" charset="0"/>
                <a:ea typeface="Roboto" pitchFamily="2" charset="0"/>
              </a:rPr>
              <a:t> о предметах.</a:t>
            </a:r>
          </a:p>
          <a:p>
            <a:r>
              <a:rPr lang="ru-RU" sz="2000" u="sng" dirty="0" smtClean="0">
                <a:latin typeface="Roboto" pitchFamily="2" charset="0"/>
                <a:ea typeface="Roboto" pitchFamily="2" charset="0"/>
              </a:rPr>
              <a:t>Инструкция:  </a:t>
            </a:r>
            <a:r>
              <a:rPr lang="ru-RU" sz="2000" dirty="0" smtClean="0">
                <a:latin typeface="Roboto" pitchFamily="2" charset="0"/>
                <a:ea typeface="Roboto" pitchFamily="2" charset="0"/>
              </a:rPr>
              <a:t>Расскажи </a:t>
            </a:r>
            <a:r>
              <a:rPr lang="ru-RU" sz="2000" dirty="0" err="1" smtClean="0">
                <a:latin typeface="Roboto" pitchFamily="2" charset="0"/>
                <a:ea typeface="Roboto" pitchFamily="2" charset="0"/>
              </a:rPr>
              <a:t>Винни-Пуху</a:t>
            </a:r>
            <a:r>
              <a:rPr lang="ru-RU" sz="2000" dirty="0" smtClean="0">
                <a:latin typeface="Roboto" pitchFamily="2" charset="0"/>
                <a:ea typeface="Roboto" pitchFamily="2" charset="0"/>
              </a:rPr>
              <a:t> о предметах. Послушай вопрос и постарайся на него ответить. Для этого тебе придётся самому придумать новое слово.</a:t>
            </a:r>
          </a:p>
          <a:p>
            <a:r>
              <a:rPr lang="ru-RU" sz="2000" i="1" u="sng" dirty="0" smtClean="0">
                <a:latin typeface="Roboto" pitchFamily="2" charset="0"/>
                <a:ea typeface="Roboto" pitchFamily="2" charset="0"/>
              </a:rPr>
              <a:t>Смена заданий</a:t>
            </a:r>
            <a:r>
              <a:rPr lang="ru-RU" sz="2000" dirty="0" smtClean="0">
                <a:latin typeface="Roboto" pitchFamily="2" charset="0"/>
                <a:ea typeface="Roboto" pitchFamily="2" charset="0"/>
              </a:rPr>
              <a:t> по щелчку мышки.</a:t>
            </a:r>
          </a:p>
          <a:p>
            <a:r>
              <a:rPr lang="ru-RU" sz="2000" u="sng" dirty="0" smtClean="0">
                <a:latin typeface="Roboto" pitchFamily="2" charset="0"/>
                <a:ea typeface="Roboto" pitchFamily="2" charset="0"/>
              </a:rPr>
              <a:t>Грамматическая справка: </a:t>
            </a:r>
            <a:r>
              <a:rPr lang="ru-RU" sz="2000" dirty="0" smtClean="0">
                <a:latin typeface="Roboto" pitchFamily="2" charset="0"/>
                <a:ea typeface="Roboto" pitchFamily="2" charset="0"/>
              </a:rPr>
              <a:t>Качественные прилагательные, в отличие от относительных, имеют краткую форму и степени сравнения.</a:t>
            </a:r>
          </a:p>
          <a:p>
            <a:pPr algn="ctr"/>
            <a:endParaRPr lang="ru-RU" sz="2400" dirty="0" smtClean="0"/>
          </a:p>
          <a:p>
            <a:pPr algn="ctr"/>
            <a:endParaRPr lang="ru-RU" sz="800" dirty="0" smtClean="0"/>
          </a:p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/>
        </p:nvGraphicFramePr>
        <p:xfrm>
          <a:off x="2428860" y="5000636"/>
          <a:ext cx="5738811" cy="12496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912937"/>
                <a:gridCol w="1912937"/>
                <a:gridCol w="1912937"/>
              </a:tblGrid>
              <a:tr h="26861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Roboto" pitchFamily="2" charset="0"/>
                          <a:ea typeface="Roboto" pitchFamily="2" charset="0"/>
                        </a:rPr>
                        <a:t>Качественное прилагательное</a:t>
                      </a:r>
                      <a:endParaRPr lang="ru-RU" sz="1400" dirty="0">
                        <a:latin typeface="Roboto" pitchFamily="2" charset="0"/>
                        <a:ea typeface="Robo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Roboto" pitchFamily="2" charset="0"/>
                          <a:ea typeface="Roboto" pitchFamily="2" charset="0"/>
                        </a:rPr>
                        <a:t>Краткая</a:t>
                      </a:r>
                      <a:r>
                        <a:rPr lang="ru-RU" sz="1400" baseline="0" dirty="0" smtClean="0">
                          <a:latin typeface="Roboto" pitchFamily="2" charset="0"/>
                          <a:ea typeface="Roboto" pitchFamily="2" charset="0"/>
                        </a:rPr>
                        <a:t> форма</a:t>
                      </a:r>
                      <a:endParaRPr lang="ru-RU" sz="1400" dirty="0">
                        <a:latin typeface="Roboto" pitchFamily="2" charset="0"/>
                        <a:ea typeface="Robo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Roboto" pitchFamily="2" charset="0"/>
                          <a:ea typeface="Roboto" pitchFamily="2" charset="0"/>
                        </a:rPr>
                        <a:t>Степени сравнения</a:t>
                      </a:r>
                      <a:endParaRPr lang="ru-RU" sz="1400" dirty="0">
                        <a:latin typeface="Roboto" pitchFamily="2" charset="0"/>
                        <a:ea typeface="Roboto" pitchFamily="2" charset="0"/>
                      </a:endParaRPr>
                    </a:p>
                  </a:txBody>
                  <a:tcPr/>
                </a:tc>
              </a:tr>
              <a:tr h="689703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Roboto" pitchFamily="2" charset="0"/>
                          <a:ea typeface="Roboto" pitchFamily="2" charset="0"/>
                        </a:rPr>
                        <a:t>умный</a:t>
                      </a:r>
                      <a:endParaRPr lang="ru-RU" sz="1400" dirty="0">
                        <a:latin typeface="Roboto" pitchFamily="2" charset="0"/>
                        <a:ea typeface="Robo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Roboto" pitchFamily="2" charset="0"/>
                          <a:ea typeface="Roboto" pitchFamily="2" charset="0"/>
                        </a:rPr>
                        <a:t>умён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Roboto" pitchFamily="2" charset="0"/>
                          <a:ea typeface="Roboto" pitchFamily="2" charset="0"/>
                        </a:rPr>
                        <a:t>умна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Roboto" pitchFamily="2" charset="0"/>
                          <a:ea typeface="Roboto" pitchFamily="2" charset="0"/>
                        </a:rPr>
                        <a:t>умно</a:t>
                      </a:r>
                      <a:endParaRPr lang="ru-RU" sz="1400" dirty="0">
                        <a:latin typeface="Roboto" pitchFamily="2" charset="0"/>
                        <a:ea typeface="Roboto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Roboto" pitchFamily="2" charset="0"/>
                          <a:ea typeface="Roboto" pitchFamily="2" charset="0"/>
                        </a:rPr>
                        <a:t>умнее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Roboto" pitchFamily="2" charset="0"/>
                          <a:ea typeface="Roboto" pitchFamily="2" charset="0"/>
                        </a:rPr>
                        <a:t>умнейший</a:t>
                      </a:r>
                      <a:endParaRPr lang="ru-RU" sz="1400" dirty="0">
                        <a:latin typeface="Roboto" pitchFamily="2" charset="0"/>
                        <a:ea typeface="Roboto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357430"/>
            <a:ext cx="2334531" cy="4071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Управляющая кнопка: домой 15">
            <a:hlinkClick r:id="rId5" action="ppaction://hlinksldjump" highlightClick="1"/>
          </p:cNvPr>
          <p:cNvSpPr/>
          <p:nvPr/>
        </p:nvSpPr>
        <p:spPr>
          <a:xfrm>
            <a:off x="8143900" y="6143644"/>
            <a:ext cx="785818" cy="50006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48587" y="428625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7326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6055"/>
            <a:ext cx="9425629" cy="6984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642918"/>
            <a:ext cx="8143932" cy="5572164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  <a:buNone/>
            </a:pPr>
            <a:r>
              <a:rPr lang="ru-RU" sz="2200" b="1" u="sng" dirty="0" smtClean="0">
                <a:latin typeface="Roboto" pitchFamily="2" charset="0"/>
                <a:ea typeface="Roboto" pitchFamily="2" charset="0"/>
              </a:rPr>
              <a:t>Цель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: </a:t>
            </a:r>
            <a:r>
              <a:rPr lang="ru-RU" sz="2300" dirty="0" smtClean="0">
                <a:latin typeface="Roboto" pitchFamily="2" charset="0"/>
                <a:ea typeface="Roboto" pitchFamily="2" charset="0"/>
              </a:rPr>
              <a:t>Создание социальной ситуации развития в процессе совершенствования грамматического строя речи детей старшего дошкольного возраста, посредством использования тренажера «Увлекательная грамматика»</a:t>
            </a:r>
          </a:p>
          <a:p>
            <a:pPr>
              <a:lnSpc>
                <a:spcPct val="110000"/>
              </a:lnSpc>
              <a:buNone/>
            </a:pPr>
            <a:r>
              <a:rPr lang="ru-RU" sz="2300" b="1" u="sng" dirty="0" smtClean="0">
                <a:latin typeface="Roboto" pitchFamily="2" charset="0"/>
                <a:ea typeface="Roboto" pitchFamily="2" charset="0"/>
              </a:rPr>
              <a:t>Задачи:</a:t>
            </a:r>
          </a:p>
          <a:p>
            <a:pPr>
              <a:lnSpc>
                <a:spcPct val="110000"/>
              </a:lnSpc>
            </a:pPr>
            <a:r>
              <a:rPr lang="ru-RU" sz="2300" dirty="0" smtClean="0">
                <a:latin typeface="Roboto" pitchFamily="2" charset="0"/>
                <a:ea typeface="Roboto" pitchFamily="2" charset="0"/>
              </a:rPr>
              <a:t>Создать условия для совершенствования умения детей образовывать уменьшительно – ласкательные формы существительных;</a:t>
            </a:r>
          </a:p>
          <a:p>
            <a:pPr marR="17780" algn="just">
              <a:lnSpc>
                <a:spcPct val="110000"/>
              </a:lnSpc>
              <a:spcAft>
                <a:spcPts val="0"/>
              </a:spcAft>
            </a:pPr>
            <a:r>
              <a:rPr lang="ru-RU" sz="2300" dirty="0" smtClean="0">
                <a:latin typeface="Roboto" pitchFamily="2" charset="0"/>
                <a:ea typeface="Roboto" pitchFamily="2" charset="0"/>
              </a:rPr>
              <a:t>Создать условия для совершенствования умения детей согласовывать прилагательные с существительными, образовывать уменьшительно – ласкательные формы прилагательных;</a:t>
            </a:r>
          </a:p>
          <a:p>
            <a:pPr marR="17780" algn="just">
              <a:lnSpc>
                <a:spcPct val="110000"/>
              </a:lnSpc>
              <a:spcAft>
                <a:spcPts val="0"/>
              </a:spcAft>
            </a:pPr>
            <a:r>
              <a:rPr lang="ru-RU" sz="2300" dirty="0" smtClean="0">
                <a:latin typeface="Roboto" pitchFamily="2" charset="0"/>
                <a:ea typeface="Roboto" pitchFamily="2" charset="0"/>
              </a:rPr>
              <a:t>Создать условия для совершенствования умения детей образовывать качественные, относительные и притяжательные прилагательные;</a:t>
            </a:r>
          </a:p>
          <a:p>
            <a:pPr>
              <a:lnSpc>
                <a:spcPct val="110000"/>
              </a:lnSpc>
            </a:pPr>
            <a:r>
              <a:rPr lang="ru-RU" sz="2300" dirty="0" smtClean="0">
                <a:latin typeface="Roboto" pitchFamily="2" charset="0"/>
                <a:ea typeface="Roboto" pitchFamily="2" charset="0"/>
              </a:rPr>
              <a:t>Создать условия для совершенствования умения детей образовывать существительные множественного числа;</a:t>
            </a:r>
          </a:p>
          <a:p>
            <a:pPr>
              <a:lnSpc>
                <a:spcPct val="110000"/>
              </a:lnSpc>
            </a:pPr>
            <a:r>
              <a:rPr lang="ru-RU" sz="2300" dirty="0" smtClean="0">
                <a:latin typeface="Roboto" pitchFamily="2" charset="0"/>
                <a:ea typeface="Roboto" pitchFamily="2" charset="0"/>
              </a:rPr>
              <a:t>Создать условия для совершенствования умения детей согласовывать существительные с числительными 1, 2 и 5;</a:t>
            </a:r>
          </a:p>
          <a:p>
            <a:pPr>
              <a:lnSpc>
                <a:spcPct val="110000"/>
              </a:lnSpc>
            </a:pPr>
            <a:r>
              <a:rPr lang="ru-RU" sz="2300" dirty="0" smtClean="0">
                <a:latin typeface="Roboto" pitchFamily="2" charset="0"/>
                <a:ea typeface="Roboto" pitchFamily="2" charset="0"/>
              </a:rPr>
              <a:t>Создать условия для совершенствования умения детей  употреблять существительные в родительном падеже множественного числа.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Какой? Какая? Какое?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4" name="Выноска-облако 23"/>
          <p:cNvSpPr/>
          <p:nvPr/>
        </p:nvSpPr>
        <p:spPr>
          <a:xfrm>
            <a:off x="4000496" y="1223946"/>
            <a:ext cx="4995890" cy="2000264"/>
          </a:xfrm>
          <a:prstGeom prst="cloudCallout">
            <a:avLst>
              <a:gd name="adj1" fmla="val -33689"/>
              <a:gd name="adj2" fmla="val 8929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На улице мороз. </a:t>
            </a:r>
          </a:p>
          <a:p>
            <a:pPr algn="ctr"/>
            <a:r>
              <a:rPr lang="ru-RU" sz="2000" b="1" dirty="0" smtClean="0"/>
              <a:t>Значит, день какой?</a:t>
            </a:r>
          </a:p>
          <a:p>
            <a:pPr algn="ctr"/>
            <a:r>
              <a:rPr lang="ru-RU" sz="2000" b="1" dirty="0" smtClean="0"/>
              <a:t>(Морозный) </a:t>
            </a:r>
            <a:endParaRPr lang="ru-RU" sz="2000" b="1" dirty="0"/>
          </a:p>
        </p:txBody>
      </p:sp>
      <p:pic>
        <p:nvPicPr>
          <p:cNvPr id="1028" name="Picture 4" descr="http://landofart.ru/wp-content/uploads/2012/img/full_doma-20121122004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785794"/>
            <a:ext cx="4143404" cy="5168883"/>
          </a:xfrm>
          <a:prstGeom prst="rect">
            <a:avLst/>
          </a:prstGeom>
          <a:noFill/>
        </p:spPr>
      </p:pic>
      <p:sp>
        <p:nvSpPr>
          <p:cNvPr id="7" name="Управляющая кнопка: в конец 6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394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Какой? Какая? Какое?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43010" name="Picture 2" descr="http://activerain.com/image_store/uploads/6/6/8/7/6/ar1221418549678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760212"/>
            <a:ext cx="3857652" cy="4050028"/>
          </a:xfrm>
          <a:prstGeom prst="rect">
            <a:avLst/>
          </a:prstGeom>
          <a:noFill/>
        </p:spPr>
      </p:pic>
      <p:sp>
        <p:nvSpPr>
          <p:cNvPr id="24" name="Выноска-облако 23"/>
          <p:cNvSpPr/>
          <p:nvPr/>
        </p:nvSpPr>
        <p:spPr>
          <a:xfrm>
            <a:off x="4000496" y="1223946"/>
            <a:ext cx="4995890" cy="2000264"/>
          </a:xfrm>
          <a:prstGeom prst="cloudCallout">
            <a:avLst>
              <a:gd name="adj1" fmla="val -33689"/>
              <a:gd name="adj2" fmla="val 8929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Весь день идёт дождь. </a:t>
            </a:r>
          </a:p>
          <a:p>
            <a:pPr algn="ctr"/>
            <a:r>
              <a:rPr lang="ru-RU" sz="2000" b="1" dirty="0" smtClean="0"/>
              <a:t>Значит, день какой?</a:t>
            </a:r>
          </a:p>
          <a:p>
            <a:pPr algn="ctr"/>
            <a:r>
              <a:rPr lang="ru-RU" sz="2000" b="1" dirty="0" smtClean="0"/>
              <a:t>(Дождливый) </a:t>
            </a:r>
            <a:endParaRPr lang="ru-RU" sz="2000" b="1" dirty="0"/>
          </a:p>
        </p:txBody>
      </p:sp>
      <p:sp>
        <p:nvSpPr>
          <p:cNvPr id="7" name="Управляющая кнопка: в конец 6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394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Какой? Какая? Какое?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41986" name="Picture 2" descr="http://im5-tub-ru.yandex.net/i?id=190339494-61-73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500306"/>
            <a:ext cx="3600475" cy="3214710"/>
          </a:xfrm>
          <a:prstGeom prst="rect">
            <a:avLst/>
          </a:prstGeom>
          <a:noFill/>
        </p:spPr>
      </p:pic>
      <p:sp>
        <p:nvSpPr>
          <p:cNvPr id="24" name="Выноска-облако 23"/>
          <p:cNvSpPr/>
          <p:nvPr/>
        </p:nvSpPr>
        <p:spPr>
          <a:xfrm>
            <a:off x="4000496" y="1223946"/>
            <a:ext cx="4995890" cy="2000264"/>
          </a:xfrm>
          <a:prstGeom prst="cloudCallout">
            <a:avLst>
              <a:gd name="adj1" fmla="val -33689"/>
              <a:gd name="adj2" fmla="val 8929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На одежде грязь. </a:t>
            </a:r>
          </a:p>
          <a:p>
            <a:pPr algn="ctr"/>
            <a:r>
              <a:rPr lang="ru-RU" sz="2000" b="1" dirty="0" smtClean="0"/>
              <a:t>Значит, одежда какая?</a:t>
            </a:r>
          </a:p>
          <a:p>
            <a:pPr algn="ctr"/>
            <a:r>
              <a:rPr lang="ru-RU" sz="2000" b="1" dirty="0" smtClean="0"/>
              <a:t>(Грязная) </a:t>
            </a:r>
            <a:endParaRPr lang="ru-RU" sz="2000" b="1" dirty="0"/>
          </a:p>
        </p:txBody>
      </p:sp>
      <p:sp>
        <p:nvSpPr>
          <p:cNvPr id="7" name="Управляющая кнопка: в конец 6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394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Какой? Какая? Какое?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4" name="Выноска-облако 23"/>
          <p:cNvSpPr/>
          <p:nvPr/>
        </p:nvSpPr>
        <p:spPr>
          <a:xfrm>
            <a:off x="4000496" y="1223946"/>
            <a:ext cx="4995890" cy="2000264"/>
          </a:xfrm>
          <a:prstGeom prst="cloudCallout">
            <a:avLst>
              <a:gd name="adj1" fmla="val -33689"/>
              <a:gd name="adj2" fmla="val 8929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У девочки много капризов. </a:t>
            </a:r>
          </a:p>
          <a:p>
            <a:pPr algn="ctr"/>
            <a:r>
              <a:rPr lang="ru-RU" sz="2000" b="1" dirty="0" smtClean="0"/>
              <a:t>Значит, она  какая?</a:t>
            </a:r>
          </a:p>
          <a:p>
            <a:pPr algn="ctr"/>
            <a:r>
              <a:rPr lang="ru-RU" sz="2000" b="1" dirty="0" smtClean="0"/>
              <a:t>(Капризная) </a:t>
            </a:r>
            <a:endParaRPr lang="ru-RU" sz="2000" b="1" dirty="0"/>
          </a:p>
        </p:txBody>
      </p:sp>
      <p:pic>
        <p:nvPicPr>
          <p:cNvPr id="40962" name="Picture 2" descr="http://images.clipartof.com/thumbnails/76239-Blond-Girl-In-Pink-Sitting-And-Crying-While-Rubbing-Her-Eyes.jpg"/>
          <p:cNvPicPr>
            <a:picLocks noChangeAspect="1" noChangeArrowheads="1"/>
          </p:cNvPicPr>
          <p:nvPr/>
        </p:nvPicPr>
        <p:blipFill>
          <a:blip r:embed="rId3" cstate="print"/>
          <a:srcRect r="11874"/>
          <a:stretch>
            <a:fillRect/>
          </a:stretch>
        </p:blipFill>
        <p:spPr bwMode="auto">
          <a:xfrm>
            <a:off x="1000100" y="2285992"/>
            <a:ext cx="2714644" cy="3143272"/>
          </a:xfrm>
          <a:prstGeom prst="rect">
            <a:avLst/>
          </a:prstGeom>
          <a:noFill/>
        </p:spPr>
      </p:pic>
      <p:sp>
        <p:nvSpPr>
          <p:cNvPr id="7" name="Управляющая кнопка: в конец 6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394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Какой? Какая? Какое?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4" name="Выноска-облако 23"/>
          <p:cNvSpPr/>
          <p:nvPr/>
        </p:nvSpPr>
        <p:spPr>
          <a:xfrm>
            <a:off x="4000496" y="1223946"/>
            <a:ext cx="4995890" cy="2000264"/>
          </a:xfrm>
          <a:prstGeom prst="cloudCallout">
            <a:avLst>
              <a:gd name="adj1" fmla="val -33689"/>
              <a:gd name="adj2" fmla="val 8929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В яблоке червяк. </a:t>
            </a:r>
          </a:p>
          <a:p>
            <a:pPr algn="ctr"/>
            <a:r>
              <a:rPr lang="ru-RU" sz="2000" b="1" dirty="0" smtClean="0"/>
              <a:t>Значит, оно какое?</a:t>
            </a:r>
          </a:p>
          <a:p>
            <a:pPr algn="ctr"/>
            <a:r>
              <a:rPr lang="ru-RU" sz="2000" b="1" dirty="0" smtClean="0"/>
              <a:t>(Червивое) </a:t>
            </a:r>
            <a:endParaRPr lang="ru-RU" sz="2000" b="1" dirty="0"/>
          </a:p>
        </p:txBody>
      </p:sp>
      <p:pic>
        <p:nvPicPr>
          <p:cNvPr id="39938" name="Picture 2" descr="http://www.clker.com/cliparts/a/g/J/6/V/n/red-apple-with-a-worm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734074"/>
            <a:ext cx="3571900" cy="4195232"/>
          </a:xfrm>
          <a:prstGeom prst="rect">
            <a:avLst/>
          </a:prstGeom>
          <a:noFill/>
        </p:spPr>
      </p:pic>
      <p:sp>
        <p:nvSpPr>
          <p:cNvPr id="7" name="Управляющая кнопка: в конец 6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394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Какой? Какая? Какое?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46084" name="Picture 4" descr="http://www.clipproject.info/images/joomgallery/details/school_37/book_clip_art_-_school_clip_art_free_20121124_1543775592.gif"/>
          <p:cNvPicPr>
            <a:picLocks noChangeAspect="1" noChangeArrowheads="1"/>
          </p:cNvPicPr>
          <p:nvPr/>
        </p:nvPicPr>
        <p:blipFill>
          <a:blip r:embed="rId3" cstate="print"/>
          <a:srcRect l="-1524" t="19970" r="939" b="22118"/>
          <a:stretch>
            <a:fillRect/>
          </a:stretch>
        </p:blipFill>
        <p:spPr bwMode="auto">
          <a:xfrm>
            <a:off x="857224" y="3214686"/>
            <a:ext cx="4714908" cy="2714644"/>
          </a:xfrm>
          <a:prstGeom prst="rect">
            <a:avLst/>
          </a:prstGeom>
          <a:noFill/>
        </p:spPr>
      </p:pic>
      <p:sp>
        <p:nvSpPr>
          <p:cNvPr id="24" name="Выноска-облако 23"/>
          <p:cNvSpPr/>
          <p:nvPr/>
        </p:nvSpPr>
        <p:spPr>
          <a:xfrm>
            <a:off x="4000496" y="1223946"/>
            <a:ext cx="4995890" cy="2000264"/>
          </a:xfrm>
          <a:prstGeom prst="cloudCallout">
            <a:avLst>
              <a:gd name="adj1" fmla="val -33689"/>
              <a:gd name="adj2" fmla="val 8929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Эта книга вызывает интерес. </a:t>
            </a:r>
          </a:p>
          <a:p>
            <a:pPr algn="ctr"/>
            <a:r>
              <a:rPr lang="ru-RU" sz="2000" b="1" dirty="0" smtClean="0"/>
              <a:t>Значит, она какая?</a:t>
            </a:r>
          </a:p>
          <a:p>
            <a:pPr algn="ctr"/>
            <a:r>
              <a:rPr lang="ru-RU" sz="2000" b="1" dirty="0" smtClean="0"/>
              <a:t>(Интересная) </a:t>
            </a:r>
            <a:endParaRPr lang="ru-RU" sz="2000" b="1" dirty="0"/>
          </a:p>
        </p:txBody>
      </p:sp>
      <p:sp>
        <p:nvSpPr>
          <p:cNvPr id="7" name="Управляющая кнопка: в конец 6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394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Какой? Какая? Какое?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4" name="Выноска-облако 23"/>
          <p:cNvSpPr/>
          <p:nvPr/>
        </p:nvSpPr>
        <p:spPr>
          <a:xfrm>
            <a:off x="4000496" y="1223946"/>
            <a:ext cx="4995890" cy="2000264"/>
          </a:xfrm>
          <a:prstGeom prst="cloudCallout">
            <a:avLst>
              <a:gd name="adj1" fmla="val -33689"/>
              <a:gd name="adj2" fmla="val 8929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Коту лень  ловить мышей. </a:t>
            </a:r>
          </a:p>
          <a:p>
            <a:pPr algn="ctr"/>
            <a:r>
              <a:rPr lang="ru-RU" sz="2000" b="1" dirty="0" smtClean="0"/>
              <a:t>Значит, кот  какой?</a:t>
            </a:r>
          </a:p>
          <a:p>
            <a:pPr algn="ctr"/>
            <a:r>
              <a:rPr lang="ru-RU" sz="2000" b="1" dirty="0" smtClean="0"/>
              <a:t>(Ленивый) </a:t>
            </a:r>
            <a:endParaRPr lang="ru-RU" sz="2000" b="1" dirty="0"/>
          </a:p>
        </p:txBody>
      </p:sp>
      <p:pic>
        <p:nvPicPr>
          <p:cNvPr id="38914" name="Picture 2" descr="http://im7-tub-ru.yandex.net/i?id=146151878-42-73&amp;n=21"/>
          <p:cNvPicPr>
            <a:picLocks noChangeAspect="1" noChangeArrowheads="1"/>
          </p:cNvPicPr>
          <p:nvPr/>
        </p:nvPicPr>
        <p:blipFill>
          <a:blip r:embed="rId3" cstate="print"/>
          <a:srcRect r="1275" b="5882"/>
          <a:stretch>
            <a:fillRect/>
          </a:stretch>
        </p:blipFill>
        <p:spPr bwMode="auto">
          <a:xfrm>
            <a:off x="857224" y="2857496"/>
            <a:ext cx="2928958" cy="2928958"/>
          </a:xfrm>
          <a:prstGeom prst="rect">
            <a:avLst/>
          </a:prstGeom>
          <a:noFill/>
        </p:spPr>
      </p:pic>
      <p:sp>
        <p:nvSpPr>
          <p:cNvPr id="7" name="Управляющая кнопка: в конец 6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3944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Какой? Какая? Какое?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4" name="Выноска-облако 23"/>
          <p:cNvSpPr/>
          <p:nvPr/>
        </p:nvSpPr>
        <p:spPr>
          <a:xfrm>
            <a:off x="4000496" y="1223946"/>
            <a:ext cx="4995890" cy="2000264"/>
          </a:xfrm>
          <a:prstGeom prst="cloudCallout">
            <a:avLst>
              <a:gd name="adj1" fmla="val -33689"/>
              <a:gd name="adj2" fmla="val 89298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У печенья приятный вкус. </a:t>
            </a:r>
          </a:p>
          <a:p>
            <a:pPr algn="ctr"/>
            <a:r>
              <a:rPr lang="ru-RU" sz="2000" b="1" dirty="0" smtClean="0"/>
              <a:t>Значит,  оно какое?</a:t>
            </a:r>
          </a:p>
          <a:p>
            <a:pPr algn="ctr"/>
            <a:r>
              <a:rPr lang="ru-RU" sz="2000" b="1" dirty="0" smtClean="0"/>
              <a:t>(Вкусное) </a:t>
            </a:r>
            <a:endParaRPr lang="ru-RU" sz="2000" b="1" dirty="0"/>
          </a:p>
        </p:txBody>
      </p:sp>
      <p:pic>
        <p:nvPicPr>
          <p:cNvPr id="6" name="Picture 16" descr="http://i076.radikal.ru/1106/4a/b06b95f95fd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7847" y="3214686"/>
            <a:ext cx="3890987" cy="2643206"/>
          </a:xfrm>
          <a:prstGeom prst="rect">
            <a:avLst/>
          </a:prstGeom>
          <a:noFill/>
        </p:spPr>
      </p:pic>
      <p:sp>
        <p:nvSpPr>
          <p:cNvPr id="7" name="Управляющая кнопка: в конец 6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394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596" y="1071546"/>
            <a:ext cx="7572428" cy="92333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ЗАМЕЧАТЕЛЬНО!!!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0694" y="385762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8082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8865" y="4657339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4346" y="142873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9454" y="300037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166" y="250030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342900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06" y="0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0958" y="1571612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662" y="1214422"/>
            <a:ext cx="7143800" cy="4919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Управляющая кнопка: домой 21">
            <a:hlinkClick r:id="rId6" action="ppaction://hlinksldjump" highlightClick="1"/>
          </p:cNvPr>
          <p:cNvSpPr/>
          <p:nvPr/>
        </p:nvSpPr>
        <p:spPr>
          <a:xfrm>
            <a:off x="8100000" y="6228000"/>
            <a:ext cx="785818" cy="50006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правляющая кнопка: возврат 22">
            <a:hlinkClick r:id="rId7" action="ppaction://hlinksldjump" highlightClick="1"/>
          </p:cNvPr>
          <p:cNvSpPr/>
          <p:nvPr/>
        </p:nvSpPr>
        <p:spPr>
          <a:xfrm>
            <a:off x="428596" y="6286520"/>
            <a:ext cx="613788" cy="399474"/>
          </a:xfrm>
          <a:prstGeom prst="actionButtonReturn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3262290"/>
      </p:ext>
    </p:extLst>
  </p:cSld>
  <p:clrMapOvr>
    <a:masterClrMapping/>
  </p:clrMapOvr>
  <p:transition advClick="0">
    <p:sndAc>
      <p:stSnd>
        <p:snd r:embed="rId2" name="applause.wav" builtIn="1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85893" y="1515843"/>
            <a:ext cx="6120679" cy="1754326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Из чего сделано?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8" y="428625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7113" y="4216921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8186" y="27213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1521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8865" y="4657339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Управляющая кнопка: справка 11">
            <a:hlinkClick r:id="" action="ppaction://noaction" highlightClick="1"/>
          </p:cNvPr>
          <p:cNvSpPr/>
          <p:nvPr/>
        </p:nvSpPr>
        <p:spPr>
          <a:xfrm>
            <a:off x="8286776" y="214290"/>
            <a:ext cx="613820" cy="470912"/>
          </a:xfrm>
          <a:prstGeom prst="actionButtonHelp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настраиваемая 12">
            <a:hlinkClick r:id="" action="ppaction://noaction" highlightClick="1"/>
          </p:cNvPr>
          <p:cNvSpPr/>
          <p:nvPr/>
        </p:nvSpPr>
        <p:spPr>
          <a:xfrm>
            <a:off x="214282" y="214290"/>
            <a:ext cx="542350" cy="470912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357422" y="785794"/>
            <a:ext cx="6143668" cy="5286412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  <a:p>
            <a:endParaRPr lang="ru-RU" sz="2200" u="sng" dirty="0" smtClean="0">
              <a:latin typeface="Roboto" pitchFamily="2" charset="0"/>
              <a:ea typeface="Roboto" pitchFamily="2" charset="0"/>
            </a:endParaRPr>
          </a:p>
          <a:p>
            <a:r>
              <a:rPr lang="ru-RU" sz="2200" u="sng" dirty="0" smtClean="0">
                <a:latin typeface="Roboto" pitchFamily="2" charset="0"/>
                <a:ea typeface="Roboto" pitchFamily="2" charset="0"/>
              </a:rPr>
              <a:t>Цель:  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Создание условий для совершенствования умения детей образовывать относительные прилагательные.</a:t>
            </a:r>
          </a:p>
          <a:p>
            <a:r>
              <a:rPr lang="ru-RU" sz="2200" u="sng" dirty="0" smtClean="0">
                <a:latin typeface="Roboto" pitchFamily="2" charset="0"/>
                <a:ea typeface="Roboto" pitchFamily="2" charset="0"/>
              </a:rPr>
              <a:t>Детская цель: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 Рассказать </a:t>
            </a:r>
            <a:r>
              <a:rPr lang="ru-RU" sz="2200" dirty="0" err="1" smtClean="0">
                <a:latin typeface="Roboto" pitchFamily="2" charset="0"/>
                <a:ea typeface="Roboto" pitchFamily="2" charset="0"/>
              </a:rPr>
              <a:t>Винни-Пуху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 из чего сделаны предметы.</a:t>
            </a:r>
            <a:endParaRPr lang="ru-RU" sz="2200" u="sng" dirty="0" smtClean="0">
              <a:latin typeface="Roboto" pitchFamily="2" charset="0"/>
              <a:ea typeface="Roboto" pitchFamily="2" charset="0"/>
            </a:endParaRPr>
          </a:p>
          <a:p>
            <a:r>
              <a:rPr lang="ru-RU" sz="2200" u="sng" dirty="0" smtClean="0">
                <a:latin typeface="Roboto" pitchFamily="2" charset="0"/>
                <a:ea typeface="Roboto" pitchFamily="2" charset="0"/>
              </a:rPr>
              <a:t>Инструкция:  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Расскажи </a:t>
            </a:r>
            <a:r>
              <a:rPr lang="ru-RU" sz="2200" dirty="0" err="1" smtClean="0">
                <a:latin typeface="Roboto" pitchFamily="2" charset="0"/>
                <a:ea typeface="Roboto" pitchFamily="2" charset="0"/>
              </a:rPr>
              <a:t>Винни-Пуху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 из чего сделаны </a:t>
            </a:r>
            <a:r>
              <a:rPr lang="ru-RU" sz="2200" dirty="0" err="1" smtClean="0">
                <a:latin typeface="Roboto" pitchFamily="2" charset="0"/>
                <a:ea typeface="Roboto" pitchFamily="2" charset="0"/>
              </a:rPr>
              <a:t>предметы.Послушай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 вопрос и постарайся на него ответить. Для этого тебе придётся самому придумать новое слово.</a:t>
            </a:r>
          </a:p>
          <a:p>
            <a:r>
              <a:rPr lang="ru-RU" sz="2200" i="1" u="sng" dirty="0" smtClean="0">
                <a:latin typeface="Roboto" pitchFamily="2" charset="0"/>
                <a:ea typeface="Roboto" pitchFamily="2" charset="0"/>
              </a:rPr>
              <a:t>Смена заданий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 по щелчку мышки.</a:t>
            </a:r>
          </a:p>
          <a:p>
            <a:r>
              <a:rPr lang="ru-RU" sz="2200" u="sng" dirty="0" smtClean="0">
                <a:latin typeface="Roboto" pitchFamily="2" charset="0"/>
                <a:ea typeface="Roboto" pitchFamily="2" charset="0"/>
              </a:rPr>
              <a:t>Грамматическая справка. 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Относительные прилагательные, в отличие от качественных прилагательных, не имеют краткой формы и степеней сравнения.</a:t>
            </a:r>
          </a:p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282" y="2210846"/>
            <a:ext cx="2295700" cy="4004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143900" y="6143644"/>
            <a:ext cx="785818" cy="50006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326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6055"/>
            <a:ext cx="9425629" cy="6984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85786" y="500042"/>
            <a:ext cx="7772400" cy="571504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7030A0"/>
                </a:solidFill>
                <a:latin typeface="Roboto" pitchFamily="2" charset="0"/>
                <a:ea typeface="Roboto" pitchFamily="2" charset="0"/>
              </a:rPr>
              <a:t>Рекомендации</a:t>
            </a:r>
            <a:endParaRPr lang="ru-RU" sz="3600" dirty="0">
              <a:solidFill>
                <a:srgbClr val="7030A0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42910" y="928670"/>
            <a:ext cx="8072494" cy="5214974"/>
          </a:xfrm>
        </p:spPr>
        <p:txBody>
          <a:bodyPr>
            <a:normAutofit fontScale="32500" lnSpcReduction="20000"/>
          </a:bodyPr>
          <a:lstStyle/>
          <a:p>
            <a:pPr algn="just">
              <a:buFont typeface="Arial" pitchFamily="34" charset="0"/>
              <a:buChar char="•"/>
            </a:pPr>
            <a:r>
              <a:rPr lang="ru-RU" sz="720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Разработка </a:t>
            </a:r>
            <a:r>
              <a:rPr lang="ru-RU" sz="7200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может быть рекомендована родителям (законным представителям) для </a:t>
            </a:r>
            <a:r>
              <a:rPr lang="ru-RU" sz="6800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закрепления</a:t>
            </a:r>
            <a:r>
              <a:rPr lang="ru-RU" sz="7200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 пройденного материала  в домашних условиях.</a:t>
            </a:r>
          </a:p>
          <a:p>
            <a:pPr algn="just">
              <a:buFont typeface="Arial" pitchFamily="34" charset="0"/>
              <a:buChar char="•"/>
            </a:pPr>
            <a:r>
              <a:rPr lang="ru-RU" sz="7200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 На одном занятии, продолжительностью 5-7 минут используется 1-3 игры (задания).</a:t>
            </a:r>
          </a:p>
          <a:p>
            <a:pPr algn="just">
              <a:buFont typeface="Arial" pitchFamily="34" charset="0"/>
              <a:buChar char="•"/>
            </a:pPr>
            <a:r>
              <a:rPr lang="ru-RU" sz="7200" u="sng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 </a:t>
            </a:r>
            <a:r>
              <a:rPr lang="ru-RU" sz="7200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Краткая инструкция для воспитанников: «Послушай внимательно взрослого и выполни задание».</a:t>
            </a:r>
          </a:p>
          <a:p>
            <a:pPr algn="just">
              <a:buFont typeface="Arial" pitchFamily="34" charset="0"/>
              <a:buChar char="•"/>
            </a:pPr>
            <a:r>
              <a:rPr lang="ru-RU" sz="7200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 Информация для воспитателя, родителя: Тренажер «Увлекательная грамматика» предназначен для совместных занятий взрослого и ребёнка по формированию правильной разговорной речи. В предложенной разработке использованы игровые задания для совершенствования грамматического строя речи. </a:t>
            </a:r>
          </a:p>
          <a:p>
            <a:pPr algn="just">
              <a:buFont typeface="Arial" pitchFamily="34" charset="0"/>
              <a:buChar char="•"/>
            </a:pPr>
            <a:r>
              <a:rPr lang="ru-RU" sz="7200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Краткая инструкция для воспитателя, родителя :  Ознакомьтесь с инструкцией к игре. Озвучьте инструкцию ребенку. Следите за правильностью выполнения задания, при необходимости окажите помощь ребёнку.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Из чего сделано?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15362" name="Picture 2" descr="http://www.clipart.net.ua/images/clip7603.jpg"/>
          <p:cNvPicPr>
            <a:picLocks noChangeAspect="1" noChangeArrowheads="1"/>
          </p:cNvPicPr>
          <p:nvPr/>
        </p:nvPicPr>
        <p:blipFill>
          <a:blip r:embed="rId3" cstate="print"/>
          <a:srcRect l="11714" t="17074" r="12982" b="14634"/>
          <a:stretch>
            <a:fillRect/>
          </a:stretch>
        </p:blipFill>
        <p:spPr bwMode="auto">
          <a:xfrm>
            <a:off x="1142976" y="3143248"/>
            <a:ext cx="2181411" cy="2714644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714876" y="1785927"/>
            <a:ext cx="3500462" cy="642942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Банка сделана из стекла. Значит, она…..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14876" y="2857496"/>
            <a:ext cx="3500462" cy="64633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Стакан сделан из стекла. Значит, он…..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86315" y="4000504"/>
            <a:ext cx="3447180" cy="64633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Окно сделано из стекла. Значит, оно…..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86314" y="5072074"/>
            <a:ext cx="3500462" cy="923330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Ёлочные  шары сделаны из стекла. Значит, они…..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 descr="http://static.freepik.com/free-photo/glass-of-water-clip-art_42528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2714620"/>
            <a:ext cx="2390761" cy="3246456"/>
          </a:xfrm>
          <a:prstGeom prst="rect">
            <a:avLst/>
          </a:prstGeom>
          <a:noFill/>
        </p:spPr>
      </p:pic>
      <p:pic>
        <p:nvPicPr>
          <p:cNvPr id="17414" name="Picture 6" descr="http://static.freepik.com/darmowe-zdjecie/materia%C5%82-wektor-oknie_15-8705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112" t="2890" r="11341" b="52312"/>
          <a:stretch>
            <a:fillRect/>
          </a:stretch>
        </p:blipFill>
        <p:spPr bwMode="auto">
          <a:xfrm>
            <a:off x="1142976" y="2571744"/>
            <a:ext cx="2723862" cy="3015704"/>
          </a:xfrm>
          <a:prstGeom prst="rect">
            <a:avLst/>
          </a:prstGeom>
          <a:noFill/>
        </p:spPr>
      </p:pic>
      <p:pic>
        <p:nvPicPr>
          <p:cNvPr id="17420" name="Picture 12" descr="http://img-fotki.yandex.ru/get/5312/111874181.a3/0_94ded_4a1ed0f5_XL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4414" y="1714488"/>
            <a:ext cx="4691042" cy="2626983"/>
          </a:xfrm>
          <a:prstGeom prst="rect">
            <a:avLst/>
          </a:prstGeom>
          <a:noFill/>
        </p:spPr>
      </p:pic>
      <p:sp>
        <p:nvSpPr>
          <p:cNvPr id="14" name="Управляющая кнопка: в конец 13">
            <a:hlinkClick r:id="rId7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394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Из чего сделано?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49154" name="Picture 2" descr="http://xn----itbicldenfdqzca2myb.xn--p1ai/wp-content/uploads/chashka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2643182"/>
            <a:ext cx="2786082" cy="316600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714876" y="1785926"/>
            <a:ext cx="3500462" cy="923330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кружка сделана из пластмассы. Значит, она…..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14876" y="2857496"/>
            <a:ext cx="3500462" cy="923330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Совок сделан из пластмассы. Значит, он…..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86315" y="4000504"/>
            <a:ext cx="3447180" cy="923330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Ведро сделано из пластмассы. Значит, оно…..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86314" y="5072074"/>
            <a:ext cx="3500462" cy="923330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Грабли сделаны из пластмассы. Значит, они…..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6386" name="Picture 2" descr="http://www.bober-stroy.ru/images/52230.jpg"/>
          <p:cNvPicPr>
            <a:picLocks noChangeAspect="1" noChangeArrowheads="1"/>
          </p:cNvPicPr>
          <p:nvPr/>
        </p:nvPicPr>
        <p:blipFill>
          <a:blip r:embed="rId4" cstate="print"/>
          <a:srcRect t="9566" r="7628" b="6249"/>
          <a:stretch>
            <a:fillRect/>
          </a:stretch>
        </p:blipFill>
        <p:spPr bwMode="auto">
          <a:xfrm>
            <a:off x="928662" y="2928934"/>
            <a:ext cx="3480956" cy="2286016"/>
          </a:xfrm>
          <a:prstGeom prst="rect">
            <a:avLst/>
          </a:prstGeom>
          <a:noFill/>
        </p:spPr>
      </p:pic>
      <p:pic>
        <p:nvPicPr>
          <p:cNvPr id="16388" name="Picture 4" descr="http://www.domudacha.ru/published/publicdata/DOMUDACHDD/attachments/SC/products_pictures/4313900_enl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635" t="5769" r="19230"/>
          <a:stretch>
            <a:fillRect/>
          </a:stretch>
        </p:blipFill>
        <p:spPr bwMode="auto">
          <a:xfrm>
            <a:off x="1071538" y="2285992"/>
            <a:ext cx="2689858" cy="3214685"/>
          </a:xfrm>
          <a:prstGeom prst="rect">
            <a:avLst/>
          </a:prstGeom>
          <a:noFill/>
        </p:spPr>
      </p:pic>
      <p:pic>
        <p:nvPicPr>
          <p:cNvPr id="16390" name="Picture 6" descr="http://www.rich-toys.ru/cat_images/16/16417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100" y="1785926"/>
            <a:ext cx="3730804" cy="3214710"/>
          </a:xfrm>
          <a:prstGeom prst="rect">
            <a:avLst/>
          </a:prstGeom>
          <a:noFill/>
        </p:spPr>
      </p:pic>
      <p:sp>
        <p:nvSpPr>
          <p:cNvPr id="13" name="Управляющая кнопка: в конец 12">
            <a:hlinkClick r:id="rId7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394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Из чего сделано?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50178" name="Picture 2" descr="http://im4-tub-ru.yandex.net/i?id=145160242-66-73&amp;n=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928934"/>
            <a:ext cx="3411879" cy="2571768"/>
          </a:xfrm>
          <a:prstGeom prst="rect">
            <a:avLst/>
          </a:prstGeom>
          <a:noFill/>
        </p:spPr>
      </p:pic>
      <p:pic>
        <p:nvPicPr>
          <p:cNvPr id="50180" name="Picture 4" descr="http://images1.revzilla.com/product_images/0004/5135/Teknic_Violator_Leather_Jacket_2007_Silver-Black_zoom.jpg"/>
          <p:cNvPicPr>
            <a:picLocks noChangeAspect="1" noChangeArrowheads="1"/>
          </p:cNvPicPr>
          <p:nvPr/>
        </p:nvPicPr>
        <p:blipFill>
          <a:blip r:embed="rId4" cstate="print"/>
          <a:srcRect l="15000" t="13500" r="12999" b="9999"/>
          <a:stretch>
            <a:fillRect/>
          </a:stretch>
        </p:blipFill>
        <p:spPr bwMode="auto">
          <a:xfrm>
            <a:off x="1000100" y="2000240"/>
            <a:ext cx="3429024" cy="364333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714876" y="1785926"/>
            <a:ext cx="3500462" cy="64633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Перчатки сделаны из кожи. Значит, они…..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14876" y="2857496"/>
            <a:ext cx="3500462" cy="64633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Куртка сделана из кожи. Значит, она…..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86315" y="4000504"/>
            <a:ext cx="3447180" cy="64633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Мяч сделан из кожи. Значит, он…..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86314" y="5072074"/>
            <a:ext cx="3500462" cy="64633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Портмоне сделано из кожи. Значит, оно…..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50182" name="Picture 6" descr="http://ramki-vsem.ru/images/clipart19_smal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42976" y="2066286"/>
            <a:ext cx="3071834" cy="3129795"/>
          </a:xfrm>
          <a:prstGeom prst="rect">
            <a:avLst/>
          </a:prstGeom>
          <a:noFill/>
        </p:spPr>
      </p:pic>
      <p:pic>
        <p:nvPicPr>
          <p:cNvPr id="50184" name="Picture 8" descr="http://all-psd.ru/uploads/posts/2011-05/1306426782_psd-money-in-wallet-icon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250" t="1563" r="13749" b="9374"/>
          <a:stretch>
            <a:fillRect/>
          </a:stretch>
        </p:blipFill>
        <p:spPr bwMode="auto">
          <a:xfrm>
            <a:off x="1000100" y="2214554"/>
            <a:ext cx="3233509" cy="3071834"/>
          </a:xfrm>
          <a:prstGeom prst="rect">
            <a:avLst/>
          </a:prstGeom>
          <a:noFill/>
        </p:spPr>
      </p:pic>
      <p:sp>
        <p:nvSpPr>
          <p:cNvPr id="15" name="Управляющая кнопка: в конец 14">
            <a:hlinkClick r:id="rId7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394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2" grpId="1" animBg="1"/>
      <p:bldP spid="13" grpId="0" animBg="1"/>
      <p:bldP spid="13" grpId="1" animBg="1"/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Из чего сделано?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5" name="Picture 2" descr="http://www.clker.com/cliparts/a/0/a/8/1218785179566954856pipo_pan.svg.hi.png"/>
          <p:cNvPicPr>
            <a:picLocks noChangeAspect="1" noChangeArrowheads="1"/>
          </p:cNvPicPr>
          <p:nvPr/>
        </p:nvPicPr>
        <p:blipFill>
          <a:blip r:embed="rId3" cstate="print"/>
          <a:srcRect r="48750" b="51388"/>
          <a:stretch>
            <a:fillRect/>
          </a:stretch>
        </p:blipFill>
        <p:spPr bwMode="auto">
          <a:xfrm>
            <a:off x="757720" y="2928934"/>
            <a:ext cx="3975015" cy="271464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714876" y="1785926"/>
            <a:ext cx="3500462" cy="64633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Кастрюля сделана из металла. Значит, она…..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714876" y="2857496"/>
            <a:ext cx="3500462" cy="64633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Нож сделан из металла. Значит, он…..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86315" y="4000504"/>
            <a:ext cx="3447180" cy="64633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Ведро сделано из металла. Значит, оно…..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86314" y="5072074"/>
            <a:ext cx="3500462" cy="64633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Ножницы сделаны из металла. Значит, они…..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4338" name="Picture 2" descr="http://www.berghoff-posuda.com.ua/fotky6693/fotos/_vyr_609BergHoff_Cosmos_1211404_76289_1234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2214554"/>
            <a:ext cx="3743321" cy="2049324"/>
          </a:xfrm>
          <a:prstGeom prst="rect">
            <a:avLst/>
          </a:prstGeom>
          <a:noFill/>
        </p:spPr>
      </p:pic>
      <p:pic>
        <p:nvPicPr>
          <p:cNvPr id="14340" name="Picture 4" descr="http://www.stavmig.ru/sites/default/files/vedro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1538" y="2786058"/>
            <a:ext cx="3000356" cy="3000356"/>
          </a:xfrm>
          <a:prstGeom prst="rect">
            <a:avLst/>
          </a:prstGeom>
          <a:noFill/>
        </p:spPr>
      </p:pic>
      <p:pic>
        <p:nvPicPr>
          <p:cNvPr id="14342" name="Picture 6" descr="http://cs5301.userapi.com/u18739105/-14/x_afef16a6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100" y="1928802"/>
            <a:ext cx="5357850" cy="2678926"/>
          </a:xfrm>
          <a:prstGeom prst="rect">
            <a:avLst/>
          </a:prstGeom>
          <a:noFill/>
        </p:spPr>
      </p:pic>
      <p:sp>
        <p:nvSpPr>
          <p:cNvPr id="13" name="Управляющая кнопка: в конец 12">
            <a:hlinkClick r:id="rId7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394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animBg="1"/>
      <p:bldP spid="9" grpId="0" animBg="1"/>
      <p:bldP spid="9" grpId="1" animBg="1"/>
      <p:bldP spid="10" grpId="0" animBg="1"/>
      <p:bldP spid="10" grpId="1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Из чего сделано?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14876" y="1785926"/>
            <a:ext cx="3500462" cy="64633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Кофта  связана из шерсти. Значит, она…..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51202" name="Picture 2" descr="http://s47.radikal.ru/i117/0908/9b/10292019fe2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7" y="2643182"/>
            <a:ext cx="5163870" cy="3203213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714876" y="2857496"/>
            <a:ext cx="3500462" cy="64633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Шарф связан из шерсти. Значит, он…..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86315" y="4000504"/>
            <a:ext cx="3447180" cy="64633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Платье  сшито из шерсти. Значит, оно…..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86314" y="5072074"/>
            <a:ext cx="3500462" cy="64633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Arial Black" pitchFamily="34" charset="0"/>
              </a:rPr>
              <a:t>Носки связаны из шерсти. Значит, они…..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51204" name="Picture 4" descr="http://900igr.net/datai/predmety/Odezhda-aksessuary.files/0003-006-SHarf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662" y="2285992"/>
            <a:ext cx="3500462" cy="3192915"/>
          </a:xfrm>
          <a:prstGeom prst="rect">
            <a:avLst/>
          </a:prstGeom>
          <a:noFill/>
        </p:spPr>
      </p:pic>
      <p:pic>
        <p:nvPicPr>
          <p:cNvPr id="51206" name="Picture 6" descr="http://img.second.by/u2/sp/36698/20294083920541_600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757" t="2252" r="7657"/>
          <a:stretch>
            <a:fillRect/>
          </a:stretch>
        </p:blipFill>
        <p:spPr bwMode="auto">
          <a:xfrm>
            <a:off x="1000100" y="2143116"/>
            <a:ext cx="3214710" cy="3671512"/>
          </a:xfrm>
          <a:prstGeom prst="rect">
            <a:avLst/>
          </a:prstGeom>
          <a:noFill/>
        </p:spPr>
      </p:pic>
      <p:pic>
        <p:nvPicPr>
          <p:cNvPr id="51208" name="Picture 8" descr="http://forum.na-svyazi.ru/uploads/post-135130-1284220899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24" y="1714488"/>
            <a:ext cx="3723435" cy="3071834"/>
          </a:xfrm>
          <a:prstGeom prst="rect">
            <a:avLst/>
          </a:prstGeom>
          <a:noFill/>
        </p:spPr>
      </p:pic>
      <p:sp>
        <p:nvSpPr>
          <p:cNvPr id="13" name="Управляющая кнопка: в конец 12">
            <a:hlinkClick r:id="rId7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394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Из чего сделано?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47108" name="Picture 4" descr="http://arstyle.org/uploads/posts/2010-01/thumbs/1263397402_1243392090_novyj-risunok-539-kopiy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6188" r="-959" b="30157"/>
          <a:stretch>
            <a:fillRect/>
          </a:stretch>
        </p:blipFill>
        <p:spPr bwMode="auto">
          <a:xfrm>
            <a:off x="1214414" y="3786190"/>
            <a:ext cx="6929486" cy="2214578"/>
          </a:xfrm>
          <a:prstGeom prst="rect">
            <a:avLst/>
          </a:prstGeom>
          <a:noFill/>
        </p:spPr>
      </p:pic>
      <p:sp>
        <p:nvSpPr>
          <p:cNvPr id="10" name="Выноска-облако 9"/>
          <p:cNvSpPr/>
          <p:nvPr/>
        </p:nvSpPr>
        <p:spPr>
          <a:xfrm>
            <a:off x="1285852" y="1357298"/>
            <a:ext cx="4995890" cy="2000264"/>
          </a:xfrm>
          <a:prstGeom prst="cloudCallout">
            <a:avLst>
              <a:gd name="adj1" fmla="val -33689"/>
              <a:gd name="adj2" fmla="val 89298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/>
              <a:t>Ниф-Ниф</a:t>
            </a:r>
            <a:r>
              <a:rPr lang="ru-RU" sz="2000" b="1" dirty="0" smtClean="0"/>
              <a:t> построил дом из соломы. </a:t>
            </a:r>
          </a:p>
          <a:p>
            <a:pPr algn="ctr"/>
            <a:r>
              <a:rPr lang="ru-RU" sz="2000" b="1" dirty="0" smtClean="0"/>
              <a:t>Значит,  у </a:t>
            </a:r>
            <a:r>
              <a:rPr lang="ru-RU" sz="2000" b="1" dirty="0" err="1" smtClean="0"/>
              <a:t>Ниф-Нифа</a:t>
            </a:r>
            <a:r>
              <a:rPr lang="ru-RU" sz="2000" b="1" dirty="0" smtClean="0"/>
              <a:t> дом…?</a:t>
            </a:r>
          </a:p>
          <a:p>
            <a:pPr algn="ctr"/>
            <a:r>
              <a:rPr lang="ru-RU" sz="2000" b="1" dirty="0" smtClean="0"/>
              <a:t>(Соломенный) </a:t>
            </a:r>
            <a:endParaRPr lang="ru-RU" sz="2000" b="1" dirty="0"/>
          </a:p>
        </p:txBody>
      </p:sp>
      <p:sp>
        <p:nvSpPr>
          <p:cNvPr id="24" name="Выноска-облако 23"/>
          <p:cNvSpPr/>
          <p:nvPr/>
        </p:nvSpPr>
        <p:spPr>
          <a:xfrm>
            <a:off x="2928926" y="1357298"/>
            <a:ext cx="4995890" cy="2000264"/>
          </a:xfrm>
          <a:prstGeom prst="cloudCallout">
            <a:avLst>
              <a:gd name="adj1" fmla="val 24060"/>
              <a:gd name="adj2" fmla="val 93239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/>
              <a:t>Нуф-Нуф</a:t>
            </a:r>
            <a:r>
              <a:rPr lang="ru-RU" sz="2000" b="1" dirty="0" smtClean="0"/>
              <a:t> построил дом из дерева. </a:t>
            </a:r>
          </a:p>
          <a:p>
            <a:pPr algn="ctr"/>
            <a:r>
              <a:rPr lang="ru-RU" sz="2000" b="1" dirty="0" smtClean="0"/>
              <a:t>Значит,  у </a:t>
            </a:r>
            <a:r>
              <a:rPr lang="ru-RU" sz="2000" b="1" dirty="0" err="1" smtClean="0"/>
              <a:t>Нуф-Нуфа</a:t>
            </a:r>
            <a:r>
              <a:rPr lang="ru-RU" sz="2000" b="1" dirty="0" smtClean="0"/>
              <a:t> дом какой….?</a:t>
            </a:r>
          </a:p>
          <a:p>
            <a:pPr algn="ctr"/>
            <a:r>
              <a:rPr lang="ru-RU" sz="2000" b="1" dirty="0" smtClean="0"/>
              <a:t>(Деревянный) </a:t>
            </a:r>
            <a:endParaRPr lang="ru-RU" sz="2000" b="1" dirty="0"/>
          </a:p>
        </p:txBody>
      </p:sp>
      <p:sp>
        <p:nvSpPr>
          <p:cNvPr id="11" name="Выноска-облако 10"/>
          <p:cNvSpPr/>
          <p:nvPr/>
        </p:nvSpPr>
        <p:spPr>
          <a:xfrm>
            <a:off x="2214546" y="1357298"/>
            <a:ext cx="4995890" cy="2000264"/>
          </a:xfrm>
          <a:prstGeom prst="cloudCallout">
            <a:avLst>
              <a:gd name="adj1" fmla="val 77"/>
              <a:gd name="adj2" fmla="val 75111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/>
              <a:t>Наф-Наф</a:t>
            </a:r>
            <a:r>
              <a:rPr lang="ru-RU" sz="2000" b="1" dirty="0" smtClean="0"/>
              <a:t> построил дом </a:t>
            </a:r>
            <a:r>
              <a:rPr lang="ru-RU" sz="2000" b="1" smtClean="0"/>
              <a:t>из камней.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Значит,  у </a:t>
            </a:r>
            <a:r>
              <a:rPr lang="ru-RU" sz="2000" b="1" dirty="0" err="1" smtClean="0"/>
              <a:t>Наф-Нафа</a:t>
            </a:r>
            <a:r>
              <a:rPr lang="ru-RU" sz="2000" b="1" dirty="0" smtClean="0"/>
              <a:t> дом какой….?</a:t>
            </a:r>
          </a:p>
          <a:p>
            <a:pPr algn="ctr"/>
            <a:r>
              <a:rPr lang="ru-RU" sz="2000" b="1" dirty="0" smtClean="0"/>
              <a:t>(Каменный) </a:t>
            </a:r>
            <a:endParaRPr lang="ru-RU" sz="2000" b="1" dirty="0"/>
          </a:p>
        </p:txBody>
      </p:sp>
      <p:sp>
        <p:nvSpPr>
          <p:cNvPr id="9" name="Управляющая кнопка: в конец 8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394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24" grpId="0" animBg="1"/>
      <p:bldP spid="24" grpId="1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1538" y="1071546"/>
            <a:ext cx="6929486" cy="92333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ОТЛИЧНО!!!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0694" y="385762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8082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8865" y="4657339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4346" y="142873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9454" y="300037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166" y="250030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342900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06" y="0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0958" y="1571612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6" y="1285860"/>
            <a:ext cx="7143800" cy="4919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Управляющая кнопка: домой 21">
            <a:hlinkClick r:id="rId6" action="ppaction://hlinksldjump" highlightClick="1"/>
          </p:cNvPr>
          <p:cNvSpPr/>
          <p:nvPr/>
        </p:nvSpPr>
        <p:spPr>
          <a:xfrm>
            <a:off x="8100000" y="6228000"/>
            <a:ext cx="785818" cy="50006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правляющая кнопка: возврат 22">
            <a:hlinkClick r:id="rId7" action="ppaction://hlinksldjump" highlightClick="1"/>
          </p:cNvPr>
          <p:cNvSpPr/>
          <p:nvPr/>
        </p:nvSpPr>
        <p:spPr>
          <a:xfrm>
            <a:off x="428596" y="6286520"/>
            <a:ext cx="613788" cy="399474"/>
          </a:xfrm>
          <a:prstGeom prst="actionButtonReturn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3262290"/>
      </p:ext>
    </p:extLst>
  </p:cSld>
  <p:clrMapOvr>
    <a:masterClrMapping/>
  </p:clrMapOvr>
  <p:transition advClick="0">
    <p:sndAc>
      <p:stSnd>
        <p:snd r:embed="rId2" name="applause.wav" builtIn="1"/>
      </p:stSnd>
    </p:sndAc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85893" y="1515843"/>
            <a:ext cx="6120679" cy="92333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Чей хвост?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8" y="428625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7113" y="4216921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71435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1521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Управляющая кнопка: справка 11">
            <a:hlinkClick r:id="" action="ppaction://noaction" highlightClick="1"/>
          </p:cNvPr>
          <p:cNvSpPr/>
          <p:nvPr/>
        </p:nvSpPr>
        <p:spPr>
          <a:xfrm>
            <a:off x="8286776" y="214290"/>
            <a:ext cx="613820" cy="470912"/>
          </a:xfrm>
          <a:prstGeom prst="actionButtonHelp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настраиваемая 12">
            <a:hlinkClick r:id="" action="ppaction://noaction" highlightClick="1"/>
          </p:cNvPr>
          <p:cNvSpPr/>
          <p:nvPr/>
        </p:nvSpPr>
        <p:spPr>
          <a:xfrm>
            <a:off x="214282" y="214290"/>
            <a:ext cx="542350" cy="470912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85984" y="857232"/>
            <a:ext cx="6143668" cy="4786346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u="sng" dirty="0" smtClean="0">
                <a:latin typeface="Roboto" pitchFamily="2" charset="0"/>
                <a:ea typeface="Roboto" pitchFamily="2" charset="0"/>
              </a:rPr>
              <a:t>Цель:  </a:t>
            </a:r>
            <a:r>
              <a:rPr lang="ru-RU" sz="2000" dirty="0" smtClean="0">
                <a:latin typeface="Roboto" pitchFamily="2" charset="0"/>
                <a:ea typeface="Roboto" pitchFamily="2" charset="0"/>
              </a:rPr>
              <a:t>Создание условий для совершенствования умения детей образовывать притяжательные прилагательные на –</a:t>
            </a:r>
            <a:r>
              <a:rPr lang="ru-RU" sz="2000" dirty="0" err="1" smtClean="0">
                <a:latin typeface="Roboto" pitchFamily="2" charset="0"/>
                <a:ea typeface="Roboto" pitchFamily="2" charset="0"/>
              </a:rPr>
              <a:t>ий</a:t>
            </a:r>
            <a:r>
              <a:rPr lang="ru-RU" sz="2000" dirty="0" smtClean="0">
                <a:latin typeface="Roboto" pitchFamily="2" charset="0"/>
                <a:ea typeface="Roboto" pitchFamily="2" charset="0"/>
              </a:rPr>
              <a:t>, -</a:t>
            </a:r>
            <a:r>
              <a:rPr lang="ru-RU" sz="2000" dirty="0" err="1" smtClean="0">
                <a:latin typeface="Roboto" pitchFamily="2" charset="0"/>
                <a:ea typeface="Roboto" pitchFamily="2" charset="0"/>
              </a:rPr>
              <a:t>ья</a:t>
            </a:r>
            <a:r>
              <a:rPr lang="ru-RU" sz="2000" dirty="0" smtClean="0">
                <a:latin typeface="Roboto" pitchFamily="2" charset="0"/>
                <a:ea typeface="Roboto" pitchFamily="2" charset="0"/>
              </a:rPr>
              <a:t>, -</a:t>
            </a:r>
            <a:r>
              <a:rPr lang="ru-RU" sz="2000" dirty="0" err="1" smtClean="0">
                <a:latin typeface="Roboto" pitchFamily="2" charset="0"/>
                <a:ea typeface="Roboto" pitchFamily="2" charset="0"/>
              </a:rPr>
              <a:t>ье</a:t>
            </a:r>
            <a:r>
              <a:rPr lang="ru-RU" sz="2000" dirty="0" smtClean="0">
                <a:latin typeface="Roboto" pitchFamily="2" charset="0"/>
                <a:ea typeface="Roboto" pitchFamily="2" charset="0"/>
              </a:rPr>
              <a:t>.</a:t>
            </a:r>
          </a:p>
          <a:p>
            <a:r>
              <a:rPr lang="ru-RU" sz="2000" u="sng" dirty="0" smtClean="0">
                <a:latin typeface="Roboto" pitchFamily="2" charset="0"/>
                <a:ea typeface="Roboto" pitchFamily="2" charset="0"/>
              </a:rPr>
              <a:t>Детская цель: </a:t>
            </a:r>
            <a:r>
              <a:rPr lang="ru-RU" sz="2000" dirty="0" smtClean="0">
                <a:latin typeface="Roboto" pitchFamily="2" charset="0"/>
                <a:ea typeface="Roboto" pitchFamily="2" charset="0"/>
              </a:rPr>
              <a:t>Помочь зверям найти их хвосты.</a:t>
            </a:r>
          </a:p>
          <a:p>
            <a:r>
              <a:rPr lang="ru-RU" sz="2000" u="sng" dirty="0" smtClean="0">
                <a:latin typeface="Roboto" pitchFamily="2" charset="0"/>
                <a:ea typeface="Roboto" pitchFamily="2" charset="0"/>
              </a:rPr>
              <a:t>Инструкция: </a:t>
            </a:r>
            <a:r>
              <a:rPr lang="ru-RU" sz="2000" dirty="0" smtClean="0">
                <a:latin typeface="Roboto" pitchFamily="2" charset="0"/>
                <a:ea typeface="Roboto" pitchFamily="2" charset="0"/>
              </a:rPr>
              <a:t>Однажды утром проснулись звери и увидели, что у них все хвосты перепутались. Расстроились звери. Помоги зверям найти их хвосты. Наведи курсор на хвостик, кликни мышкой и назови, чей он. </a:t>
            </a:r>
          </a:p>
          <a:p>
            <a:r>
              <a:rPr lang="ru-RU" sz="2000" i="1" u="sng" dirty="0" smtClean="0">
                <a:latin typeface="Roboto" pitchFamily="2" charset="0"/>
                <a:ea typeface="Roboto" pitchFamily="2" charset="0"/>
              </a:rPr>
              <a:t>Смена заданий</a:t>
            </a:r>
            <a:r>
              <a:rPr lang="ru-RU" sz="2000" dirty="0" smtClean="0">
                <a:latin typeface="Roboto" pitchFamily="2" charset="0"/>
                <a:ea typeface="Roboto" pitchFamily="2" charset="0"/>
              </a:rPr>
              <a:t> по щелчку мышки.</a:t>
            </a:r>
          </a:p>
          <a:p>
            <a:r>
              <a:rPr lang="ru-RU" sz="2000" u="sng" dirty="0" smtClean="0">
                <a:latin typeface="Roboto" pitchFamily="2" charset="0"/>
                <a:ea typeface="Roboto" pitchFamily="2" charset="0"/>
              </a:rPr>
              <a:t>Грамматическая справка. </a:t>
            </a:r>
            <a:r>
              <a:rPr lang="ru-RU" sz="2000" dirty="0" smtClean="0">
                <a:latin typeface="Roboto" pitchFamily="2" charset="0"/>
                <a:ea typeface="Roboto" pitchFamily="2" charset="0"/>
              </a:rPr>
              <a:t>Притяжательные прилагательные обозначают </a:t>
            </a:r>
          </a:p>
          <a:p>
            <a:r>
              <a:rPr lang="ru-RU" sz="2000" dirty="0" smtClean="0">
                <a:latin typeface="Roboto" pitchFamily="2" charset="0"/>
                <a:ea typeface="Roboto" pitchFamily="2" charset="0"/>
              </a:rPr>
              <a:t>принадлежность предмета определённому лицу или животному</a:t>
            </a:r>
            <a:r>
              <a:rPr lang="ru-RU" sz="2400" dirty="0" smtClean="0">
                <a:latin typeface="Roboto" pitchFamily="2" charset="0"/>
                <a:ea typeface="Roboto" pitchFamily="2" charset="0"/>
              </a:rPr>
              <a:t>.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568012"/>
            <a:ext cx="2357422" cy="428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143900" y="6143644"/>
            <a:ext cx="785818" cy="50006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8865" y="4657339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7326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5021" y="-257852"/>
            <a:ext cx="8229600" cy="1143000"/>
          </a:xfrm>
        </p:spPr>
        <p:txBody>
          <a:bodyPr>
            <a:normAutofit/>
          </a:bodyPr>
          <a:lstStyle/>
          <a:p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3397" cy="683684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  <p:pic>
        <p:nvPicPr>
          <p:cNvPr id="1026" name="Picture 2" descr="http://img1.liveinternet.ru/images/attach/c/5/88/995/88995993_large_4979214_chei_hvost_4.jpg"/>
          <p:cNvPicPr>
            <a:picLocks noChangeAspect="1" noChangeArrowheads="1"/>
          </p:cNvPicPr>
          <p:nvPr/>
        </p:nvPicPr>
        <p:blipFill>
          <a:blip r:embed="rId3" cstate="print"/>
          <a:srcRect l="54286" r="4285" b="67856"/>
          <a:stretch>
            <a:fillRect/>
          </a:stretch>
        </p:blipFill>
        <p:spPr bwMode="auto">
          <a:xfrm>
            <a:off x="6357950" y="1571612"/>
            <a:ext cx="2071702" cy="214314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pic>
        <p:nvPicPr>
          <p:cNvPr id="8" name="Picture 2" descr="http://img1.liveinternet.ru/images/attach/c/5/88/995/88995993_large_4979214_chei_hvost_4.jpg"/>
          <p:cNvPicPr>
            <a:picLocks noChangeAspect="1" noChangeArrowheads="1"/>
          </p:cNvPicPr>
          <p:nvPr/>
        </p:nvPicPr>
        <p:blipFill>
          <a:blip r:embed="rId3" cstate="print"/>
          <a:srcRect l="54096" t="34143" r="3047" b="33714"/>
          <a:stretch>
            <a:fillRect/>
          </a:stretch>
        </p:blipFill>
        <p:spPr bwMode="auto">
          <a:xfrm>
            <a:off x="3500430" y="1500174"/>
            <a:ext cx="2143140" cy="214314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pic>
        <p:nvPicPr>
          <p:cNvPr id="9" name="Picture 2" descr="http://img1.liveinternet.ru/images/attach/c/5/88/995/88995993_large_4979214_chei_hvost_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AE4FD"/>
              </a:clrFrom>
              <a:clrTo>
                <a:srgbClr val="CAE4FD">
                  <a:alpha val="0"/>
                </a:srgbClr>
              </a:clrTo>
            </a:clrChange>
          </a:blip>
          <a:srcRect l="14287" t="76071" r="67141" b="11071"/>
          <a:stretch>
            <a:fillRect/>
          </a:stretch>
        </p:blipFill>
        <p:spPr bwMode="auto">
          <a:xfrm>
            <a:off x="4143372" y="4429132"/>
            <a:ext cx="928694" cy="857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 descr="http://img1.liveinternet.ru/images/attach/c/5/88/995/88995993_large_4979214_chei_hvost_4.jpg"/>
          <p:cNvPicPr>
            <a:picLocks noChangeAspect="1" noChangeArrowheads="1"/>
          </p:cNvPicPr>
          <p:nvPr/>
        </p:nvPicPr>
        <p:blipFill>
          <a:blip r:embed="rId3" cstate="print"/>
          <a:srcRect l="4286" t="1071" r="52857" b="66785"/>
          <a:stretch>
            <a:fillRect/>
          </a:stretch>
        </p:blipFill>
        <p:spPr bwMode="auto">
          <a:xfrm>
            <a:off x="928662" y="1500174"/>
            <a:ext cx="2143140" cy="214314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pic>
        <p:nvPicPr>
          <p:cNvPr id="11" name="Picture 2" descr="http://img1.liveinternet.ru/images/attach/c/5/88/995/88995993_large_4979214_chei_hvost_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3E2FF"/>
              </a:clrFrom>
              <a:clrTo>
                <a:srgbClr val="C3E2FF">
                  <a:alpha val="0"/>
                </a:srgbClr>
              </a:clrTo>
            </a:clrChange>
          </a:blip>
          <a:srcRect l="12668" t="41644" r="63047" b="41213"/>
          <a:stretch>
            <a:fillRect/>
          </a:stretch>
        </p:blipFill>
        <p:spPr bwMode="auto">
          <a:xfrm>
            <a:off x="1571604" y="4071942"/>
            <a:ext cx="1214446" cy="1143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2" descr="http://img1.liveinternet.ru/images/attach/c/5/88/995/88995993_large_4979214_chei_hvost_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3E0FE"/>
              </a:clrFrom>
              <a:clrTo>
                <a:srgbClr val="C3E0FE">
                  <a:alpha val="0"/>
                </a:srgbClr>
              </a:clrTo>
            </a:clrChange>
          </a:blip>
          <a:srcRect l="64287" t="71785" r="18571" b="5713"/>
          <a:stretch>
            <a:fillRect/>
          </a:stretch>
        </p:blipFill>
        <p:spPr bwMode="auto">
          <a:xfrm>
            <a:off x="6929454" y="4000504"/>
            <a:ext cx="857256" cy="1500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571472" y="642918"/>
            <a:ext cx="8001056" cy="700086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Чей хвост?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3" name="Управляющая кнопка: в конец 12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5339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-7.40741E-7 L 0.08664 -0.30463 " pathEditMode="relative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65 0.08033 L -0.38351 -0.3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" y="-2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3.33333E-6 L 0.22448 -0.2819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" y="-1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B0D7FF"/>
              </a:clrFrom>
              <a:clrTo>
                <a:srgbClr val="B0D7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3397" cy="683684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  <p:pic>
        <p:nvPicPr>
          <p:cNvPr id="10" name="Picture 2" descr="http://img1.liveinternet.ru/images/attach/c/5/88/995/88995989_large_4979214_chei_hvost_2.jpg"/>
          <p:cNvPicPr>
            <a:picLocks noChangeAspect="1" noChangeArrowheads="1"/>
          </p:cNvPicPr>
          <p:nvPr/>
        </p:nvPicPr>
        <p:blipFill>
          <a:blip r:embed="rId3" cstate="print"/>
          <a:srcRect l="54096" t="928" r="4476" b="68000"/>
          <a:stretch>
            <a:fillRect/>
          </a:stretch>
        </p:blipFill>
        <p:spPr bwMode="auto">
          <a:xfrm>
            <a:off x="714348" y="1071546"/>
            <a:ext cx="2071702" cy="207170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2" descr="http://img1.liveinternet.ru/images/attach/c/5/88/995/88995987_large_4979214___1.jpg"/>
          <p:cNvPicPr>
            <a:picLocks noChangeAspect="1" noChangeArrowheads="1"/>
          </p:cNvPicPr>
          <p:nvPr/>
        </p:nvPicPr>
        <p:blipFill>
          <a:blip r:embed="rId4" cstate="print"/>
          <a:srcRect l="3905" t="1071" r="53238" b="69214"/>
          <a:stretch>
            <a:fillRect/>
          </a:stretch>
        </p:blipFill>
        <p:spPr bwMode="auto">
          <a:xfrm>
            <a:off x="3357554" y="1142984"/>
            <a:ext cx="2143140" cy="1981216"/>
          </a:xfrm>
          <a:prstGeom prst="rect">
            <a:avLst/>
          </a:prstGeom>
          <a:noFill/>
        </p:spPr>
      </p:pic>
      <p:pic>
        <p:nvPicPr>
          <p:cNvPr id="12" name="Picture 2" descr="http://img1.liveinternet.ru/images/attach/c/5/88/995/88995987_large_4979214___1.jpg"/>
          <p:cNvPicPr>
            <a:picLocks noChangeAspect="1" noChangeArrowheads="1"/>
          </p:cNvPicPr>
          <p:nvPr/>
        </p:nvPicPr>
        <p:blipFill>
          <a:blip r:embed="rId4" cstate="print"/>
          <a:srcRect l="4286" t="35215" r="53047" b="34642"/>
          <a:stretch>
            <a:fillRect/>
          </a:stretch>
        </p:blipFill>
        <p:spPr bwMode="auto">
          <a:xfrm>
            <a:off x="6072198" y="1142984"/>
            <a:ext cx="2133616" cy="2009788"/>
          </a:xfrm>
          <a:prstGeom prst="rect">
            <a:avLst/>
          </a:prstGeom>
          <a:noFill/>
        </p:spPr>
      </p:pic>
      <p:pic>
        <p:nvPicPr>
          <p:cNvPr id="9" name="Picture 2" descr="http://img1.liveinternet.ru/images/attach/c/5/88/995/88995989_large_4979214_chei_hvost_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C7E2FF"/>
              </a:clrFrom>
              <a:clrTo>
                <a:srgbClr val="C7E2FF">
                  <a:alpha val="0"/>
                </a:srgbClr>
              </a:clrTo>
            </a:clrChange>
          </a:blip>
          <a:srcRect l="68381" t="40570" r="11619" b="40142"/>
          <a:stretch>
            <a:fillRect/>
          </a:stretch>
        </p:blipFill>
        <p:spPr bwMode="auto">
          <a:xfrm>
            <a:off x="1357290" y="4214818"/>
            <a:ext cx="1000132" cy="128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http://img1.liveinternet.ru/images/attach/c/5/88/995/88995987_large_4979214___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CBE5FE"/>
              </a:clrFrom>
              <a:clrTo>
                <a:srgbClr val="CBE5FE">
                  <a:alpha val="0"/>
                </a:srgbClr>
              </a:clrTo>
            </a:clrChange>
          </a:blip>
          <a:srcRect l="67144" t="39643" r="14285" b="37856"/>
          <a:stretch>
            <a:fillRect/>
          </a:stretch>
        </p:blipFill>
        <p:spPr bwMode="auto">
          <a:xfrm>
            <a:off x="6786578" y="4214818"/>
            <a:ext cx="928694" cy="1500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http://img1.liveinternet.ru/images/attach/c/5/88/995/88995987_large_4979214___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CEE6FE"/>
              </a:clrFrom>
              <a:clrTo>
                <a:srgbClr val="CEE6FE">
                  <a:alpha val="0"/>
                </a:srgbClr>
              </a:clrTo>
            </a:clrChange>
          </a:blip>
          <a:srcRect l="66762" t="7500" r="16095" b="74286"/>
          <a:stretch>
            <a:fillRect/>
          </a:stretch>
        </p:blipFill>
        <p:spPr bwMode="auto">
          <a:xfrm>
            <a:off x="4214810" y="4286256"/>
            <a:ext cx="857256" cy="1214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Управляющая кнопка: в конец 12">
            <a:hlinkClick r:id="rId5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5339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5226 -0.1456 0.10469 -0.2912 0.1257 -0.34954 " pathEditMode="relative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07407E-6 L -0.09444 -0.3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" y="-1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3.33333E-6 L -0.07881 -0.29398 " pathEditMode="relative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6" y="0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0958" y="192880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178592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57224" y="57148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8082" y="50004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663627">
            <a:off x="7583192" y="480495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357290" y="857232"/>
            <a:ext cx="69294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6000" dirty="0" smtClean="0">
                <a:solidFill>
                  <a:srgbClr val="7030A0"/>
                </a:solidFill>
                <a:latin typeface="Roboto" pitchFamily="2" charset="0"/>
                <a:ea typeface="Roboto" pitchFamily="2" charset="0"/>
                <a:cs typeface="Times New Roman" pitchFamily="18" charset="0"/>
              </a:rPr>
              <a:t>ОБОЗНАЧЕНИЯ</a:t>
            </a:r>
            <a:r>
              <a:rPr lang="ru-RU" sz="7200" b="1" dirty="0" smtClean="0">
                <a:solidFill>
                  <a:srgbClr val="00B050"/>
                </a:solidFill>
                <a:latin typeface="Roboto" pitchFamily="2" charset="0"/>
                <a:ea typeface="Roboto" pitchFamily="2" charset="0"/>
              </a:rPr>
              <a:t>   </a:t>
            </a:r>
          </a:p>
        </p:txBody>
      </p:sp>
      <p:sp>
        <p:nvSpPr>
          <p:cNvPr id="19" name="Прямоугольник 18">
            <a:hlinkClick r:id="rId4" action="ppaction://hlinksldjump"/>
          </p:cNvPr>
          <p:cNvSpPr/>
          <p:nvPr/>
        </p:nvSpPr>
        <p:spPr>
          <a:xfrm>
            <a:off x="4857752" y="3571876"/>
            <a:ext cx="266429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boto" pitchFamily="2" charset="0"/>
                <a:ea typeface="Roboto" pitchFamily="2" charset="0"/>
                <a:cs typeface="Times New Roman" pitchFamily="18" charset="0"/>
              </a:rPr>
              <a:t> выбрать игру</a:t>
            </a:r>
            <a:endParaRPr lang="ru-RU" sz="2800" cap="none" spc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oboto" pitchFamily="2" charset="0"/>
              <a:ea typeface="Roboto" pitchFamily="2" charset="0"/>
              <a:cs typeface="Times New Roman" pitchFamily="18" charset="0"/>
            </a:endParaRPr>
          </a:p>
        </p:txBody>
      </p:sp>
      <p:sp>
        <p:nvSpPr>
          <p:cNvPr id="22" name="Прямоугольник 21">
            <a:hlinkClick r:id="rId4" action="ppaction://hlinksldjump"/>
          </p:cNvPr>
          <p:cNvSpPr/>
          <p:nvPr/>
        </p:nvSpPr>
        <p:spPr>
          <a:xfrm>
            <a:off x="4786314" y="4357694"/>
            <a:ext cx="342902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boto" pitchFamily="2" charset="0"/>
                <a:ea typeface="Roboto" pitchFamily="2" charset="0"/>
                <a:cs typeface="Times New Roman" pitchFamily="18" charset="0"/>
              </a:rPr>
              <a:t> вернуться к игре</a:t>
            </a:r>
            <a:endParaRPr lang="ru-RU" sz="2800" cap="none" spc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oboto" pitchFamily="2" charset="0"/>
              <a:ea typeface="Roboto" pitchFamily="2" charset="0"/>
              <a:cs typeface="Times New Roman" pitchFamily="18" charset="0"/>
            </a:endParaRPr>
          </a:p>
        </p:txBody>
      </p:sp>
      <p:sp>
        <p:nvSpPr>
          <p:cNvPr id="23" name="Прямоугольник 22">
            <a:hlinkClick r:id="rId4" action="ppaction://hlinksldjump"/>
          </p:cNvPr>
          <p:cNvSpPr/>
          <p:nvPr/>
        </p:nvSpPr>
        <p:spPr>
          <a:xfrm>
            <a:off x="2714612" y="1857364"/>
            <a:ext cx="428628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boto" pitchFamily="2" charset="0"/>
                <a:ea typeface="Roboto" pitchFamily="2" charset="0"/>
                <a:cs typeface="Times New Roman" pitchFamily="18" charset="0"/>
              </a:rPr>
              <a:t> узнать задание</a:t>
            </a:r>
            <a:endParaRPr lang="ru-RU" sz="2800" cap="none" spc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oboto" pitchFamily="2" charset="0"/>
              <a:ea typeface="Roboto" pitchFamily="2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1429512" flipH="1">
            <a:off x="96546" y="3018371"/>
            <a:ext cx="3707190" cy="3987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Управляющая кнопка: домой 19">
            <a:hlinkClick r:id="" action="ppaction://noaction" highlightClick="1"/>
          </p:cNvPr>
          <p:cNvSpPr/>
          <p:nvPr/>
        </p:nvSpPr>
        <p:spPr>
          <a:xfrm>
            <a:off x="4214810" y="3571876"/>
            <a:ext cx="642942" cy="428628"/>
          </a:xfrm>
          <a:prstGeom prst="actionButtonHome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itchFamily="2" charset="0"/>
              <a:ea typeface="Roboto" pitchFamily="2" charset="0"/>
            </a:endParaRPr>
          </a:p>
        </p:txBody>
      </p:sp>
      <p:sp>
        <p:nvSpPr>
          <p:cNvPr id="28" name="Прямоугольник 27">
            <a:hlinkClick r:id="rId4" action="ppaction://hlinksldjump"/>
          </p:cNvPr>
          <p:cNvSpPr/>
          <p:nvPr/>
        </p:nvSpPr>
        <p:spPr>
          <a:xfrm>
            <a:off x="3929058" y="2500306"/>
            <a:ext cx="4286280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boto" pitchFamily="2" charset="0"/>
                <a:ea typeface="Roboto" pitchFamily="2" charset="0"/>
                <a:cs typeface="Times New Roman" pitchFamily="18" charset="0"/>
              </a:rPr>
              <a:t> убрать текст задания     </a:t>
            </a:r>
            <a:r>
              <a:rPr lang="ru-RU" sz="20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boto" pitchFamily="2" charset="0"/>
                <a:ea typeface="Roboto" pitchFamily="2" charset="0"/>
                <a:cs typeface="Times New Roman" pitchFamily="18" charset="0"/>
              </a:rPr>
              <a:t>(кликнуть на выплывающее окно)</a:t>
            </a:r>
            <a:endParaRPr lang="ru-RU" sz="2000" cap="none" spc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oboto" pitchFamily="2" charset="0"/>
              <a:ea typeface="Roboto" pitchFamily="2" charset="0"/>
              <a:cs typeface="Times New Roman" pitchFamily="18" charset="0"/>
            </a:endParaRPr>
          </a:p>
        </p:txBody>
      </p:sp>
      <p:sp>
        <p:nvSpPr>
          <p:cNvPr id="21" name="Управляющая кнопка: возврат 20">
            <a:hlinkClick r:id="" action="ppaction://noaction" highlightClick="1"/>
          </p:cNvPr>
          <p:cNvSpPr/>
          <p:nvPr/>
        </p:nvSpPr>
        <p:spPr>
          <a:xfrm>
            <a:off x="4214810" y="4429132"/>
            <a:ext cx="613788" cy="399474"/>
          </a:xfrm>
          <a:prstGeom prst="actionButtonReturn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itchFamily="2" charset="0"/>
              <a:ea typeface="Roboto" pitchFamily="2" charset="0"/>
            </a:endParaRPr>
          </a:p>
        </p:txBody>
      </p:sp>
      <p:sp>
        <p:nvSpPr>
          <p:cNvPr id="24" name="Управляющая кнопка: в конец 23">
            <a:hlinkClick r:id="" action="ppaction://noaction" highlightClick="1"/>
          </p:cNvPr>
          <p:cNvSpPr/>
          <p:nvPr/>
        </p:nvSpPr>
        <p:spPr>
          <a:xfrm>
            <a:off x="4214810" y="5214950"/>
            <a:ext cx="685226" cy="399474"/>
          </a:xfrm>
          <a:prstGeom prst="actionButtonEnd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itchFamily="2" charset="0"/>
              <a:ea typeface="Roboto" pitchFamily="2" charset="0"/>
            </a:endParaRPr>
          </a:p>
        </p:txBody>
      </p:sp>
      <p:sp>
        <p:nvSpPr>
          <p:cNvPr id="27" name="Прямоугольник 26">
            <a:hlinkClick r:id="rId4" action="ppaction://hlinksldjump"/>
          </p:cNvPr>
          <p:cNvSpPr/>
          <p:nvPr/>
        </p:nvSpPr>
        <p:spPr>
          <a:xfrm>
            <a:off x="4786314" y="5143512"/>
            <a:ext cx="3096344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dirty="0" smtClean="0">
                <a:ln w="1905"/>
                <a:solidFill>
                  <a:srgbClr val="00B05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Roboto" pitchFamily="2" charset="0"/>
                <a:ea typeface="Roboto" pitchFamily="2" charset="0"/>
                <a:cs typeface="Times New Roman" pitchFamily="18" charset="0"/>
              </a:rPr>
              <a:t>  закончить игру</a:t>
            </a:r>
            <a:endParaRPr lang="ru-RU" sz="2800" cap="none" spc="0" dirty="0">
              <a:ln w="1905"/>
              <a:solidFill>
                <a:srgbClr val="00B05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Roboto" pitchFamily="2" charset="0"/>
              <a:ea typeface="Roboto" pitchFamily="2" charset="0"/>
              <a:cs typeface="Times New Roman" pitchFamily="18" charset="0"/>
            </a:endParaRPr>
          </a:p>
        </p:txBody>
      </p:sp>
      <p:pic>
        <p:nvPicPr>
          <p:cNvPr id="29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0298" y="350043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Управляющая кнопка: справка 29">
            <a:hlinkClick r:id="" action="ppaction://noaction" highlightClick="1"/>
          </p:cNvPr>
          <p:cNvSpPr/>
          <p:nvPr/>
        </p:nvSpPr>
        <p:spPr>
          <a:xfrm>
            <a:off x="2143108" y="2000240"/>
            <a:ext cx="613820" cy="470912"/>
          </a:xfrm>
          <a:prstGeom prst="actionButtonHelp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itchFamily="2" charset="0"/>
              <a:ea typeface="Roboto" pitchFamily="2" charset="0"/>
            </a:endParaRPr>
          </a:p>
        </p:txBody>
      </p:sp>
      <p:sp>
        <p:nvSpPr>
          <p:cNvPr id="31" name="Управляющая кнопка: настраиваемая 30">
            <a:hlinkClick r:id="" action="ppaction://noaction" highlightClick="1"/>
          </p:cNvPr>
          <p:cNvSpPr/>
          <p:nvPr/>
        </p:nvSpPr>
        <p:spPr>
          <a:xfrm>
            <a:off x="3357554" y="2643182"/>
            <a:ext cx="542350" cy="470912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326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3397" cy="683684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  <p:pic>
        <p:nvPicPr>
          <p:cNvPr id="9" name="Picture 2" descr="http://img0.liveinternet.ru/images/attach/c/5/88/995/88995990_large_4979214_chei_hvost_3.jpg"/>
          <p:cNvPicPr>
            <a:picLocks noChangeAspect="1" noChangeArrowheads="1"/>
          </p:cNvPicPr>
          <p:nvPr/>
        </p:nvPicPr>
        <p:blipFill>
          <a:blip r:embed="rId3" cstate="print"/>
          <a:srcRect l="54096" t="34143" r="5892" b="34781"/>
          <a:stretch>
            <a:fillRect/>
          </a:stretch>
        </p:blipFill>
        <p:spPr bwMode="auto">
          <a:xfrm>
            <a:off x="6215074" y="1000108"/>
            <a:ext cx="2138531" cy="221457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pic>
        <p:nvPicPr>
          <p:cNvPr id="10" name="Picture 2" descr="http://img0.liveinternet.ru/images/attach/c/5/88/995/88995990_large_4979214_chei_hvost_3.jpg"/>
          <p:cNvPicPr>
            <a:picLocks noChangeAspect="1" noChangeArrowheads="1"/>
          </p:cNvPicPr>
          <p:nvPr/>
        </p:nvPicPr>
        <p:blipFill>
          <a:blip r:embed="rId3" cstate="print"/>
          <a:srcRect l="3905" t="-286" r="53238" b="67071"/>
          <a:stretch>
            <a:fillRect/>
          </a:stretch>
        </p:blipFill>
        <p:spPr bwMode="auto">
          <a:xfrm>
            <a:off x="785786" y="928670"/>
            <a:ext cx="2143140" cy="221455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pic>
        <p:nvPicPr>
          <p:cNvPr id="11" name="Picture 2" descr="http://img1.liveinternet.ru/images/attach/c/5/88/995/88995987_large_4979214___1.jpg"/>
          <p:cNvPicPr>
            <a:picLocks noChangeAspect="1" noChangeArrowheads="1"/>
          </p:cNvPicPr>
          <p:nvPr/>
        </p:nvPicPr>
        <p:blipFill>
          <a:blip r:embed="rId4" cstate="print"/>
          <a:srcRect l="4285" t="67357" r="53048" b="1428"/>
          <a:stretch>
            <a:fillRect/>
          </a:stretch>
        </p:blipFill>
        <p:spPr bwMode="auto">
          <a:xfrm>
            <a:off x="3500430" y="1000108"/>
            <a:ext cx="2206852" cy="2152664"/>
          </a:xfrm>
          <a:prstGeom prst="rect">
            <a:avLst/>
          </a:prstGeom>
          <a:noFill/>
        </p:spPr>
      </p:pic>
      <p:pic>
        <p:nvPicPr>
          <p:cNvPr id="12" name="Picture 2" descr="http://img1.liveinternet.ru/images/attach/c/5/88/995/88995987_large_4979214___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CEE6FE"/>
              </a:clrFrom>
              <a:clrTo>
                <a:srgbClr val="CEE6FE">
                  <a:alpha val="0"/>
                </a:srgbClr>
              </a:clrTo>
            </a:clrChange>
          </a:blip>
          <a:srcRect l="64286" t="77143" r="9999" b="8928"/>
          <a:stretch>
            <a:fillRect/>
          </a:stretch>
        </p:blipFill>
        <p:spPr bwMode="auto">
          <a:xfrm>
            <a:off x="1285852" y="4357694"/>
            <a:ext cx="1285884" cy="928694"/>
          </a:xfrm>
          <a:prstGeom prst="rect">
            <a:avLst/>
          </a:prstGeom>
          <a:noFill/>
        </p:spPr>
      </p:pic>
      <p:pic>
        <p:nvPicPr>
          <p:cNvPr id="8" name="Picture 2" descr="http://img0.liveinternet.ru/images/attach/c/5/88/995/88995990_large_4979214_chei_hvost_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A0CBFE"/>
              </a:clrFrom>
              <a:clrTo>
                <a:srgbClr val="A0CBFE">
                  <a:alpha val="0"/>
                </a:srgbClr>
              </a:clrTo>
            </a:clrChange>
          </a:blip>
          <a:srcRect l="61239" t="67358" r="7333" b="2643"/>
          <a:stretch>
            <a:fillRect/>
          </a:stretch>
        </p:blipFill>
        <p:spPr bwMode="auto">
          <a:xfrm>
            <a:off x="4000496" y="3714752"/>
            <a:ext cx="1571636" cy="200026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pic>
        <p:nvPicPr>
          <p:cNvPr id="6" name="Picture 2" descr="http://img0.liveinternet.ru/images/attach/c/5/88/995/88995990_large_4979214_chei_hvost_3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D1E7FE"/>
              </a:clrFrom>
              <a:clrTo>
                <a:srgbClr val="D1E7FE">
                  <a:alpha val="0"/>
                </a:srgbClr>
              </a:clrTo>
            </a:clrChange>
          </a:blip>
          <a:srcRect l="12858" t="42857" r="62856" b="42142"/>
          <a:stretch>
            <a:fillRect/>
          </a:stretch>
        </p:blipFill>
        <p:spPr bwMode="auto">
          <a:xfrm>
            <a:off x="6715140" y="4429132"/>
            <a:ext cx="1214446" cy="100013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</p:pic>
      <p:sp>
        <p:nvSpPr>
          <p:cNvPr id="13" name="Управляющая кнопка: в конец 12">
            <a:hlinkClick r:id="rId5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5339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59259E-6 L 0.38576 -0.525 " pathEditMode="relative" ptsTypes="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1.11022E-16 L 0.41753 -0.40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" y="-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11022E-16 L -0.45816 -0.4601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9" y="-2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596" y="1071546"/>
            <a:ext cx="7572428" cy="92333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ЗАМЕЧАТЕЛЬНО!!!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0694" y="385762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8082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8865" y="4657339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4346" y="142873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9454" y="300037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166" y="250030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342900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06" y="0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0958" y="1571612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6" y="1285860"/>
            <a:ext cx="7143800" cy="4919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Управляющая кнопка: домой 21">
            <a:hlinkClick r:id="rId6" action="ppaction://hlinksldjump" highlightClick="1"/>
          </p:cNvPr>
          <p:cNvSpPr/>
          <p:nvPr/>
        </p:nvSpPr>
        <p:spPr>
          <a:xfrm>
            <a:off x="8100000" y="6228000"/>
            <a:ext cx="785818" cy="50006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правляющая кнопка: возврат 22">
            <a:hlinkClick r:id="rId7" action="ppaction://hlinksldjump" highlightClick="1"/>
          </p:cNvPr>
          <p:cNvSpPr/>
          <p:nvPr/>
        </p:nvSpPr>
        <p:spPr>
          <a:xfrm>
            <a:off x="428596" y="6286520"/>
            <a:ext cx="613788" cy="399474"/>
          </a:xfrm>
          <a:prstGeom prst="actionButtonReturn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3262290"/>
      </p:ext>
    </p:extLst>
  </p:cSld>
  <p:clrMapOvr>
    <a:masterClrMapping/>
  </p:clrMapOvr>
  <p:transition advClick="0">
    <p:sndAc>
      <p:stSnd>
        <p:snd r:embed="rId2" name="applause.wav" builtIn="1"/>
      </p:stSnd>
    </p:sndAc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-459432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85893" y="1515843"/>
            <a:ext cx="6120679" cy="92333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Один и много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6446" y="571501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9058" y="5437187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8186" y="27213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1521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43900" y="500063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Управляющая кнопка: справка 11">
            <a:hlinkClick r:id="" action="ppaction://noaction" highlightClick="1"/>
          </p:cNvPr>
          <p:cNvSpPr/>
          <p:nvPr/>
        </p:nvSpPr>
        <p:spPr>
          <a:xfrm>
            <a:off x="8286776" y="214290"/>
            <a:ext cx="613820" cy="470912"/>
          </a:xfrm>
          <a:prstGeom prst="actionButtonHelp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настраиваемая 12">
            <a:hlinkClick r:id="" action="ppaction://noaction" highlightClick="1"/>
          </p:cNvPr>
          <p:cNvSpPr/>
          <p:nvPr/>
        </p:nvSpPr>
        <p:spPr>
          <a:xfrm>
            <a:off x="214282" y="214290"/>
            <a:ext cx="542350" cy="470912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285984" y="857232"/>
            <a:ext cx="6143668" cy="4857784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u="sng" dirty="0" smtClean="0">
                <a:latin typeface="Roboto" pitchFamily="2" charset="0"/>
                <a:ea typeface="Roboto" pitchFamily="2" charset="0"/>
              </a:rPr>
              <a:t>Цель: </a:t>
            </a:r>
            <a:r>
              <a:rPr lang="ru-RU" sz="2400" dirty="0" smtClean="0">
                <a:latin typeface="Roboto" pitchFamily="2" charset="0"/>
                <a:ea typeface="Roboto" pitchFamily="2" charset="0"/>
              </a:rPr>
              <a:t>создание условий для совершенствования умения детей образовывать существительные множественного числа.</a:t>
            </a:r>
          </a:p>
          <a:p>
            <a:r>
              <a:rPr lang="ru-RU" sz="2400" u="sng" dirty="0" smtClean="0">
                <a:latin typeface="Roboto" pitchFamily="2" charset="0"/>
                <a:ea typeface="Roboto" pitchFamily="2" charset="0"/>
              </a:rPr>
              <a:t>Детская цель: </a:t>
            </a:r>
            <a:r>
              <a:rPr lang="ru-RU" sz="2400" dirty="0" smtClean="0">
                <a:latin typeface="Roboto" pitchFamily="2" charset="0"/>
                <a:ea typeface="Roboto" pitchFamily="2" charset="0"/>
              </a:rPr>
              <a:t>показать и называть один и много предметов</a:t>
            </a:r>
          </a:p>
          <a:p>
            <a:r>
              <a:rPr lang="ru-RU" sz="2400" u="sng" dirty="0" smtClean="0">
                <a:latin typeface="Roboto" pitchFamily="2" charset="0"/>
                <a:ea typeface="Roboto" pitchFamily="2" charset="0"/>
              </a:rPr>
              <a:t>Инструкция: </a:t>
            </a:r>
            <a:r>
              <a:rPr lang="ru-RU" sz="2400" dirty="0" smtClean="0">
                <a:latin typeface="Roboto" pitchFamily="2" charset="0"/>
                <a:ea typeface="Roboto" pitchFamily="2" charset="0"/>
              </a:rPr>
              <a:t>показывай и называй один и много предметов</a:t>
            </a:r>
          </a:p>
          <a:p>
            <a:r>
              <a:rPr lang="ru-RU" sz="2400" i="1" u="sng" dirty="0" smtClean="0">
                <a:latin typeface="Roboto" pitchFamily="2" charset="0"/>
                <a:ea typeface="Roboto" pitchFamily="2" charset="0"/>
              </a:rPr>
              <a:t>Смена заданий</a:t>
            </a:r>
            <a:r>
              <a:rPr lang="ru-RU" sz="2400" dirty="0" smtClean="0">
                <a:latin typeface="Roboto" pitchFamily="2" charset="0"/>
                <a:ea typeface="Roboto" pitchFamily="2" charset="0"/>
              </a:rPr>
              <a:t> по щелчку мышки.</a:t>
            </a:r>
          </a:p>
          <a:p>
            <a:r>
              <a:rPr lang="ru-RU" sz="2400" u="sng" dirty="0" smtClean="0">
                <a:latin typeface="Roboto" pitchFamily="2" charset="0"/>
                <a:ea typeface="Roboto" pitchFamily="2" charset="0"/>
              </a:rPr>
              <a:t>Методические указания. </a:t>
            </a:r>
            <a:r>
              <a:rPr lang="ru-RU" sz="2400" dirty="0" smtClean="0">
                <a:latin typeface="Roboto" pitchFamily="2" charset="0"/>
                <a:ea typeface="Roboto" pitchFamily="2" charset="0"/>
              </a:rPr>
              <a:t>В этой игре ребёнок должен обязательно сопровождать речь жестом</a:t>
            </a:r>
            <a:r>
              <a:rPr lang="ru-RU" sz="2800" dirty="0" smtClean="0">
                <a:latin typeface="Roboto" pitchFamily="2" charset="0"/>
                <a:ea typeface="Roboto" pitchFamily="2" charset="0"/>
              </a:rPr>
              <a:t>.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786058"/>
            <a:ext cx="2334517" cy="4071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143900" y="6143644"/>
            <a:ext cx="785818" cy="50006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326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3397" cy="683684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  <p:pic>
        <p:nvPicPr>
          <p:cNvPr id="5" name="Picture 2" descr="http://img-fotki.yandex.ru/get/4212/yankolin.143/0_2a836_390662b5_XL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4522" r="41779" b="683"/>
          <a:stretch>
            <a:fillRect/>
          </a:stretch>
        </p:blipFill>
        <p:spPr bwMode="auto">
          <a:xfrm>
            <a:off x="1071538" y="1142983"/>
            <a:ext cx="2428892" cy="2286015"/>
          </a:xfrm>
          <a:prstGeom prst="rect">
            <a:avLst/>
          </a:prstGeom>
          <a:noFill/>
        </p:spPr>
      </p:pic>
      <p:pic>
        <p:nvPicPr>
          <p:cNvPr id="7" name="Picture 2" descr="http://img-fotki.yandex.ru/get/4212/yankolin.143/0_2a836_390662b5_XL.jpg">
            <a:hlinkClick r:id="" action="ppaction://hlinkshowjump?jump=nextslide" highlightClick="1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7752" y="2786058"/>
            <a:ext cx="3514700" cy="3117103"/>
          </a:xfrm>
          <a:prstGeom prst="actionButtonForwardNext">
            <a:avLst/>
          </a:prstGeom>
          <a:noFill/>
        </p:spPr>
      </p:pic>
      <p:pic>
        <p:nvPicPr>
          <p:cNvPr id="8" name="Picture 2" descr="http://img-fotki.yandex.ru/get/4212/yankolin.143/0_2a836_390662b5_XL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4522" r="41779" b="683"/>
          <a:stretch>
            <a:fillRect/>
          </a:stretch>
        </p:blipFill>
        <p:spPr bwMode="auto">
          <a:xfrm>
            <a:off x="6000760" y="1571612"/>
            <a:ext cx="1553776" cy="1462377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571472" y="357166"/>
            <a:ext cx="8001056" cy="78581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Один - много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0" name="Управляющая кнопка: в конец 9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5339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3397" cy="683684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  <p:pic>
        <p:nvPicPr>
          <p:cNvPr id="5" name="Picture 4" descr="http://www.clker.com/cliparts/r/o/t/2/B/N/dsdfdedfk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500174"/>
            <a:ext cx="1642905" cy="2498058"/>
          </a:xfrm>
          <a:prstGeom prst="rect">
            <a:avLst/>
          </a:prstGeom>
          <a:noFill/>
        </p:spPr>
      </p:pic>
      <p:pic>
        <p:nvPicPr>
          <p:cNvPr id="6" name="Picture 4" descr="http://www.clker.com/cliparts/r/o/t/2/B/N/dsdfdedfk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270398">
            <a:off x="4316483" y="4493168"/>
            <a:ext cx="1642905" cy="2498058"/>
          </a:xfrm>
          <a:prstGeom prst="rect">
            <a:avLst/>
          </a:prstGeom>
          <a:noFill/>
        </p:spPr>
      </p:pic>
      <p:pic>
        <p:nvPicPr>
          <p:cNvPr id="7" name="Picture 4" descr="http://www.clker.com/cliparts/r/o/t/2/B/N/dsdfdedfk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281143">
            <a:off x="5745140" y="2994727"/>
            <a:ext cx="1642905" cy="2498058"/>
          </a:xfrm>
          <a:prstGeom prst="rect">
            <a:avLst/>
          </a:prstGeom>
          <a:noFill/>
        </p:spPr>
      </p:pic>
      <p:pic>
        <p:nvPicPr>
          <p:cNvPr id="8" name="Picture 4" descr="http://www.clker.com/cliparts/r/o/t/2/B/N/dsdfdedfk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173530">
            <a:off x="4663242" y="3685070"/>
            <a:ext cx="1642905" cy="2498058"/>
          </a:xfrm>
          <a:prstGeom prst="rect">
            <a:avLst/>
          </a:prstGeom>
          <a:noFill/>
        </p:spPr>
      </p:pic>
      <p:pic>
        <p:nvPicPr>
          <p:cNvPr id="9" name="Picture 4" descr="http://www.clker.com/cliparts/r/o/t/2/B/N/dsdfdedfk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187022">
            <a:off x="6030955" y="2207863"/>
            <a:ext cx="1642905" cy="2498058"/>
          </a:xfrm>
          <a:prstGeom prst="rect">
            <a:avLst/>
          </a:prstGeom>
          <a:noFill/>
        </p:spPr>
      </p:pic>
      <p:sp>
        <p:nvSpPr>
          <p:cNvPr id="10" name="Скругленный прямоугольник 9"/>
          <p:cNvSpPr/>
          <p:nvPr/>
        </p:nvSpPr>
        <p:spPr>
          <a:xfrm>
            <a:off x="642910" y="428604"/>
            <a:ext cx="8001056" cy="78581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Один - много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1" name="Управляющая кнопка: в конец 10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5339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3397" cy="683684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  <p:pic>
        <p:nvPicPr>
          <p:cNvPr id="5" name="Picture 13" descr="C:\Users\User\Desktop\Мама.doc\картинки\игрушки\0_55e24_1d4b7b23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90" y="1500174"/>
            <a:ext cx="1428760" cy="14287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3" descr="C:\Users\User\Desktop\Мама.doc\картинки\игрушки\0_55e24_1d4b7b23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50" y="4357694"/>
            <a:ext cx="1428760" cy="14287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 descr="C:\Users\User\Desktop\Мама.doc\картинки\игрушки\0_55e24_1d4b7b23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0" y="4286256"/>
            <a:ext cx="1428760" cy="14287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3" descr="C:\Users\User\Desktop\Мама.doc\картинки\игрушки\0_55e24_1d4b7b23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0" y="3500438"/>
            <a:ext cx="1428760" cy="14287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3" descr="C:\Users\User\Desktop\Мама.doc\картинки\игрушки\0_55e24_1d4b7b23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78" y="2571744"/>
            <a:ext cx="1428760" cy="14287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3" descr="C:\Users\User\Desktop\Мама.doc\картинки\игрушки\0_55e24_1d4b7b23_ori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058" y="2643182"/>
            <a:ext cx="1428760" cy="14287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642910" y="428604"/>
            <a:ext cx="8001056" cy="78581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Один - много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2" name="Управляющая кнопка: в конец 11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5339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3397" cy="683684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  <p:pic>
        <p:nvPicPr>
          <p:cNvPr id="5" name="Picture 6" descr="http://www.photogallerys.ru/clipart/stulya/rockch66picture201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1357298"/>
            <a:ext cx="1126503" cy="2124070"/>
          </a:xfrm>
          <a:prstGeom prst="rect">
            <a:avLst/>
          </a:prstGeom>
          <a:noFill/>
        </p:spPr>
      </p:pic>
      <p:pic>
        <p:nvPicPr>
          <p:cNvPr id="6" name="Picture 6" descr="http://www.photogallerys.ru/clipart/stulya/rockch66picture201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3359" y="3643314"/>
            <a:ext cx="1231492" cy="2322031"/>
          </a:xfrm>
          <a:prstGeom prst="rect">
            <a:avLst/>
          </a:prstGeom>
          <a:noFill/>
        </p:spPr>
      </p:pic>
      <p:pic>
        <p:nvPicPr>
          <p:cNvPr id="7" name="Picture 6" descr="http://www.photogallerys.ru/clipart/stulya/rockch66picture201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3500438"/>
            <a:ext cx="1307266" cy="2464907"/>
          </a:xfrm>
          <a:prstGeom prst="rect">
            <a:avLst/>
          </a:prstGeom>
          <a:noFill/>
        </p:spPr>
      </p:pic>
      <p:pic>
        <p:nvPicPr>
          <p:cNvPr id="8" name="Picture 6" descr="http://www.photogallerys.ru/clipart/stulya/rockch66picture201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1357298"/>
            <a:ext cx="1724026" cy="3250725"/>
          </a:xfrm>
          <a:prstGeom prst="rect">
            <a:avLst/>
          </a:prstGeom>
          <a:noFill/>
        </p:spPr>
      </p:pic>
      <p:sp>
        <p:nvSpPr>
          <p:cNvPr id="9" name="Скругленный прямоугольник 8"/>
          <p:cNvSpPr/>
          <p:nvPr/>
        </p:nvSpPr>
        <p:spPr>
          <a:xfrm>
            <a:off x="642910" y="428604"/>
            <a:ext cx="8001056" cy="78581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Один - много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0" name="Управляющая кнопка: в конец 9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5339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3397" cy="683684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  <p:pic>
        <p:nvPicPr>
          <p:cNvPr id="5" name="Picture 2" descr="http://arstyle.org/uploads/posts/2011-05/1305942546_1233826343_the_isolated_tree_vector.jpg"/>
          <p:cNvPicPr>
            <a:picLocks noChangeAspect="1" noChangeArrowheads="1"/>
          </p:cNvPicPr>
          <p:nvPr/>
        </p:nvPicPr>
        <p:blipFill>
          <a:blip r:embed="rId3" cstate="print"/>
          <a:srcRect r="1812" b="7341"/>
          <a:stretch>
            <a:fillRect/>
          </a:stretch>
        </p:blipFill>
        <p:spPr bwMode="auto">
          <a:xfrm>
            <a:off x="1000100" y="1428736"/>
            <a:ext cx="2064558" cy="2428892"/>
          </a:xfrm>
          <a:prstGeom prst="rect">
            <a:avLst/>
          </a:prstGeom>
          <a:noFill/>
        </p:spPr>
      </p:pic>
      <p:pic>
        <p:nvPicPr>
          <p:cNvPr id="6" name="Picture 2" descr="http://arstyle.org/uploads/posts/2011-05/1305942546_1233826343_the_isolated_tree_vector.jpg"/>
          <p:cNvPicPr>
            <a:picLocks noChangeAspect="1" noChangeArrowheads="1"/>
          </p:cNvPicPr>
          <p:nvPr/>
        </p:nvPicPr>
        <p:blipFill>
          <a:blip r:embed="rId3" cstate="print"/>
          <a:srcRect r="1812" b="7341"/>
          <a:stretch>
            <a:fillRect/>
          </a:stretch>
        </p:blipFill>
        <p:spPr bwMode="auto">
          <a:xfrm>
            <a:off x="6286512" y="3571876"/>
            <a:ext cx="2064558" cy="2428892"/>
          </a:xfrm>
          <a:prstGeom prst="rect">
            <a:avLst/>
          </a:prstGeom>
          <a:noFill/>
        </p:spPr>
      </p:pic>
      <p:pic>
        <p:nvPicPr>
          <p:cNvPr id="8" name="Picture 2" descr="http://arstyle.org/uploads/posts/2011-05/1305942546_1233826343_the_isolated_tree_vector.jpg"/>
          <p:cNvPicPr>
            <a:picLocks noChangeAspect="1" noChangeArrowheads="1"/>
          </p:cNvPicPr>
          <p:nvPr/>
        </p:nvPicPr>
        <p:blipFill>
          <a:blip r:embed="rId3" cstate="print"/>
          <a:srcRect r="1812" b="7341"/>
          <a:stretch>
            <a:fillRect/>
          </a:stretch>
        </p:blipFill>
        <p:spPr bwMode="auto">
          <a:xfrm>
            <a:off x="3929058" y="3214686"/>
            <a:ext cx="2064558" cy="2428892"/>
          </a:xfrm>
          <a:prstGeom prst="rect">
            <a:avLst/>
          </a:prstGeom>
          <a:noFill/>
        </p:spPr>
      </p:pic>
      <p:pic>
        <p:nvPicPr>
          <p:cNvPr id="9" name="Picture 2" descr="http://arstyle.org/uploads/posts/2011-05/1305942546_1233826343_the_isolated_tree_vector.jpg"/>
          <p:cNvPicPr>
            <a:picLocks noChangeAspect="1" noChangeArrowheads="1"/>
          </p:cNvPicPr>
          <p:nvPr/>
        </p:nvPicPr>
        <p:blipFill>
          <a:blip r:embed="rId4" cstate="print"/>
          <a:srcRect r="1812" b="7341"/>
          <a:stretch>
            <a:fillRect/>
          </a:stretch>
        </p:blipFill>
        <p:spPr bwMode="auto">
          <a:xfrm>
            <a:off x="6072198" y="1395118"/>
            <a:ext cx="1850243" cy="2176757"/>
          </a:xfrm>
          <a:prstGeom prst="rect">
            <a:avLst/>
          </a:prstGeom>
          <a:noFill/>
        </p:spPr>
      </p:pic>
      <p:sp>
        <p:nvSpPr>
          <p:cNvPr id="10" name="Скругленный прямоугольник 9"/>
          <p:cNvSpPr/>
          <p:nvPr/>
        </p:nvSpPr>
        <p:spPr>
          <a:xfrm>
            <a:off x="642910" y="428604"/>
            <a:ext cx="8001056" cy="78581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Один - много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1" name="Управляющая кнопка: в конец 10">
            <a:hlinkClick r:id="rId5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5339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3397" cy="683684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/>
        </p:spPr>
      </p:pic>
      <p:pic>
        <p:nvPicPr>
          <p:cNvPr id="8" name="Picture 16" descr="http://openclipart.org/image/800px/svg_to_png/29252/Rfc1394_Wooden_tab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357298"/>
            <a:ext cx="3167031" cy="1900219"/>
          </a:xfrm>
          <a:prstGeom prst="rect">
            <a:avLst/>
          </a:prstGeom>
          <a:noFill/>
        </p:spPr>
      </p:pic>
      <p:pic>
        <p:nvPicPr>
          <p:cNvPr id="9" name="Picture 16" descr="http://openclipart.org/image/800px/svg_to_png/29252/Rfc1394_Wooden_tab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8" y="1400161"/>
            <a:ext cx="2738403" cy="1643042"/>
          </a:xfrm>
          <a:prstGeom prst="rect">
            <a:avLst/>
          </a:prstGeom>
          <a:noFill/>
        </p:spPr>
      </p:pic>
      <p:pic>
        <p:nvPicPr>
          <p:cNvPr id="10" name="Picture 16" descr="http://openclipart.org/image/800px/svg_to_png/29252/Rfc1394_Wooden_tab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4000504"/>
            <a:ext cx="3167031" cy="1900219"/>
          </a:xfrm>
          <a:prstGeom prst="rect">
            <a:avLst/>
          </a:prstGeom>
          <a:noFill/>
        </p:spPr>
      </p:pic>
      <p:pic>
        <p:nvPicPr>
          <p:cNvPr id="11" name="Picture 16" descr="http://openclipart.org/image/800px/svg_to_png/29252/Rfc1394_Wooden_tab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2571744"/>
            <a:ext cx="3167031" cy="1900219"/>
          </a:xfrm>
          <a:prstGeom prst="rect">
            <a:avLst/>
          </a:prstGeom>
          <a:noFill/>
        </p:spPr>
      </p:pic>
      <p:pic>
        <p:nvPicPr>
          <p:cNvPr id="12" name="Picture 16" descr="http://openclipart.org/image/800px/svg_to_png/29252/Rfc1394_Wooden_tabl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3643314"/>
            <a:ext cx="3167031" cy="1900219"/>
          </a:xfrm>
          <a:prstGeom prst="rect">
            <a:avLst/>
          </a:prstGeom>
          <a:noFill/>
        </p:spPr>
      </p:pic>
      <p:sp>
        <p:nvSpPr>
          <p:cNvPr id="13" name="Скругленный прямоугольник 12"/>
          <p:cNvSpPr/>
          <p:nvPr/>
        </p:nvSpPr>
        <p:spPr>
          <a:xfrm>
            <a:off x="642910" y="428604"/>
            <a:ext cx="8001056" cy="785818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Один - много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4" name="Управляющая кнопка: в конец 13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5339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596" y="1071546"/>
            <a:ext cx="7572428" cy="92333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КЛАСС!!!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0694" y="385762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8082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8865" y="4657339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4346" y="142873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9454" y="300037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166" y="250030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342900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06" y="0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0958" y="1571612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48" y="1071546"/>
            <a:ext cx="7429552" cy="5116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Управляющая кнопка: домой 21">
            <a:hlinkClick r:id="rId6" action="ppaction://hlinksldjump" highlightClick="1"/>
          </p:cNvPr>
          <p:cNvSpPr/>
          <p:nvPr/>
        </p:nvSpPr>
        <p:spPr>
          <a:xfrm>
            <a:off x="8100000" y="6228000"/>
            <a:ext cx="785818" cy="50006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правляющая кнопка: возврат 22">
            <a:hlinkClick r:id="rId7" action="ppaction://hlinksldjump" highlightClick="1"/>
          </p:cNvPr>
          <p:cNvSpPr/>
          <p:nvPr/>
        </p:nvSpPr>
        <p:spPr>
          <a:xfrm>
            <a:off x="428596" y="6286520"/>
            <a:ext cx="613788" cy="399474"/>
          </a:xfrm>
          <a:prstGeom prst="actionButtonReturn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3262290"/>
      </p:ext>
    </p:extLst>
  </p:cSld>
  <p:clrMapOvr>
    <a:masterClrMapping/>
  </p:clrMapOvr>
  <p:transition advClick="0">
    <p:sndAc>
      <p:stSnd>
        <p:snd r:embed="rId2" name="applause.wav" builtIn="1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latin typeface="Roboto" pitchFamily="2" charset="0"/>
              <a:ea typeface="Roboto" pitchFamily="2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>
            <a:hlinkClick r:id="rId3" action="ppaction://hlinksldjump"/>
          </p:cNvPr>
          <p:cNvSpPr/>
          <p:nvPr/>
        </p:nvSpPr>
        <p:spPr>
          <a:xfrm>
            <a:off x="928662" y="3286124"/>
            <a:ext cx="3492000" cy="504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Чей хвост?</a:t>
            </a:r>
            <a:r>
              <a:rPr lang="en-US" sz="22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 </a:t>
            </a:r>
            <a:endParaRPr lang="ru-RU" sz="22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endParaRPr lang="ru-RU" sz="2200" b="1" dirty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0" name="Скругленный прямоугольник 9">
            <a:hlinkClick r:id="rId4" action="ppaction://hlinksldjump"/>
          </p:cNvPr>
          <p:cNvSpPr/>
          <p:nvPr/>
        </p:nvSpPr>
        <p:spPr>
          <a:xfrm>
            <a:off x="928662" y="1500174"/>
            <a:ext cx="3492000" cy="50343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Назови ласково</a:t>
            </a:r>
            <a:r>
              <a:rPr lang="en-US" sz="22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 </a:t>
            </a:r>
            <a:endParaRPr lang="ru-RU" sz="22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endParaRPr lang="ru-RU" sz="2200" b="1" dirty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1" name="Скругленный прямоугольник 10">
            <a:hlinkClick r:id="rId5" action="ppaction://hlinksldjump"/>
          </p:cNvPr>
          <p:cNvSpPr/>
          <p:nvPr/>
        </p:nvSpPr>
        <p:spPr>
          <a:xfrm>
            <a:off x="4786314" y="1500174"/>
            <a:ext cx="3492000" cy="503438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Большой и маленький</a:t>
            </a:r>
            <a:r>
              <a:rPr lang="en-US" sz="22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 </a:t>
            </a:r>
            <a:endParaRPr lang="ru-RU" sz="22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endParaRPr lang="ru-RU" sz="2200" b="1" dirty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3" name="Скругленный прямоугольник 12">
            <a:hlinkClick r:id="rId6" action="ppaction://hlinksldjump"/>
          </p:cNvPr>
          <p:cNvSpPr/>
          <p:nvPr/>
        </p:nvSpPr>
        <p:spPr>
          <a:xfrm>
            <a:off x="928662" y="2428868"/>
            <a:ext cx="3492000" cy="504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Какой, какая, какое? </a:t>
            </a:r>
            <a:r>
              <a:rPr lang="en-US" sz="22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 </a:t>
            </a:r>
            <a:endParaRPr lang="ru-RU" sz="22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endParaRPr lang="ru-RU" sz="2200" b="1" dirty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4" name="Скругленный прямоугольник 13">
            <a:hlinkClick r:id="rId7" action="ppaction://hlinksldjump"/>
          </p:cNvPr>
          <p:cNvSpPr/>
          <p:nvPr/>
        </p:nvSpPr>
        <p:spPr>
          <a:xfrm>
            <a:off x="4786314" y="2428868"/>
            <a:ext cx="3492000" cy="504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Из чего сделано?</a:t>
            </a:r>
            <a:r>
              <a:rPr lang="en-US" sz="22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 </a:t>
            </a:r>
            <a:endParaRPr lang="ru-RU" sz="22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endParaRPr lang="ru-RU" sz="2200" b="1" dirty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6" name="Скругленный прямоугольник 15">
            <a:hlinkClick r:id="rId8" action="ppaction://hlinksldjump"/>
          </p:cNvPr>
          <p:cNvSpPr/>
          <p:nvPr/>
        </p:nvSpPr>
        <p:spPr>
          <a:xfrm>
            <a:off x="928662" y="4071942"/>
            <a:ext cx="3492000" cy="504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Один - много</a:t>
            </a:r>
            <a:r>
              <a:rPr lang="en-US" sz="22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 </a:t>
            </a:r>
            <a:endParaRPr lang="ru-RU" sz="22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endParaRPr lang="ru-RU" sz="2200" b="1" dirty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7" name="Скругленный прямоугольник 16">
            <a:hlinkClick r:id="rId9" action="ppaction://hlinksldjump"/>
          </p:cNvPr>
          <p:cNvSpPr/>
          <p:nvPr/>
        </p:nvSpPr>
        <p:spPr>
          <a:xfrm>
            <a:off x="4786314" y="3286124"/>
            <a:ext cx="3492000" cy="504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Сколько их?</a:t>
            </a:r>
            <a:r>
              <a:rPr lang="en-US" sz="22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 </a:t>
            </a:r>
            <a:endParaRPr lang="ru-RU" sz="22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endParaRPr lang="ru-RU" sz="2200" b="1" dirty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20" name="Скругленный прямоугольник 19">
            <a:hlinkClick r:id="rId10" action="ppaction://hlinksldjump"/>
          </p:cNvPr>
          <p:cNvSpPr/>
          <p:nvPr/>
        </p:nvSpPr>
        <p:spPr>
          <a:xfrm>
            <a:off x="928662" y="4929198"/>
            <a:ext cx="3492000" cy="50400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2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Чего не стало?</a:t>
            </a:r>
            <a:r>
              <a:rPr lang="en-US" sz="22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 </a:t>
            </a:r>
            <a:endParaRPr lang="ru-RU" sz="22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endParaRPr lang="ru-RU" sz="2200" b="1" dirty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786050" y="571480"/>
            <a:ext cx="3492000" cy="642942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Грамматика</a:t>
            </a:r>
            <a:r>
              <a:rPr lang="en-US" sz="24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 </a:t>
            </a:r>
            <a:endParaRPr lang="ru-RU" sz="2400" b="1" dirty="0" smtClean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  <a:p>
            <a:pPr algn="ctr"/>
            <a:endParaRPr lang="ru-RU" sz="2800" b="1" dirty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</p:txBody>
      </p:sp>
      <p:sp>
        <p:nvSpPr>
          <p:cNvPr id="28" name="Скругленный прямоугольник 27">
            <a:hlinkClick r:id="rId11" action="ppaction://hlinksldjump"/>
          </p:cNvPr>
          <p:cNvSpPr/>
          <p:nvPr/>
        </p:nvSpPr>
        <p:spPr>
          <a:xfrm>
            <a:off x="714348" y="5715016"/>
            <a:ext cx="4000528" cy="714380"/>
          </a:xfrm>
          <a:prstGeom prst="round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100" b="1" dirty="0" smtClean="0">
                <a:solidFill>
                  <a:schemeClr val="tx1"/>
                </a:solidFill>
                <a:latin typeface="Roboto" pitchFamily="2" charset="0"/>
                <a:ea typeface="Roboto" pitchFamily="2" charset="0"/>
              </a:rPr>
              <a:t>Литература и Интернет-ресурсы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4214818"/>
            <a:ext cx="4357686" cy="2840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63394483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85893" y="1515843"/>
            <a:ext cx="6120679" cy="92333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Сколько их?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4346" y="171448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62" y="64291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1521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72198" y="5437187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Управляющая кнопка: справка 11">
            <a:hlinkClick r:id="" action="ppaction://noaction" highlightClick="1"/>
          </p:cNvPr>
          <p:cNvSpPr/>
          <p:nvPr/>
        </p:nvSpPr>
        <p:spPr>
          <a:xfrm>
            <a:off x="8286776" y="214290"/>
            <a:ext cx="613820" cy="470912"/>
          </a:xfrm>
          <a:prstGeom prst="actionButtonHelp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настраиваемая 12">
            <a:hlinkClick r:id="" action="ppaction://noaction" highlightClick="1"/>
          </p:cNvPr>
          <p:cNvSpPr/>
          <p:nvPr/>
        </p:nvSpPr>
        <p:spPr>
          <a:xfrm>
            <a:off x="214282" y="214290"/>
            <a:ext cx="542350" cy="470912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782326"/>
            <a:ext cx="2336656" cy="40756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143900" y="6143644"/>
            <a:ext cx="785818" cy="50006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0892" y="4357694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285984" y="785794"/>
            <a:ext cx="6143668" cy="5072098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 smtClean="0"/>
          </a:p>
          <a:p>
            <a:endParaRPr lang="ru-RU" sz="2400" u="sng" dirty="0" smtClean="0">
              <a:latin typeface="Roboto" pitchFamily="2" charset="0"/>
              <a:ea typeface="Roboto" pitchFamily="2" charset="0"/>
            </a:endParaRPr>
          </a:p>
          <a:p>
            <a:r>
              <a:rPr lang="ru-RU" sz="2200" u="sng" dirty="0" smtClean="0">
                <a:latin typeface="Roboto" pitchFamily="2" charset="0"/>
                <a:ea typeface="Roboto" pitchFamily="2" charset="0"/>
              </a:rPr>
              <a:t>Цель: 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Создание условий для совершенствования умения детей  согласовывать существительные с числительными 1, 2 и 5.</a:t>
            </a:r>
          </a:p>
          <a:p>
            <a:r>
              <a:rPr lang="ru-RU" sz="2200" u="sng" dirty="0" smtClean="0">
                <a:latin typeface="Roboto" pitchFamily="2" charset="0"/>
                <a:ea typeface="Roboto" pitchFamily="2" charset="0"/>
              </a:rPr>
              <a:t>Детская цель: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 помочь  продавцу посчитать товары в магазине. Помочь директору зоопарка пересчитать животных</a:t>
            </a:r>
          </a:p>
          <a:p>
            <a:r>
              <a:rPr lang="ru-RU" sz="2200" u="sng" dirty="0" smtClean="0">
                <a:latin typeface="Roboto" pitchFamily="2" charset="0"/>
                <a:ea typeface="Roboto" pitchFamily="2" charset="0"/>
              </a:rPr>
              <a:t>Инструкция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: помоги  продавцу посчитать товары в магазине. Помоги директору зоопарка пересчитать животных. Посчитай и назови сколько предметов.</a:t>
            </a:r>
          </a:p>
          <a:p>
            <a:r>
              <a:rPr lang="ru-RU" sz="2200" i="1" u="sng" dirty="0" smtClean="0">
                <a:latin typeface="Roboto" pitchFamily="2" charset="0"/>
                <a:ea typeface="Roboto" pitchFamily="2" charset="0"/>
              </a:rPr>
              <a:t>Смена заданий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 по щелчку мышки.</a:t>
            </a:r>
          </a:p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72396" y="50004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7326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5918" y="385762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0892" y="271462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8186" y="27213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1521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478632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121442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142984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28860" y="1142984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350043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06" y="428604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0958" y="1571612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Скругленный прямоугольник 22">
            <a:hlinkClick r:id="rId4" action="ppaction://hlinksldjump"/>
          </p:cNvPr>
          <p:cNvSpPr/>
          <p:nvPr/>
        </p:nvSpPr>
        <p:spPr>
          <a:xfrm>
            <a:off x="2357422" y="2428868"/>
            <a:ext cx="3643338" cy="64294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Одежда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>
            <a:hlinkClick r:id="rId5" action="ppaction://hlinksldjump"/>
          </p:cNvPr>
          <p:cNvSpPr/>
          <p:nvPr/>
        </p:nvSpPr>
        <p:spPr>
          <a:xfrm>
            <a:off x="928662" y="1142984"/>
            <a:ext cx="3643338" cy="64294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Фрукты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5" name="Скругленный прямоугольник 24">
            <a:hlinkClick r:id="rId6" action="ppaction://hlinksldjump"/>
          </p:cNvPr>
          <p:cNvSpPr/>
          <p:nvPr/>
        </p:nvSpPr>
        <p:spPr>
          <a:xfrm>
            <a:off x="3357554" y="3714752"/>
            <a:ext cx="3643338" cy="64294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Животные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6" name="Скругленный прямоугольник 25">
            <a:hlinkClick r:id="rId7" action="ppaction://hlinksldjump"/>
          </p:cNvPr>
          <p:cNvSpPr/>
          <p:nvPr/>
        </p:nvSpPr>
        <p:spPr>
          <a:xfrm>
            <a:off x="4643438" y="5072074"/>
            <a:ext cx="3643338" cy="64294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Детёныши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endParaRPr lang="ru-RU" sz="24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Сколько их?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29" name="Picture 4" descr="http://www.clker.com/cliparts/Q/c/B/Z/f/K/apple-hi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3438" y="1000108"/>
            <a:ext cx="857256" cy="900871"/>
          </a:xfrm>
          <a:prstGeom prst="rect">
            <a:avLst/>
          </a:prstGeom>
          <a:noFill/>
        </p:spPr>
      </p:pic>
      <p:pic>
        <p:nvPicPr>
          <p:cNvPr id="30" name="Picture 16" descr="http://www.free-clipart-pictures.net/free_clipart/hawaiian_clipart/hawaiian_clipart_tshirt.gif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6" y="2285992"/>
            <a:ext cx="904868" cy="904868"/>
          </a:xfrm>
          <a:prstGeom prst="rect">
            <a:avLst/>
          </a:prstGeom>
          <a:noFill/>
        </p:spPr>
      </p:pic>
      <p:pic>
        <p:nvPicPr>
          <p:cNvPr id="31" name="Picture 4" descr="http://skasochki.ru/images/logos/354257569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15206" y="3571876"/>
            <a:ext cx="1000132" cy="996131"/>
          </a:xfrm>
          <a:prstGeom prst="rect">
            <a:avLst/>
          </a:prstGeom>
          <a:noFill/>
        </p:spPr>
      </p:pic>
      <p:pic>
        <p:nvPicPr>
          <p:cNvPr id="32" name="Picture 2" descr="http://img0.liveinternet.ru/images/attach/c/0/63/98/63098152_1282585596_17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786050" y="4929198"/>
            <a:ext cx="1643042" cy="826216"/>
          </a:xfrm>
          <a:prstGeom prst="rect">
            <a:avLst/>
          </a:prstGeom>
          <a:noFill/>
        </p:spPr>
      </p:pic>
      <p:sp>
        <p:nvSpPr>
          <p:cNvPr id="27" name="Управляющая кнопка: в конец 26">
            <a:hlinkClick r:id="" action="ppaction://hlinkshowjump?jump=lastslide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Управляющая кнопка: домой 33">
            <a:hlinkClick r:id="rId12" action="ppaction://hlinksldjump" highlightClick="1"/>
          </p:cNvPr>
          <p:cNvSpPr/>
          <p:nvPr/>
        </p:nvSpPr>
        <p:spPr>
          <a:xfrm>
            <a:off x="8100000" y="6228000"/>
            <a:ext cx="785818" cy="50006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326229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Сколько их?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57224" y="1142984"/>
            <a:ext cx="7358114" cy="707886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На витрине в магазине лежат фрукты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 – сосчитай их.</a:t>
            </a:r>
          </a:p>
        </p:txBody>
      </p:sp>
      <p:pic>
        <p:nvPicPr>
          <p:cNvPr id="1026" name="Picture 2" descr="http://www.clker.com/cliparts/Q/c/B/Z/f/K/apple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2357430"/>
            <a:ext cx="2506136" cy="2633642"/>
          </a:xfrm>
          <a:prstGeom prst="rect">
            <a:avLst/>
          </a:prstGeom>
          <a:noFill/>
        </p:spPr>
      </p:pic>
      <p:pic>
        <p:nvPicPr>
          <p:cNvPr id="31" name="Picture 2" descr="http://www.clker.com/cliparts/Q/c/B/Z/f/K/apple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428868"/>
            <a:ext cx="2506136" cy="2633642"/>
          </a:xfrm>
          <a:prstGeom prst="rect">
            <a:avLst/>
          </a:prstGeom>
          <a:noFill/>
        </p:spPr>
      </p:pic>
      <p:pic>
        <p:nvPicPr>
          <p:cNvPr id="32" name="Picture 2" descr="http://www.clker.com/cliparts/Q/c/B/Z/f/K/apple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2428868"/>
            <a:ext cx="2506136" cy="2633642"/>
          </a:xfrm>
          <a:prstGeom prst="rect">
            <a:avLst/>
          </a:prstGeom>
          <a:noFill/>
        </p:spPr>
      </p:pic>
      <p:pic>
        <p:nvPicPr>
          <p:cNvPr id="1028" name="Picture 4" descr="http://www.clker.com/cliparts/Q/c/B/Z/f/K/apple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071678"/>
            <a:ext cx="2166239" cy="2276452"/>
          </a:xfrm>
          <a:prstGeom prst="rect">
            <a:avLst/>
          </a:prstGeom>
          <a:noFill/>
        </p:spPr>
      </p:pic>
      <p:pic>
        <p:nvPicPr>
          <p:cNvPr id="33" name="Picture 4" descr="http://www.clker.com/cliparts/Q/c/B/Z/f/K/apple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857628"/>
            <a:ext cx="2166239" cy="2276452"/>
          </a:xfrm>
          <a:prstGeom prst="rect">
            <a:avLst/>
          </a:prstGeom>
          <a:noFill/>
        </p:spPr>
      </p:pic>
      <p:pic>
        <p:nvPicPr>
          <p:cNvPr id="34" name="Picture 4" descr="http://www.clker.com/cliparts/Q/c/B/Z/f/K/apple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3857628"/>
            <a:ext cx="2166239" cy="2276452"/>
          </a:xfrm>
          <a:prstGeom prst="rect">
            <a:avLst/>
          </a:prstGeom>
          <a:noFill/>
        </p:spPr>
      </p:pic>
      <p:pic>
        <p:nvPicPr>
          <p:cNvPr id="35" name="Picture 4" descr="http://www.clker.com/cliparts/Q/c/B/Z/f/K/apple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2071678"/>
            <a:ext cx="2166239" cy="2276452"/>
          </a:xfrm>
          <a:prstGeom prst="rect">
            <a:avLst/>
          </a:prstGeom>
          <a:noFill/>
        </p:spPr>
      </p:pic>
      <p:pic>
        <p:nvPicPr>
          <p:cNvPr id="36" name="Picture 4" descr="http://www.clker.com/cliparts/Q/c/B/Z/f/K/apple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29322" y="2071678"/>
            <a:ext cx="2166239" cy="2276452"/>
          </a:xfrm>
          <a:prstGeom prst="rect">
            <a:avLst/>
          </a:prstGeom>
          <a:noFill/>
        </p:spPr>
      </p:pic>
      <p:sp>
        <p:nvSpPr>
          <p:cNvPr id="16" name="Управляющая кнопка: в конец 15">
            <a:hlinkClick r:id="rId4" action="ppaction://hlinksldjump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Сколько их?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57224" y="1142984"/>
            <a:ext cx="7358114" cy="707886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На витрине в магазине лежат фрукты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 – сосчитай их.</a:t>
            </a:r>
          </a:p>
        </p:txBody>
      </p:sp>
      <p:pic>
        <p:nvPicPr>
          <p:cNvPr id="65538" name="Picture 2" descr="http://www.clker.com/cliparts/6/1/3/0/11970898932146417349Gerald_G_Simple_Fruit_(FF_Menu)_2.svg.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2428868"/>
            <a:ext cx="1957374" cy="2873694"/>
          </a:xfrm>
          <a:prstGeom prst="rect">
            <a:avLst/>
          </a:prstGeom>
          <a:noFill/>
        </p:spPr>
      </p:pic>
      <p:pic>
        <p:nvPicPr>
          <p:cNvPr id="9" name="Picture 2" descr="http://www.clker.com/cliparts/6/1/3/0/11970898932146417349Gerald_G_Simple_Fruit_(FF_Menu)_2.svg.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2214554"/>
            <a:ext cx="1957374" cy="2873694"/>
          </a:xfrm>
          <a:prstGeom prst="rect">
            <a:avLst/>
          </a:prstGeom>
          <a:noFill/>
        </p:spPr>
      </p:pic>
      <p:pic>
        <p:nvPicPr>
          <p:cNvPr id="10" name="Picture 2" descr="http://www.clker.com/cliparts/6/1/3/0/11970898932146417349Gerald_G_Simple_Fruit_(FF_Menu)_2.svg.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2214554"/>
            <a:ext cx="1957374" cy="2873694"/>
          </a:xfrm>
          <a:prstGeom prst="rect">
            <a:avLst/>
          </a:prstGeom>
          <a:noFill/>
        </p:spPr>
      </p:pic>
      <p:pic>
        <p:nvPicPr>
          <p:cNvPr id="11" name="Picture 2" descr="http://www.clker.com/cliparts/6/1/3/0/11970898932146417349Gerald_G_Simple_Fruit_(FF_Menu)_2.svg.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0826" y="3143248"/>
            <a:ext cx="1762738" cy="2587942"/>
          </a:xfrm>
          <a:prstGeom prst="rect">
            <a:avLst/>
          </a:prstGeom>
          <a:noFill/>
        </p:spPr>
      </p:pic>
      <p:pic>
        <p:nvPicPr>
          <p:cNvPr id="12" name="Picture 2" descr="http://www.clker.com/cliparts/6/1/3/0/11970898932146417349Gerald_G_Simple_Fruit_(FF_Menu)_2.svg.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3214686"/>
            <a:ext cx="1616761" cy="2373628"/>
          </a:xfrm>
          <a:prstGeom prst="rect">
            <a:avLst/>
          </a:prstGeom>
          <a:noFill/>
        </p:spPr>
      </p:pic>
      <p:pic>
        <p:nvPicPr>
          <p:cNvPr id="13" name="Picture 2" descr="http://www.clker.com/cliparts/6/1/3/0/11970898932146417349Gerald_G_Simple_Fruit_(FF_Menu)_2.svg.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2000240"/>
            <a:ext cx="1714079" cy="2516504"/>
          </a:xfrm>
          <a:prstGeom prst="rect">
            <a:avLst/>
          </a:prstGeom>
          <a:noFill/>
        </p:spPr>
      </p:pic>
      <p:pic>
        <p:nvPicPr>
          <p:cNvPr id="14" name="Picture 2" descr="http://www.clker.com/cliparts/6/1/3/0/11970898932146417349Gerald_G_Simple_Fruit_(FF_Menu)_2.svg.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2071678"/>
            <a:ext cx="1671621" cy="2454169"/>
          </a:xfrm>
          <a:prstGeom prst="rect">
            <a:avLst/>
          </a:prstGeom>
          <a:noFill/>
        </p:spPr>
      </p:pic>
      <p:pic>
        <p:nvPicPr>
          <p:cNvPr id="15" name="Picture 2" descr="http://www.clker.com/cliparts/6/1/3/0/11970898932146417349Gerald_G_Simple_Fruit_(FF_Menu)_2.svg.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3357562"/>
            <a:ext cx="1671621" cy="2454169"/>
          </a:xfrm>
          <a:prstGeom prst="rect">
            <a:avLst/>
          </a:prstGeom>
          <a:noFill/>
        </p:spPr>
      </p:pic>
      <p:sp>
        <p:nvSpPr>
          <p:cNvPr id="16" name="Управляющая кнопка: в конец 15">
            <a:hlinkClick r:id="" action="ppaction://hlinkshowjump?jump=lastslide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Сколько их?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57224" y="1142984"/>
            <a:ext cx="7358114" cy="707886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На витрине в магазине лежат фрукты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 – сосчитай их.</a:t>
            </a:r>
          </a:p>
        </p:txBody>
      </p:sp>
      <p:pic>
        <p:nvPicPr>
          <p:cNvPr id="69634" name="Picture 2" descr="http://www.clker.com/cliparts/Z/5/h/Q/I/J/plum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1928802"/>
            <a:ext cx="3429024" cy="3429024"/>
          </a:xfrm>
          <a:prstGeom prst="rect">
            <a:avLst/>
          </a:prstGeom>
          <a:noFill/>
        </p:spPr>
      </p:pic>
      <p:pic>
        <p:nvPicPr>
          <p:cNvPr id="17" name="Picture 2" descr="http://www.clker.com/cliparts/Z/5/h/Q/I/J/plum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000240"/>
            <a:ext cx="3429024" cy="3429024"/>
          </a:xfrm>
          <a:prstGeom prst="rect">
            <a:avLst/>
          </a:prstGeom>
          <a:noFill/>
        </p:spPr>
      </p:pic>
      <p:pic>
        <p:nvPicPr>
          <p:cNvPr id="18" name="Picture 2" descr="http://www.clker.com/cliparts/Z/5/h/Q/I/J/plum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2000240"/>
            <a:ext cx="3429024" cy="3429024"/>
          </a:xfrm>
          <a:prstGeom prst="rect">
            <a:avLst/>
          </a:prstGeom>
          <a:noFill/>
        </p:spPr>
      </p:pic>
      <p:pic>
        <p:nvPicPr>
          <p:cNvPr id="69636" name="Picture 4" descr="http://www.clker.com/cliparts/Z/5/h/Q/I/J/plum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857364"/>
            <a:ext cx="2786042" cy="2786042"/>
          </a:xfrm>
          <a:prstGeom prst="rect">
            <a:avLst/>
          </a:prstGeom>
          <a:noFill/>
        </p:spPr>
      </p:pic>
      <p:pic>
        <p:nvPicPr>
          <p:cNvPr id="22" name="Picture 4" descr="http://www.clker.com/cliparts/Z/5/h/Q/I/J/plum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1857364"/>
            <a:ext cx="2786042" cy="2786042"/>
          </a:xfrm>
          <a:prstGeom prst="rect">
            <a:avLst/>
          </a:prstGeom>
          <a:noFill/>
        </p:spPr>
      </p:pic>
      <p:pic>
        <p:nvPicPr>
          <p:cNvPr id="23" name="Picture 4" descr="http://www.clker.com/cliparts/Z/5/h/Q/I/J/plum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2000240"/>
            <a:ext cx="2786042" cy="2786042"/>
          </a:xfrm>
          <a:prstGeom prst="rect">
            <a:avLst/>
          </a:prstGeom>
          <a:noFill/>
        </p:spPr>
      </p:pic>
      <p:pic>
        <p:nvPicPr>
          <p:cNvPr id="20" name="Picture 4" descr="http://www.clker.com/cliparts/Z/5/h/Q/I/J/plum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643314"/>
            <a:ext cx="2786042" cy="2786042"/>
          </a:xfrm>
          <a:prstGeom prst="rect">
            <a:avLst/>
          </a:prstGeom>
          <a:noFill/>
        </p:spPr>
      </p:pic>
      <p:pic>
        <p:nvPicPr>
          <p:cNvPr id="21" name="Picture 4" descr="http://www.clker.com/cliparts/Z/5/h/Q/I/J/plum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56" y="3571876"/>
            <a:ext cx="2786042" cy="2786042"/>
          </a:xfrm>
          <a:prstGeom prst="rect">
            <a:avLst/>
          </a:prstGeom>
          <a:noFill/>
        </p:spPr>
      </p:pic>
      <p:sp>
        <p:nvSpPr>
          <p:cNvPr id="25" name="Управляющая кнопка: в конец 24">
            <a:hlinkClick r:id="rId4" action="ppaction://hlinksldjump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7329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1538" y="1071546"/>
            <a:ext cx="6929486" cy="92333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ОТЛИЧНО!!!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0694" y="385762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8082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8865" y="4657339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4346" y="142873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9454" y="300037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166" y="250030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342900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06" y="0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0958" y="1571612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24" y="1214422"/>
            <a:ext cx="7143800" cy="4919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Управляющая кнопка: возврат 21">
            <a:hlinkClick r:id="rId6" action="ppaction://hlinksldjump" highlightClick="1"/>
          </p:cNvPr>
          <p:cNvSpPr/>
          <p:nvPr/>
        </p:nvSpPr>
        <p:spPr>
          <a:xfrm>
            <a:off x="214282" y="6215082"/>
            <a:ext cx="857256" cy="428604"/>
          </a:xfrm>
          <a:prstGeom prst="actionButtonReturn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правляющая кнопка: домой 22">
            <a:hlinkClick r:id="rId7" action="ppaction://hlinksldjump" highlightClick="1"/>
          </p:cNvPr>
          <p:cNvSpPr/>
          <p:nvPr/>
        </p:nvSpPr>
        <p:spPr>
          <a:xfrm>
            <a:off x="8100000" y="6228000"/>
            <a:ext cx="785818" cy="50006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3262290"/>
      </p:ext>
    </p:extLst>
  </p:cSld>
  <p:clrMapOvr>
    <a:masterClrMapping/>
  </p:clrMapOvr>
  <p:transition advClick="0">
    <p:sndAc>
      <p:stSnd>
        <p:snd r:embed="rId2" name="applause.wav" builtIn="1"/>
      </p:stSnd>
    </p:sndAc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21" y="-381907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Сколько их?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57224" y="1142984"/>
            <a:ext cx="7358114" cy="707886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На витрине в магазине висит одежда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 – сосчитай её.</a:t>
            </a:r>
          </a:p>
        </p:txBody>
      </p:sp>
      <p:pic>
        <p:nvPicPr>
          <p:cNvPr id="68610" name="Picture 2" descr="http://openclipart.org/image/800px/svg_to_png/34981/vestito_ros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1928802"/>
            <a:ext cx="2439246" cy="3833786"/>
          </a:xfrm>
          <a:prstGeom prst="rect">
            <a:avLst/>
          </a:prstGeom>
          <a:noFill/>
        </p:spPr>
      </p:pic>
      <p:pic>
        <p:nvPicPr>
          <p:cNvPr id="10" name="Picture 2" descr="http://openclipart.org/image/800px/svg_to_png/34981/vestito_ros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1928802"/>
            <a:ext cx="2439246" cy="3833786"/>
          </a:xfrm>
          <a:prstGeom prst="rect">
            <a:avLst/>
          </a:prstGeom>
          <a:noFill/>
        </p:spPr>
      </p:pic>
      <p:pic>
        <p:nvPicPr>
          <p:cNvPr id="11" name="Picture 2" descr="http://openclipart.org/image/800px/svg_to_png/34981/vestito_ros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1928802"/>
            <a:ext cx="2439246" cy="3833786"/>
          </a:xfrm>
          <a:prstGeom prst="rect">
            <a:avLst/>
          </a:prstGeom>
          <a:noFill/>
        </p:spPr>
      </p:pic>
      <p:pic>
        <p:nvPicPr>
          <p:cNvPr id="71686" name="Picture 6" descr="http://openclipart.org/image/800px/svg_to_png/34981/vestito_ros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857364"/>
            <a:ext cx="2211984" cy="3476596"/>
          </a:xfrm>
          <a:prstGeom prst="rect">
            <a:avLst/>
          </a:prstGeom>
          <a:noFill/>
        </p:spPr>
      </p:pic>
      <p:pic>
        <p:nvPicPr>
          <p:cNvPr id="15" name="Picture 6" descr="http://openclipart.org/image/800px/svg_to_png/34981/vestito_ros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2714620"/>
            <a:ext cx="2211984" cy="3476596"/>
          </a:xfrm>
          <a:prstGeom prst="rect">
            <a:avLst/>
          </a:prstGeom>
          <a:noFill/>
        </p:spPr>
      </p:pic>
      <p:pic>
        <p:nvPicPr>
          <p:cNvPr id="16" name="Picture 6" descr="http://openclipart.org/image/800px/svg_to_png/34981/vestito_ros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4744" y="1785926"/>
            <a:ext cx="2211984" cy="3476596"/>
          </a:xfrm>
          <a:prstGeom prst="rect">
            <a:avLst/>
          </a:prstGeom>
          <a:noFill/>
        </p:spPr>
      </p:pic>
      <p:pic>
        <p:nvPicPr>
          <p:cNvPr id="17" name="Picture 6" descr="http://openclipart.org/image/800px/svg_to_png/34981/vestito_ros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1857364"/>
            <a:ext cx="2211984" cy="3476596"/>
          </a:xfrm>
          <a:prstGeom prst="rect">
            <a:avLst/>
          </a:prstGeom>
          <a:noFill/>
        </p:spPr>
      </p:pic>
      <p:pic>
        <p:nvPicPr>
          <p:cNvPr id="14" name="Picture 6" descr="http://openclipart.org/image/800px/svg_to_png/34981/vestito_ros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714620"/>
            <a:ext cx="2211984" cy="3476596"/>
          </a:xfrm>
          <a:prstGeom prst="rect">
            <a:avLst/>
          </a:prstGeom>
          <a:noFill/>
        </p:spPr>
      </p:pic>
      <p:sp>
        <p:nvSpPr>
          <p:cNvPr id="19" name="Управляющая кнопка: в конец 18">
            <a:hlinkClick r:id="rId4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Сколько их?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57224" y="1142984"/>
            <a:ext cx="7358114" cy="707886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На витрине в магазине висит одежда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 – сосчитай её.</a:t>
            </a:r>
          </a:p>
        </p:txBody>
      </p:sp>
      <p:pic>
        <p:nvPicPr>
          <p:cNvPr id="72706" name="Picture 2" descr="http://www.free-clipart-pictures.net/free_clipart/hawaiian_clipart/hawaiian_clipart_tshirt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43240" y="2143116"/>
            <a:ext cx="2786082" cy="2786082"/>
          </a:xfrm>
          <a:prstGeom prst="rect">
            <a:avLst/>
          </a:prstGeom>
          <a:noFill/>
        </p:spPr>
      </p:pic>
      <p:pic>
        <p:nvPicPr>
          <p:cNvPr id="72708" name="Picture 4" descr="http://www.free-clipart-pictures.net/free_clipart/hawaiian_clipart/hawaiian_clipart_tshirt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14942" y="2500306"/>
            <a:ext cx="2643206" cy="2643206"/>
          </a:xfrm>
          <a:prstGeom prst="rect">
            <a:avLst/>
          </a:prstGeom>
          <a:noFill/>
        </p:spPr>
      </p:pic>
      <p:pic>
        <p:nvPicPr>
          <p:cNvPr id="72710" name="Picture 6" descr="http://www.free-clipart-pictures.net/free_clipart/hawaiian_clipart/hawaiian_clipart_tshirt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85852" y="2714620"/>
            <a:ext cx="2357454" cy="2357454"/>
          </a:xfrm>
          <a:prstGeom prst="rect">
            <a:avLst/>
          </a:prstGeom>
          <a:noFill/>
        </p:spPr>
      </p:pic>
      <p:pic>
        <p:nvPicPr>
          <p:cNvPr id="72712" name="Picture 8" descr="http://www.free-clipart-pictures.net/free_clipart/hawaiian_clipart/hawaiian_clipart_tshirt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7752" y="4214818"/>
            <a:ext cx="1905000" cy="1905000"/>
          </a:xfrm>
          <a:prstGeom prst="rect">
            <a:avLst/>
          </a:prstGeom>
          <a:noFill/>
        </p:spPr>
      </p:pic>
      <p:pic>
        <p:nvPicPr>
          <p:cNvPr id="72714" name="Picture 10" descr="http://www.free-clipart-pictures.net/free_clipart/hawaiian_clipart/hawaiian_clipart_tshirt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57422" y="4214818"/>
            <a:ext cx="1905000" cy="1905000"/>
          </a:xfrm>
          <a:prstGeom prst="rect">
            <a:avLst/>
          </a:prstGeom>
          <a:noFill/>
        </p:spPr>
      </p:pic>
      <p:pic>
        <p:nvPicPr>
          <p:cNvPr id="72716" name="Picture 12" descr="http://www.free-clipart-pictures.net/free_clipart/hawaiian_clipart/hawaiian_clipart_tshirt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86512" y="2000240"/>
            <a:ext cx="1905000" cy="1905000"/>
          </a:xfrm>
          <a:prstGeom prst="rect">
            <a:avLst/>
          </a:prstGeom>
          <a:noFill/>
        </p:spPr>
      </p:pic>
      <p:pic>
        <p:nvPicPr>
          <p:cNvPr id="72718" name="Picture 14" descr="http://www.free-clipart-pictures.net/free_clipart/hawaiian_clipart/hawaiian_clipart_tshirt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43306" y="2071678"/>
            <a:ext cx="1905000" cy="1905000"/>
          </a:xfrm>
          <a:prstGeom prst="rect">
            <a:avLst/>
          </a:prstGeom>
          <a:noFill/>
        </p:spPr>
      </p:pic>
      <p:pic>
        <p:nvPicPr>
          <p:cNvPr id="72720" name="Picture 16" descr="http://www.free-clipart-pictures.net/free_clipart/hawaiian_clipart/hawaiian_clipart_tshirt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00100" y="2000240"/>
            <a:ext cx="1905000" cy="1905000"/>
          </a:xfrm>
          <a:prstGeom prst="rect">
            <a:avLst/>
          </a:prstGeom>
          <a:noFill/>
        </p:spPr>
      </p:pic>
      <p:sp>
        <p:nvSpPr>
          <p:cNvPr id="17" name="Управляющая кнопка: в конец 16">
            <a:hlinkClick r:id="rId4" action="ppaction://hlinksldjump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2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2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2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2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2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2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Сколько их?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57224" y="1142984"/>
            <a:ext cx="7358114" cy="707886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На витрине в магазине висит одежда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 – сосчитай её.</a:t>
            </a:r>
          </a:p>
        </p:txBody>
      </p:sp>
      <p:pic>
        <p:nvPicPr>
          <p:cNvPr id="68612" name="Picture 4" descr="http://activerain.com/image_store/uploads/9/3/0/1/6/ar12908246136103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57554" y="2202184"/>
            <a:ext cx="2552699" cy="3608055"/>
          </a:xfrm>
          <a:prstGeom prst="rect">
            <a:avLst/>
          </a:prstGeom>
          <a:noFill/>
        </p:spPr>
      </p:pic>
      <p:pic>
        <p:nvPicPr>
          <p:cNvPr id="68614" name="Picture 6" descr="http://activerain.com/image_store/uploads/9/3/0/1/6/ar12908246136103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85852" y="2357430"/>
            <a:ext cx="2392321" cy="3381372"/>
          </a:xfrm>
          <a:prstGeom prst="rect">
            <a:avLst/>
          </a:prstGeom>
          <a:noFill/>
        </p:spPr>
      </p:pic>
      <p:pic>
        <p:nvPicPr>
          <p:cNvPr id="68618" name="Picture 10" descr="http://activerain.com/image_store/uploads/9/3/0/1/6/ar12908246136103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00694" y="2285992"/>
            <a:ext cx="2409823" cy="3406110"/>
          </a:xfrm>
          <a:prstGeom prst="rect">
            <a:avLst/>
          </a:prstGeom>
          <a:noFill/>
        </p:spPr>
      </p:pic>
      <p:pic>
        <p:nvPicPr>
          <p:cNvPr id="68620" name="Picture 12" descr="http://activerain.com/image_store/uploads/9/3/0/1/6/ar12908246136103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3108" y="4071942"/>
            <a:ext cx="1482557" cy="2095487"/>
          </a:xfrm>
          <a:prstGeom prst="rect">
            <a:avLst/>
          </a:prstGeom>
          <a:noFill/>
        </p:spPr>
      </p:pic>
      <p:pic>
        <p:nvPicPr>
          <p:cNvPr id="14" name="Picture 12" descr="http://activerain.com/image_store/uploads/9/3/0/1/6/ar12908246136103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6" y="2071679"/>
            <a:ext cx="1516271" cy="2143140"/>
          </a:xfrm>
          <a:prstGeom prst="rect">
            <a:avLst/>
          </a:prstGeom>
          <a:noFill/>
        </p:spPr>
      </p:pic>
      <p:pic>
        <p:nvPicPr>
          <p:cNvPr id="15" name="Picture 12" descr="http://activerain.com/image_store/uploads/9/3/0/1/6/ar12908246136103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00430" y="1928802"/>
            <a:ext cx="1566814" cy="2214578"/>
          </a:xfrm>
          <a:prstGeom prst="rect">
            <a:avLst/>
          </a:prstGeom>
          <a:noFill/>
        </p:spPr>
      </p:pic>
      <p:pic>
        <p:nvPicPr>
          <p:cNvPr id="16" name="Picture 12" descr="http://activerain.com/image_store/uploads/9/3/0/1/6/ar12908246136103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2066" y="3429000"/>
            <a:ext cx="1552567" cy="2194441"/>
          </a:xfrm>
          <a:prstGeom prst="rect">
            <a:avLst/>
          </a:prstGeom>
          <a:noFill/>
        </p:spPr>
      </p:pic>
      <p:pic>
        <p:nvPicPr>
          <p:cNvPr id="17" name="Picture 12" descr="http://activerain.com/image_store/uploads/9/3/0/1/6/ar12908246136103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15140" y="2143116"/>
            <a:ext cx="1481129" cy="2093469"/>
          </a:xfrm>
          <a:prstGeom prst="rect">
            <a:avLst/>
          </a:prstGeom>
          <a:noFill/>
        </p:spPr>
      </p:pic>
      <p:sp>
        <p:nvSpPr>
          <p:cNvPr id="20" name="Управляющая кнопка: в конец 19">
            <a:hlinkClick r:id="rId4" action="ppaction://hlinksldjump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7329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8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686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686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8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686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1538" y="1071546"/>
            <a:ext cx="6929486" cy="92333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ОТЛИЧНО!!!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0694" y="385762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8082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8865" y="4657339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4346" y="142873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9454" y="300037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166" y="250030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342900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06" y="0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0958" y="1571612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24" y="1142984"/>
            <a:ext cx="7358114" cy="506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Управляющая кнопка: возврат 21">
            <a:hlinkClick r:id="rId6" action="ppaction://hlinksldjump" highlightClick="1"/>
          </p:cNvPr>
          <p:cNvSpPr/>
          <p:nvPr/>
        </p:nvSpPr>
        <p:spPr>
          <a:xfrm>
            <a:off x="214282" y="6215082"/>
            <a:ext cx="857256" cy="428604"/>
          </a:xfrm>
          <a:prstGeom prst="actionButtonReturn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правляющая кнопка: домой 22">
            <a:hlinkClick r:id="rId7" action="ppaction://hlinksldjump" highlightClick="1"/>
          </p:cNvPr>
          <p:cNvSpPr/>
          <p:nvPr/>
        </p:nvSpPr>
        <p:spPr>
          <a:xfrm>
            <a:off x="8100000" y="6228000"/>
            <a:ext cx="785818" cy="50006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3262290"/>
      </p:ext>
    </p:extLst>
  </p:cSld>
  <p:clrMapOvr>
    <a:masterClrMapping/>
  </p:clrMapOvr>
  <p:transition advClick="0">
    <p:sndAc>
      <p:stSnd>
        <p:snd r:embed="rId2" name="applause.wav" builtIn="1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6" y="0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85893" y="1515843"/>
            <a:ext cx="6120679" cy="1754326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Назови ласково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8" y="428625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7113" y="4216921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57290" y="5437187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64291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1521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Управляющая кнопка: справка 11">
            <a:hlinkClick r:id="" action="ppaction://noaction" highlightClick="1"/>
          </p:cNvPr>
          <p:cNvSpPr/>
          <p:nvPr/>
        </p:nvSpPr>
        <p:spPr>
          <a:xfrm>
            <a:off x="8286776" y="214290"/>
            <a:ext cx="613820" cy="470912"/>
          </a:xfrm>
          <a:prstGeom prst="actionButtonHelp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настраиваемая 12">
            <a:hlinkClick r:id="" action="ppaction://noaction" highlightClick="1"/>
          </p:cNvPr>
          <p:cNvSpPr/>
          <p:nvPr/>
        </p:nvSpPr>
        <p:spPr>
          <a:xfrm>
            <a:off x="214282" y="214290"/>
            <a:ext cx="542350" cy="470912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143108" y="785794"/>
            <a:ext cx="6286544" cy="5072098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  <a:p>
            <a:endParaRPr lang="ru-RU" sz="2400" u="sng" dirty="0" smtClean="0">
              <a:latin typeface="Roboto" pitchFamily="2" charset="0"/>
              <a:ea typeface="Roboto" pitchFamily="2" charset="0"/>
            </a:endParaRPr>
          </a:p>
          <a:p>
            <a:endParaRPr lang="ru-RU" sz="2400" u="sng" dirty="0" smtClean="0">
              <a:latin typeface="Roboto" pitchFamily="2" charset="0"/>
              <a:ea typeface="Roboto" pitchFamily="2" charset="0"/>
            </a:endParaRPr>
          </a:p>
          <a:p>
            <a:r>
              <a:rPr lang="ru-RU" sz="2400" u="sng" dirty="0" smtClean="0">
                <a:latin typeface="Roboto" pitchFamily="2" charset="0"/>
                <a:ea typeface="Roboto" pitchFamily="2" charset="0"/>
              </a:rPr>
              <a:t>Цель</a:t>
            </a:r>
            <a:r>
              <a:rPr lang="ru-RU" sz="2400" dirty="0" smtClean="0">
                <a:latin typeface="Roboto" pitchFamily="2" charset="0"/>
                <a:ea typeface="Roboto" pitchFamily="2" charset="0"/>
              </a:rPr>
              <a:t>: Создание условий для </a:t>
            </a:r>
            <a:r>
              <a:rPr lang="ru-RU" sz="2400" dirty="0" smtClean="0">
                <a:solidFill>
                  <a:srgbClr val="002060"/>
                </a:solidFill>
                <a:latin typeface="Roboto" pitchFamily="2" charset="0"/>
                <a:ea typeface="Roboto" pitchFamily="2" charset="0"/>
              </a:rPr>
              <a:t>совершенствования </a:t>
            </a:r>
            <a:r>
              <a:rPr lang="ru-RU" sz="2400" dirty="0" smtClean="0">
                <a:latin typeface="Roboto" pitchFamily="2" charset="0"/>
                <a:ea typeface="Roboto" pitchFamily="2" charset="0"/>
              </a:rPr>
              <a:t>умения детей образовывать уменьшительно – ласкательные формы существительных</a:t>
            </a:r>
          </a:p>
          <a:p>
            <a:r>
              <a:rPr lang="ru-RU" sz="2400" u="sng" dirty="0" smtClean="0">
                <a:latin typeface="Roboto" pitchFamily="2" charset="0"/>
                <a:ea typeface="Roboto" pitchFamily="2" charset="0"/>
              </a:rPr>
              <a:t>Детская цель</a:t>
            </a:r>
            <a:r>
              <a:rPr lang="ru-RU" sz="2400" dirty="0" smtClean="0">
                <a:latin typeface="Roboto" pitchFamily="2" charset="0"/>
                <a:ea typeface="Roboto" pitchFamily="2" charset="0"/>
              </a:rPr>
              <a:t>: помочь гномику, назвать все предметы ласково, иначе гномик ничего не поймёт</a:t>
            </a:r>
            <a:endParaRPr lang="ru-RU" sz="800" dirty="0" smtClean="0">
              <a:latin typeface="Roboto" pitchFamily="2" charset="0"/>
              <a:ea typeface="Roboto" pitchFamily="2" charset="0"/>
            </a:endParaRPr>
          </a:p>
          <a:p>
            <a:r>
              <a:rPr lang="ru-RU" sz="2400" u="sng" dirty="0" smtClean="0">
                <a:latin typeface="Roboto" pitchFamily="2" charset="0"/>
                <a:ea typeface="Roboto" pitchFamily="2" charset="0"/>
              </a:rPr>
              <a:t> Инструкция</a:t>
            </a:r>
            <a:r>
              <a:rPr lang="ru-RU" sz="2400" dirty="0" smtClean="0">
                <a:latin typeface="Roboto" pitchFamily="2" charset="0"/>
                <a:ea typeface="Roboto" pitchFamily="2" charset="0"/>
              </a:rPr>
              <a:t>: В гости пришёл гномик и хочет знать, что и как  называется.      Гном маленький и все предметы, которые его окружают, тоже маленькие, поэтому их надо называть ласково иначе гномик ничего не поймёт.</a:t>
            </a:r>
          </a:p>
          <a:p>
            <a:r>
              <a:rPr lang="ru-RU" sz="2400" i="1" u="sng" dirty="0" smtClean="0">
                <a:latin typeface="Roboto" pitchFamily="2" charset="0"/>
                <a:ea typeface="Roboto" pitchFamily="2" charset="0"/>
              </a:rPr>
              <a:t>Смена заданий</a:t>
            </a:r>
            <a:r>
              <a:rPr lang="ru-RU" sz="2400" dirty="0" smtClean="0">
                <a:latin typeface="Roboto" pitchFamily="2" charset="0"/>
                <a:ea typeface="Roboto" pitchFamily="2" charset="0"/>
              </a:rPr>
              <a:t> по щелчку мышки.</a:t>
            </a:r>
          </a:p>
          <a:p>
            <a:endParaRPr lang="ru-RU" sz="2400" dirty="0" smtClean="0">
              <a:latin typeface="Roboto" pitchFamily="2" charset="0"/>
              <a:ea typeface="Roboto" pitchFamily="2" charset="0"/>
            </a:endParaRPr>
          </a:p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  <a:p>
            <a:pPr algn="ctr"/>
            <a:endParaRPr lang="ru-RU" sz="2400" dirty="0" smtClean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857472"/>
            <a:ext cx="2214546" cy="400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143900" y="6143644"/>
            <a:ext cx="785818" cy="50006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8865" y="4657339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7326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Сколько их?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57224" y="1142984"/>
            <a:ext cx="7358114" cy="400110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В зоопарке живут звери – сосчитай их.</a:t>
            </a:r>
          </a:p>
        </p:txBody>
      </p:sp>
      <p:pic>
        <p:nvPicPr>
          <p:cNvPr id="67586" name="Picture 2" descr="http://www.websib.ru/fio/works/024/group3/monkey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3240" y="2000240"/>
            <a:ext cx="2643206" cy="3568328"/>
          </a:xfrm>
          <a:prstGeom prst="rect">
            <a:avLst/>
          </a:prstGeom>
          <a:noFill/>
        </p:spPr>
      </p:pic>
      <p:pic>
        <p:nvPicPr>
          <p:cNvPr id="67588" name="Picture 4" descr="http://www.websib.ru/fio/works/024/group3/monkey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3504" y="1928802"/>
            <a:ext cx="2592934" cy="3500462"/>
          </a:xfrm>
          <a:prstGeom prst="rect">
            <a:avLst/>
          </a:prstGeom>
          <a:noFill/>
        </p:spPr>
      </p:pic>
      <p:pic>
        <p:nvPicPr>
          <p:cNvPr id="67590" name="Picture 6" descr="http://www.websib.ru/fio/works/024/group3/monkey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1428728" y="1785926"/>
            <a:ext cx="2751686" cy="3714776"/>
          </a:xfrm>
          <a:prstGeom prst="rect">
            <a:avLst/>
          </a:prstGeom>
          <a:noFill/>
        </p:spPr>
      </p:pic>
      <p:pic>
        <p:nvPicPr>
          <p:cNvPr id="67592" name="Picture 8" descr="http://www.websib.ru/fio/works/024/group3/monkey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571612"/>
            <a:ext cx="2095500" cy="2828925"/>
          </a:xfrm>
          <a:prstGeom prst="rect">
            <a:avLst/>
          </a:prstGeom>
          <a:noFill/>
        </p:spPr>
      </p:pic>
      <p:pic>
        <p:nvPicPr>
          <p:cNvPr id="67596" name="Picture 12" descr="http://www.websib.ru/fio/works/024/group3/monkey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429000"/>
            <a:ext cx="2095500" cy="2828925"/>
          </a:xfrm>
          <a:prstGeom prst="rect">
            <a:avLst/>
          </a:prstGeom>
          <a:noFill/>
        </p:spPr>
      </p:pic>
      <p:pic>
        <p:nvPicPr>
          <p:cNvPr id="67598" name="Picture 14" descr="http://www.websib.ru/fio/works/024/group3/monkey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6512" y="1500174"/>
            <a:ext cx="2095500" cy="2828925"/>
          </a:xfrm>
          <a:prstGeom prst="rect">
            <a:avLst/>
          </a:prstGeom>
          <a:noFill/>
        </p:spPr>
      </p:pic>
      <p:pic>
        <p:nvPicPr>
          <p:cNvPr id="67600" name="Picture 16" descr="http://www.websib.ru/fio/works/024/group3/monkey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8992" y="1643050"/>
            <a:ext cx="2095500" cy="2828925"/>
          </a:xfrm>
          <a:prstGeom prst="rect">
            <a:avLst/>
          </a:prstGeom>
          <a:noFill/>
        </p:spPr>
      </p:pic>
      <p:pic>
        <p:nvPicPr>
          <p:cNvPr id="67594" name="Picture 10" descr="http://www.websib.ru/fio/works/024/group3/monkey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3286124"/>
            <a:ext cx="2095500" cy="2828925"/>
          </a:xfrm>
          <a:prstGeom prst="rect">
            <a:avLst/>
          </a:prstGeom>
          <a:noFill/>
        </p:spPr>
      </p:pic>
      <p:sp>
        <p:nvSpPr>
          <p:cNvPr id="17" name="Управляющая кнопка: в конец 16">
            <a:hlinkClick r:id="rId4" action="ppaction://hlinksldjump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7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Сколько их?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57224" y="1142984"/>
            <a:ext cx="7358114" cy="400110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В зоопарке живут звери – сосчитай их.</a:t>
            </a:r>
          </a:p>
        </p:txBody>
      </p:sp>
      <p:pic>
        <p:nvPicPr>
          <p:cNvPr id="75780" name="Picture 4" descr="http://skasochki.ru/images/logos/35425756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2071678"/>
            <a:ext cx="3333740" cy="3320405"/>
          </a:xfrm>
          <a:prstGeom prst="rect">
            <a:avLst/>
          </a:prstGeom>
          <a:noFill/>
        </p:spPr>
      </p:pic>
      <p:pic>
        <p:nvPicPr>
          <p:cNvPr id="12" name="Picture 4" descr="http://skasochki.ru/images/logos/35425756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357430"/>
            <a:ext cx="3333740" cy="3320405"/>
          </a:xfrm>
          <a:prstGeom prst="rect">
            <a:avLst/>
          </a:prstGeom>
          <a:noFill/>
        </p:spPr>
      </p:pic>
      <p:pic>
        <p:nvPicPr>
          <p:cNvPr id="13" name="Picture 4" descr="http://skasochki.ru/images/logos/35425756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1857364"/>
            <a:ext cx="3333740" cy="3320405"/>
          </a:xfrm>
          <a:prstGeom prst="rect">
            <a:avLst/>
          </a:prstGeom>
          <a:noFill/>
        </p:spPr>
      </p:pic>
      <p:pic>
        <p:nvPicPr>
          <p:cNvPr id="16" name="Picture 4" descr="http://skasochki.ru/images/logos/35425756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71670" y="1571612"/>
            <a:ext cx="2438647" cy="2428892"/>
          </a:xfrm>
          <a:prstGeom prst="rect">
            <a:avLst/>
          </a:prstGeom>
          <a:noFill/>
        </p:spPr>
      </p:pic>
      <p:pic>
        <p:nvPicPr>
          <p:cNvPr id="17" name="Picture 4" descr="http://skasochki.ru/images/logos/35425756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1571612"/>
            <a:ext cx="2438647" cy="2428892"/>
          </a:xfrm>
          <a:prstGeom prst="rect">
            <a:avLst/>
          </a:prstGeom>
          <a:noFill/>
        </p:spPr>
      </p:pic>
      <p:pic>
        <p:nvPicPr>
          <p:cNvPr id="18" name="Picture 4" descr="http://skasochki.ru/images/logos/35425756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3714752"/>
            <a:ext cx="2438647" cy="2428892"/>
          </a:xfrm>
          <a:prstGeom prst="rect">
            <a:avLst/>
          </a:prstGeom>
          <a:noFill/>
        </p:spPr>
      </p:pic>
      <p:pic>
        <p:nvPicPr>
          <p:cNvPr id="15" name="Picture 4" descr="http://skasochki.ru/images/logos/35425756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3714752"/>
            <a:ext cx="2438647" cy="2428892"/>
          </a:xfrm>
          <a:prstGeom prst="rect">
            <a:avLst/>
          </a:prstGeom>
          <a:noFill/>
        </p:spPr>
      </p:pic>
      <p:pic>
        <p:nvPicPr>
          <p:cNvPr id="14" name="Picture 4" descr="http://skasochki.ru/images/logos/35425756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714752"/>
            <a:ext cx="2438647" cy="2428892"/>
          </a:xfrm>
          <a:prstGeom prst="rect">
            <a:avLst/>
          </a:prstGeom>
          <a:noFill/>
        </p:spPr>
      </p:pic>
      <p:sp>
        <p:nvSpPr>
          <p:cNvPr id="20" name="Управляющая кнопка: в конец 19">
            <a:hlinkClick r:id="rId4" action="ppaction://hlinksldjump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Сколько их?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57224" y="1142984"/>
            <a:ext cx="7358114" cy="400110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В зоопарке живут звери – сосчитай их.</a:t>
            </a:r>
          </a:p>
        </p:txBody>
      </p:sp>
      <p:pic>
        <p:nvPicPr>
          <p:cNvPr id="77826" name="Picture 2" descr="http://openclipart.org/image/800px/svg_to_png/31975/leone_02_architetto_fran_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1973451"/>
            <a:ext cx="6191240" cy="3908220"/>
          </a:xfrm>
          <a:prstGeom prst="rect">
            <a:avLst/>
          </a:prstGeom>
          <a:noFill/>
        </p:spPr>
      </p:pic>
      <p:pic>
        <p:nvPicPr>
          <p:cNvPr id="9" name="Picture 2" descr="http://openclipart.org/image/800px/svg_to_png/31975/leone_02_architetto_fran_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643050"/>
            <a:ext cx="4380534" cy="2765212"/>
          </a:xfrm>
          <a:prstGeom prst="rect">
            <a:avLst/>
          </a:prstGeom>
          <a:noFill/>
        </p:spPr>
      </p:pic>
      <p:pic>
        <p:nvPicPr>
          <p:cNvPr id="10" name="Picture 2" descr="http://openclipart.org/image/800px/svg_to_png/31975/leone_02_architetto_fran_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4810" y="3429000"/>
            <a:ext cx="4380534" cy="2765212"/>
          </a:xfrm>
          <a:prstGeom prst="rect">
            <a:avLst/>
          </a:prstGeom>
          <a:noFill/>
        </p:spPr>
      </p:pic>
      <p:pic>
        <p:nvPicPr>
          <p:cNvPr id="12" name="Picture 2" descr="http://openclipart.org/image/800px/svg_to_png/31975/leone_02_architetto_fran_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9124" y="4000504"/>
            <a:ext cx="3281904" cy="2071702"/>
          </a:xfrm>
          <a:prstGeom prst="rect">
            <a:avLst/>
          </a:prstGeom>
          <a:noFill/>
        </p:spPr>
      </p:pic>
      <p:pic>
        <p:nvPicPr>
          <p:cNvPr id="13" name="Picture 2" descr="http://openclipart.org/image/800px/svg_to_png/31975/leone_02_architetto_fran_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3929066"/>
            <a:ext cx="3281904" cy="2071702"/>
          </a:xfrm>
          <a:prstGeom prst="rect">
            <a:avLst/>
          </a:prstGeom>
          <a:noFill/>
        </p:spPr>
      </p:pic>
      <p:pic>
        <p:nvPicPr>
          <p:cNvPr id="14" name="Picture 2" descr="http://openclipart.org/image/800px/svg_to_png/31975/leone_02_architetto_fran_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1285860"/>
            <a:ext cx="3281904" cy="2071702"/>
          </a:xfrm>
          <a:prstGeom prst="rect">
            <a:avLst/>
          </a:prstGeom>
          <a:noFill/>
        </p:spPr>
      </p:pic>
      <p:pic>
        <p:nvPicPr>
          <p:cNvPr id="15" name="Picture 2" descr="http://openclipart.org/image/800px/svg_to_png/31975/leone_02_architetto_fran_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14488"/>
            <a:ext cx="3281904" cy="2071702"/>
          </a:xfrm>
          <a:prstGeom prst="rect">
            <a:avLst/>
          </a:prstGeom>
          <a:noFill/>
        </p:spPr>
      </p:pic>
      <p:pic>
        <p:nvPicPr>
          <p:cNvPr id="11" name="Picture 2" descr="http://openclipart.org/image/800px/svg_to_png/31975/leone_02_architetto_fran_0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2428868"/>
            <a:ext cx="3281904" cy="2071702"/>
          </a:xfrm>
          <a:prstGeom prst="rect">
            <a:avLst/>
          </a:prstGeom>
          <a:noFill/>
        </p:spPr>
      </p:pic>
      <p:sp>
        <p:nvSpPr>
          <p:cNvPr id="17" name="Управляющая кнопка: в конец 16">
            <a:hlinkClick r:id="rId4" action="ppaction://hlinksldjump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Сколько их?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57224" y="1142984"/>
            <a:ext cx="7358114" cy="400110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В зоопарке живут звери – сосчитай их.</a:t>
            </a:r>
          </a:p>
        </p:txBody>
      </p:sp>
      <p:pic>
        <p:nvPicPr>
          <p:cNvPr id="76802" name="Picture 2" descr="http://www.lenagold.ru/fon/clipart/z/zebr/zebra0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1714488"/>
            <a:ext cx="3270678" cy="4214792"/>
          </a:xfrm>
          <a:prstGeom prst="rect">
            <a:avLst/>
          </a:prstGeom>
          <a:noFill/>
        </p:spPr>
      </p:pic>
      <p:pic>
        <p:nvPicPr>
          <p:cNvPr id="9" name="Picture 2" descr="http://www.lenagold.ru/fon/clipart/z/zebr/zebra0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785926"/>
            <a:ext cx="3270678" cy="4214792"/>
          </a:xfrm>
          <a:prstGeom prst="rect">
            <a:avLst/>
          </a:prstGeom>
          <a:noFill/>
        </p:spPr>
      </p:pic>
      <p:pic>
        <p:nvPicPr>
          <p:cNvPr id="10" name="Picture 2" descr="http://www.lenagold.ru/fon/clipart/z/zebr/zebra0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571612"/>
            <a:ext cx="3270678" cy="4214792"/>
          </a:xfrm>
          <a:prstGeom prst="rect">
            <a:avLst/>
          </a:prstGeom>
          <a:noFill/>
        </p:spPr>
      </p:pic>
      <p:pic>
        <p:nvPicPr>
          <p:cNvPr id="11" name="Picture 2" descr="http://www.lenagold.ru/fon/clipart/z/zebr/zebra0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70" y="3500438"/>
            <a:ext cx="2169351" cy="2795556"/>
          </a:xfrm>
          <a:prstGeom prst="rect">
            <a:avLst/>
          </a:prstGeom>
          <a:noFill/>
        </p:spPr>
      </p:pic>
      <p:pic>
        <p:nvPicPr>
          <p:cNvPr id="12" name="Picture 2" descr="http://www.lenagold.ru/fon/clipart/z/zebr/zebra0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3500438"/>
            <a:ext cx="2169351" cy="2795556"/>
          </a:xfrm>
          <a:prstGeom prst="rect">
            <a:avLst/>
          </a:prstGeom>
          <a:noFill/>
        </p:spPr>
      </p:pic>
      <p:pic>
        <p:nvPicPr>
          <p:cNvPr id="13" name="Picture 2" descr="http://www.lenagold.ru/fon/clipart/z/zebr/zebra0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1428736"/>
            <a:ext cx="2169351" cy="2795556"/>
          </a:xfrm>
          <a:prstGeom prst="rect">
            <a:avLst/>
          </a:prstGeom>
          <a:noFill/>
        </p:spPr>
      </p:pic>
      <p:pic>
        <p:nvPicPr>
          <p:cNvPr id="14" name="Picture 2" descr="http://www.lenagold.ru/fon/clipart/z/zebr/zebra0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1500174"/>
            <a:ext cx="2169351" cy="2795556"/>
          </a:xfrm>
          <a:prstGeom prst="rect">
            <a:avLst/>
          </a:prstGeom>
          <a:noFill/>
        </p:spPr>
      </p:pic>
      <p:pic>
        <p:nvPicPr>
          <p:cNvPr id="15" name="Picture 2" descr="http://www.lenagold.ru/fon/clipart/z/zebr/zebra0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1500174"/>
            <a:ext cx="2169351" cy="2795556"/>
          </a:xfrm>
          <a:prstGeom prst="rect">
            <a:avLst/>
          </a:prstGeom>
          <a:noFill/>
        </p:spPr>
      </p:pic>
      <p:sp>
        <p:nvSpPr>
          <p:cNvPr id="18" name="Управляющая кнопка: в конец 17">
            <a:hlinkClick r:id="rId5" action="ppaction://hlinksldjump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7329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1538" y="1071546"/>
            <a:ext cx="6929486" cy="92333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ОТЛИЧНО!!!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0694" y="385762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8082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8865" y="4657339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4346" y="142873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9454" y="300037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166" y="250030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342900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06" y="0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0958" y="1571612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48" y="1071546"/>
            <a:ext cx="7358114" cy="50673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Управляющая кнопка: возврат 21">
            <a:hlinkClick r:id="rId6" action="ppaction://hlinksldjump" highlightClick="1"/>
          </p:cNvPr>
          <p:cNvSpPr/>
          <p:nvPr/>
        </p:nvSpPr>
        <p:spPr>
          <a:xfrm>
            <a:off x="214282" y="6215082"/>
            <a:ext cx="857256" cy="428604"/>
          </a:xfrm>
          <a:prstGeom prst="actionButtonReturn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правляющая кнопка: домой 22">
            <a:hlinkClick r:id="rId7" action="ppaction://hlinksldjump" highlightClick="1"/>
          </p:cNvPr>
          <p:cNvSpPr/>
          <p:nvPr/>
        </p:nvSpPr>
        <p:spPr>
          <a:xfrm>
            <a:off x="8100000" y="6228000"/>
            <a:ext cx="785818" cy="50006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3262290"/>
      </p:ext>
    </p:extLst>
  </p:cSld>
  <p:clrMapOvr>
    <a:masterClrMapping/>
  </p:clrMapOvr>
  <p:transition advClick="0">
    <p:sndAc>
      <p:stSnd>
        <p:snd r:embed="rId2" name="applause.wav" builtIn="1"/>
      </p:stSnd>
    </p:sndAc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Сколько их?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57224" y="1142984"/>
            <a:ext cx="7358114" cy="707886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На площадке молодняка играют зверята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 – сосчитай их.</a:t>
            </a:r>
          </a:p>
        </p:txBody>
      </p:sp>
      <p:pic>
        <p:nvPicPr>
          <p:cNvPr id="66562" name="Picture 2" descr="http://img.liveinternet.ru/images/attach/3/16375/16375968_clip0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2571744"/>
            <a:ext cx="2381250" cy="2247901"/>
          </a:xfrm>
          <a:prstGeom prst="rect">
            <a:avLst/>
          </a:prstGeom>
          <a:noFill/>
        </p:spPr>
      </p:pic>
      <p:pic>
        <p:nvPicPr>
          <p:cNvPr id="9" name="Picture 2" descr="http://img.liveinternet.ru/images/attach/3/16375/16375968_clip0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2857496"/>
            <a:ext cx="2381250" cy="2247901"/>
          </a:xfrm>
          <a:prstGeom prst="rect">
            <a:avLst/>
          </a:prstGeom>
          <a:noFill/>
        </p:spPr>
      </p:pic>
      <p:pic>
        <p:nvPicPr>
          <p:cNvPr id="10" name="Picture 2" descr="http://img.liveinternet.ru/images/attach/3/16375/16375968_clip0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2928934"/>
            <a:ext cx="2381250" cy="2247901"/>
          </a:xfrm>
          <a:prstGeom prst="rect">
            <a:avLst/>
          </a:prstGeom>
          <a:noFill/>
        </p:spPr>
      </p:pic>
      <p:pic>
        <p:nvPicPr>
          <p:cNvPr id="11" name="Picture 2" descr="http://img.liveinternet.ru/images/attach/3/16375/16375968_clip0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4071942"/>
            <a:ext cx="2381250" cy="2247901"/>
          </a:xfrm>
          <a:prstGeom prst="rect">
            <a:avLst/>
          </a:prstGeom>
          <a:noFill/>
        </p:spPr>
      </p:pic>
      <p:pic>
        <p:nvPicPr>
          <p:cNvPr id="12" name="Picture 2" descr="http://img.liveinternet.ru/images/attach/3/16375/16375968_clip0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4143380"/>
            <a:ext cx="2381250" cy="2247901"/>
          </a:xfrm>
          <a:prstGeom prst="rect">
            <a:avLst/>
          </a:prstGeom>
          <a:noFill/>
        </p:spPr>
      </p:pic>
      <p:pic>
        <p:nvPicPr>
          <p:cNvPr id="13" name="Picture 2" descr="http://img.liveinternet.ru/images/attach/3/16375/16375968_clip0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4000504"/>
            <a:ext cx="2381250" cy="2247901"/>
          </a:xfrm>
          <a:prstGeom prst="rect">
            <a:avLst/>
          </a:prstGeom>
          <a:noFill/>
        </p:spPr>
      </p:pic>
      <p:pic>
        <p:nvPicPr>
          <p:cNvPr id="14" name="Picture 2" descr="http://img.liveinternet.ru/images/attach/3/16375/16375968_clip0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928802"/>
            <a:ext cx="2381250" cy="2247901"/>
          </a:xfrm>
          <a:prstGeom prst="rect">
            <a:avLst/>
          </a:prstGeom>
          <a:noFill/>
        </p:spPr>
      </p:pic>
      <p:pic>
        <p:nvPicPr>
          <p:cNvPr id="15" name="Picture 2" descr="http://img.liveinternet.ru/images/attach/3/16375/16375968_clip0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2000240"/>
            <a:ext cx="2381250" cy="2247901"/>
          </a:xfrm>
          <a:prstGeom prst="rect">
            <a:avLst/>
          </a:prstGeom>
          <a:noFill/>
        </p:spPr>
      </p:pic>
      <p:sp>
        <p:nvSpPr>
          <p:cNvPr id="17" name="Управляющая кнопка: в конец 16">
            <a:hlinkClick r:id="rId4" action="ppaction://hlinksldjump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00"/>
                            </p:stCondLst>
                            <p:childTnLst>
                              <p:par>
                                <p:cTn id="8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000"/>
                            </p:stCondLst>
                            <p:childTnLst>
                              <p:par>
                                <p:cTn id="9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Сколько их?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57224" y="1142984"/>
            <a:ext cx="7358114" cy="707886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На площадке молодняка играют зверята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 – сосчитай их.</a:t>
            </a:r>
          </a:p>
        </p:txBody>
      </p:sp>
      <p:pic>
        <p:nvPicPr>
          <p:cNvPr id="82946" name="Picture 2" descr="http://img-fotki.yandex.ru/get/4704/cadi-1986.51a/0_802f6_31b39c0b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2071678"/>
            <a:ext cx="3227259" cy="3877676"/>
          </a:xfrm>
          <a:prstGeom prst="rect">
            <a:avLst/>
          </a:prstGeom>
          <a:noFill/>
        </p:spPr>
      </p:pic>
      <p:pic>
        <p:nvPicPr>
          <p:cNvPr id="9" name="Picture 2" descr="http://img-fotki.yandex.ru/get/4704/cadi-1986.51a/0_802f6_31b39c0b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2143116"/>
            <a:ext cx="3227259" cy="3877676"/>
          </a:xfrm>
          <a:prstGeom prst="rect">
            <a:avLst/>
          </a:prstGeom>
          <a:noFill/>
        </p:spPr>
      </p:pic>
      <p:pic>
        <p:nvPicPr>
          <p:cNvPr id="10" name="Picture 2" descr="http://img-fotki.yandex.ru/get/4704/cadi-1986.51a/0_802f6_31b39c0b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071678"/>
            <a:ext cx="3227259" cy="3877676"/>
          </a:xfrm>
          <a:prstGeom prst="rect">
            <a:avLst/>
          </a:prstGeom>
          <a:noFill/>
        </p:spPr>
      </p:pic>
      <p:pic>
        <p:nvPicPr>
          <p:cNvPr id="11" name="Picture 2" descr="http://img-fotki.yandex.ru/get/4704/cadi-1986.51a/0_802f6_31b39c0b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1928802"/>
            <a:ext cx="2298597" cy="2761853"/>
          </a:xfrm>
          <a:prstGeom prst="rect">
            <a:avLst/>
          </a:prstGeom>
          <a:noFill/>
        </p:spPr>
      </p:pic>
      <p:pic>
        <p:nvPicPr>
          <p:cNvPr id="12" name="Picture 2" descr="http://img-fotki.yandex.ru/get/4704/cadi-1986.51a/0_802f6_31b39c0b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2" y="3714752"/>
            <a:ext cx="2298597" cy="2761853"/>
          </a:xfrm>
          <a:prstGeom prst="rect">
            <a:avLst/>
          </a:prstGeom>
          <a:noFill/>
        </p:spPr>
      </p:pic>
      <p:pic>
        <p:nvPicPr>
          <p:cNvPr id="13" name="Picture 2" descr="http://img-fotki.yandex.ru/get/4704/cadi-1986.51a/0_802f6_31b39c0b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3643314"/>
            <a:ext cx="2298597" cy="2761853"/>
          </a:xfrm>
          <a:prstGeom prst="rect">
            <a:avLst/>
          </a:prstGeom>
          <a:noFill/>
        </p:spPr>
      </p:pic>
      <p:pic>
        <p:nvPicPr>
          <p:cNvPr id="14" name="Picture 2" descr="http://img-fotki.yandex.ru/get/4704/cadi-1986.51a/0_802f6_31b39c0b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1714488"/>
            <a:ext cx="2298597" cy="2761853"/>
          </a:xfrm>
          <a:prstGeom prst="rect">
            <a:avLst/>
          </a:prstGeom>
          <a:noFill/>
        </p:spPr>
      </p:pic>
      <p:pic>
        <p:nvPicPr>
          <p:cNvPr id="15" name="Picture 2" descr="http://img-fotki.yandex.ru/get/4704/cadi-1986.51a/0_802f6_31b39c0b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1928802"/>
            <a:ext cx="2298597" cy="2761853"/>
          </a:xfrm>
          <a:prstGeom prst="rect">
            <a:avLst/>
          </a:prstGeom>
          <a:noFill/>
        </p:spPr>
      </p:pic>
      <p:sp>
        <p:nvSpPr>
          <p:cNvPr id="17" name="Управляющая кнопка: в конец 16">
            <a:hlinkClick r:id="rId5" action="ppaction://hlinksldjump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Сколько их?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57224" y="1142984"/>
            <a:ext cx="7358114" cy="707886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На площадке молодняка играют зверята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 – сосчитай их.</a:t>
            </a:r>
          </a:p>
        </p:txBody>
      </p:sp>
      <p:pic>
        <p:nvPicPr>
          <p:cNvPr id="80898" name="Picture 2" descr="http://files.vector-images.com/clipart/lis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6116" y="2428868"/>
            <a:ext cx="2714644" cy="2714644"/>
          </a:xfrm>
          <a:prstGeom prst="rect">
            <a:avLst/>
          </a:prstGeom>
          <a:noFill/>
        </p:spPr>
      </p:pic>
      <p:pic>
        <p:nvPicPr>
          <p:cNvPr id="9" name="Picture 2" descr="http://files.vector-images.com/clipart/lis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2786058"/>
            <a:ext cx="2714644" cy="2714644"/>
          </a:xfrm>
          <a:prstGeom prst="rect">
            <a:avLst/>
          </a:prstGeom>
          <a:noFill/>
        </p:spPr>
      </p:pic>
      <p:pic>
        <p:nvPicPr>
          <p:cNvPr id="10" name="Picture 2" descr="http://files.vector-images.com/clipart/lis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00166" y="2643182"/>
            <a:ext cx="2714644" cy="2714644"/>
          </a:xfrm>
          <a:prstGeom prst="rect">
            <a:avLst/>
          </a:prstGeom>
          <a:noFill/>
        </p:spPr>
      </p:pic>
      <p:pic>
        <p:nvPicPr>
          <p:cNvPr id="11" name="Picture 2" descr="http://files.vector-images.com/clipart/lis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2000240"/>
            <a:ext cx="2500330" cy="2500330"/>
          </a:xfrm>
          <a:prstGeom prst="rect">
            <a:avLst/>
          </a:prstGeom>
          <a:noFill/>
        </p:spPr>
      </p:pic>
      <p:pic>
        <p:nvPicPr>
          <p:cNvPr id="12" name="Picture 2" descr="http://files.vector-images.com/clipart/lis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3714752"/>
            <a:ext cx="2500330" cy="2500330"/>
          </a:xfrm>
          <a:prstGeom prst="rect">
            <a:avLst/>
          </a:prstGeom>
          <a:noFill/>
        </p:spPr>
      </p:pic>
      <p:pic>
        <p:nvPicPr>
          <p:cNvPr id="13" name="Picture 2" descr="http://files.vector-images.com/clipart/lis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3643314"/>
            <a:ext cx="2500330" cy="2500330"/>
          </a:xfrm>
          <a:prstGeom prst="rect">
            <a:avLst/>
          </a:prstGeom>
          <a:noFill/>
        </p:spPr>
      </p:pic>
      <p:pic>
        <p:nvPicPr>
          <p:cNvPr id="14" name="Picture 2" descr="http://files.vector-images.com/clipart/lis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0430" y="1857364"/>
            <a:ext cx="2500330" cy="2500330"/>
          </a:xfrm>
          <a:prstGeom prst="rect">
            <a:avLst/>
          </a:prstGeom>
          <a:noFill/>
        </p:spPr>
      </p:pic>
      <p:pic>
        <p:nvPicPr>
          <p:cNvPr id="15" name="Picture 2" descr="http://files.vector-images.com/clipart/lis1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1928802"/>
            <a:ext cx="2500330" cy="2500330"/>
          </a:xfrm>
          <a:prstGeom prst="rect">
            <a:avLst/>
          </a:prstGeom>
          <a:noFill/>
        </p:spPr>
      </p:pic>
      <p:sp>
        <p:nvSpPr>
          <p:cNvPr id="17" name="Управляющая кнопка: в конец 16">
            <a:hlinkClick r:id="rId4" action="ppaction://hlinksldjump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7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Сколько их?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857224" y="1142984"/>
            <a:ext cx="7358114" cy="707886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На площадке молодняка играют зверята</a:t>
            </a:r>
          </a:p>
          <a:p>
            <a:pPr algn="ctr"/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 – сосчитай их.</a:t>
            </a:r>
          </a:p>
        </p:txBody>
      </p:sp>
      <p:pic>
        <p:nvPicPr>
          <p:cNvPr id="81922" name="Picture 2" descr="http://img0.liveinternet.ru/images/attach/c/0/63/98/63098152_1282585596_1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2643182"/>
            <a:ext cx="4381484" cy="2203261"/>
          </a:xfrm>
          <a:prstGeom prst="rect">
            <a:avLst/>
          </a:prstGeom>
          <a:noFill/>
        </p:spPr>
      </p:pic>
      <p:pic>
        <p:nvPicPr>
          <p:cNvPr id="81924" name="Picture 4" descr="http://stat17.privet.ru/lr/0a10ac48826574058f2218b0c251569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3500438"/>
            <a:ext cx="4190986" cy="3075540"/>
          </a:xfrm>
          <a:prstGeom prst="rect">
            <a:avLst/>
          </a:prstGeom>
          <a:noFill/>
        </p:spPr>
      </p:pic>
      <p:pic>
        <p:nvPicPr>
          <p:cNvPr id="81926" name="Picture 6" descr="http://www.proshkolu.ru/content/media/pic/std/2000000/1863000/1862516-99284abcf8125983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2428868"/>
            <a:ext cx="2630475" cy="2630475"/>
          </a:xfrm>
          <a:prstGeom prst="rect">
            <a:avLst/>
          </a:prstGeom>
          <a:noFill/>
        </p:spPr>
      </p:pic>
      <p:pic>
        <p:nvPicPr>
          <p:cNvPr id="81928" name="Picture 8" descr="http://osoznanie-reiki.do.am/_fr/1/7415608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28794" y="2500306"/>
            <a:ext cx="2505064" cy="2505064"/>
          </a:xfrm>
          <a:prstGeom prst="rect">
            <a:avLst/>
          </a:prstGeom>
          <a:noFill/>
        </p:spPr>
      </p:pic>
      <p:pic>
        <p:nvPicPr>
          <p:cNvPr id="12" name="Picture 4" descr="http://stat17.privet.ru/lr/0a10ac48826574058f2218b0c251569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2143116"/>
            <a:ext cx="3789016" cy="2780556"/>
          </a:xfrm>
          <a:prstGeom prst="rect">
            <a:avLst/>
          </a:prstGeom>
          <a:noFill/>
        </p:spPr>
      </p:pic>
      <p:pic>
        <p:nvPicPr>
          <p:cNvPr id="14" name="Picture 2" descr="http://img0.liveinternet.ru/images/attach/c/0/63/98/63098152_1282585596_17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1571612"/>
            <a:ext cx="3857620" cy="1939832"/>
          </a:xfrm>
          <a:prstGeom prst="rect">
            <a:avLst/>
          </a:prstGeom>
          <a:noFill/>
        </p:spPr>
      </p:pic>
      <p:sp>
        <p:nvSpPr>
          <p:cNvPr id="17" name="Управляющая кнопка: в конец 16">
            <a:hlinkClick r:id="rId7" action="ppaction://hlinksldjump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73293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000"/>
                            </p:stCondLst>
                            <p:childTnLst>
                              <p:par>
                                <p:cTn id="8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1538" y="1071546"/>
            <a:ext cx="6929486" cy="92333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ОТЛИЧНО!!!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0694" y="385762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8082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8865" y="4657339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4346" y="142873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9454" y="300037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166" y="250030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342900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06" y="0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0958" y="1571612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10" y="1071546"/>
            <a:ext cx="7286676" cy="50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Управляющая кнопка: возврат 21">
            <a:hlinkClick r:id="rId6" action="ppaction://hlinksldjump" highlightClick="1"/>
          </p:cNvPr>
          <p:cNvSpPr/>
          <p:nvPr/>
        </p:nvSpPr>
        <p:spPr>
          <a:xfrm>
            <a:off x="214282" y="6215082"/>
            <a:ext cx="857256" cy="428604"/>
          </a:xfrm>
          <a:prstGeom prst="actionButtonReturn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Управляющая кнопка: домой 22">
            <a:hlinkClick r:id="rId7" action="ppaction://hlinksldjump" highlightClick="1"/>
          </p:cNvPr>
          <p:cNvSpPr/>
          <p:nvPr/>
        </p:nvSpPr>
        <p:spPr>
          <a:xfrm>
            <a:off x="8100000" y="6228000"/>
            <a:ext cx="785818" cy="50006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3262290"/>
      </p:ext>
    </p:extLst>
  </p:cSld>
  <p:clrMapOvr>
    <a:masterClrMapping/>
  </p:clrMapOvr>
  <p:transition advClick="0">
    <p:sndAc>
      <p:stSnd>
        <p:snd r:embed="rId2" name="applause.wav" builtIn="1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Назови  ласково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9" name="Picture 4" descr="http://upload.wikimedia.org/wikipedia/commons/thumb/a/a3/Hairymnstr_Coffee_Mug.svg/434px-Hairymnstr_Coffee_Mug.sv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2000240"/>
            <a:ext cx="3500462" cy="3564988"/>
          </a:xfrm>
          <a:prstGeom prst="rect">
            <a:avLst/>
          </a:prstGeom>
          <a:noFill/>
        </p:spPr>
      </p:pic>
      <p:pic>
        <p:nvPicPr>
          <p:cNvPr id="11" name="Picture 6" descr="http://www.clker.com/cliparts/9/7/5/4/1197088352977519599Gerald_G_Fast_Food_Dishes_(FF_Menu)_2.svg.hi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22644" y="1928802"/>
            <a:ext cx="4575766" cy="3500462"/>
          </a:xfrm>
          <a:prstGeom prst="rect">
            <a:avLst/>
          </a:prstGeom>
          <a:noFill/>
        </p:spPr>
      </p:pic>
      <p:pic>
        <p:nvPicPr>
          <p:cNvPr id="7" name="Picture 2" descr="http://www.clker.com/cliparts/a/0/a/8/1218785179566954856pipo_pan.svg.hi.png"/>
          <p:cNvPicPr>
            <a:picLocks noChangeAspect="1" noChangeArrowheads="1"/>
          </p:cNvPicPr>
          <p:nvPr/>
        </p:nvPicPr>
        <p:blipFill>
          <a:blip r:embed="rId5" cstate="print"/>
          <a:srcRect r="48750" b="51388"/>
          <a:stretch>
            <a:fillRect/>
          </a:stretch>
        </p:blipFill>
        <p:spPr bwMode="auto">
          <a:xfrm>
            <a:off x="2571736" y="2143116"/>
            <a:ext cx="4707254" cy="3214710"/>
          </a:xfrm>
          <a:prstGeom prst="rect">
            <a:avLst/>
          </a:prstGeom>
          <a:noFill/>
        </p:spPr>
      </p:pic>
      <p:pic>
        <p:nvPicPr>
          <p:cNvPr id="13" name="Picture 16" descr="http://openclipart.org/image/800px/svg_to_png/29252/Rfc1394_Wooden_table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8860" y="2214554"/>
            <a:ext cx="4048153" cy="2428892"/>
          </a:xfrm>
          <a:prstGeom prst="rect">
            <a:avLst/>
          </a:prstGeom>
          <a:noFill/>
        </p:spPr>
      </p:pic>
      <p:pic>
        <p:nvPicPr>
          <p:cNvPr id="16" name="Picture 2" descr="http://wakart.narod.ru/img/silan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83" t="11395" r="1813" b="4695"/>
          <a:stretch>
            <a:fillRect/>
          </a:stretch>
        </p:blipFill>
        <p:spPr bwMode="auto">
          <a:xfrm>
            <a:off x="3071802" y="2287733"/>
            <a:ext cx="3071834" cy="3034373"/>
          </a:xfrm>
          <a:prstGeom prst="rect">
            <a:avLst/>
          </a:prstGeom>
          <a:noFill/>
        </p:spPr>
      </p:pic>
      <p:pic>
        <p:nvPicPr>
          <p:cNvPr id="14" name="Picture 18" descr="http://www.clipartov.net/images/mini/09/0000008458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51" r="6451"/>
          <a:stretch>
            <a:fillRect/>
          </a:stretch>
        </p:blipFill>
        <p:spPr bwMode="auto">
          <a:xfrm>
            <a:off x="3428992" y="2143116"/>
            <a:ext cx="2739994" cy="3145904"/>
          </a:xfrm>
          <a:prstGeom prst="rect">
            <a:avLst/>
          </a:prstGeom>
          <a:noFill/>
        </p:spPr>
      </p:pic>
      <p:pic>
        <p:nvPicPr>
          <p:cNvPr id="15" name="Picture 8" descr="http://s47.radikal.ru/i117/0810/47/f225f56e7ec9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71868" y="2000240"/>
            <a:ext cx="2071702" cy="3478492"/>
          </a:xfrm>
          <a:prstGeom prst="rect">
            <a:avLst/>
          </a:prstGeom>
          <a:noFill/>
        </p:spPr>
      </p:pic>
      <p:pic>
        <p:nvPicPr>
          <p:cNvPr id="67586" name="Picture 2" descr="http://img0.liveinternet.ru/images/attach/c/2/69/415/69415901_09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flipH="1">
            <a:off x="214282" y="4000504"/>
            <a:ext cx="1746036" cy="2684435"/>
          </a:xfrm>
          <a:prstGeom prst="rect">
            <a:avLst/>
          </a:prstGeom>
          <a:noFill/>
        </p:spPr>
      </p:pic>
      <p:sp>
        <p:nvSpPr>
          <p:cNvPr id="17" name="Управляющая кнопка: в конец 16">
            <a:hlinkClick r:id="rId11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394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185893" y="1515843"/>
            <a:ext cx="6120679" cy="92333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Чего не стало?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8" y="428625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7113" y="4216921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315120">
            <a:off x="2071670" y="564357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958827">
            <a:off x="857224" y="35716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61521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Управляющая кнопка: справка 11">
            <a:hlinkClick r:id="" action="ppaction://noaction" highlightClick="1"/>
          </p:cNvPr>
          <p:cNvSpPr/>
          <p:nvPr/>
        </p:nvSpPr>
        <p:spPr>
          <a:xfrm>
            <a:off x="8286776" y="214290"/>
            <a:ext cx="613820" cy="470912"/>
          </a:xfrm>
          <a:prstGeom prst="actionButtonHelp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настраиваемая 12">
            <a:hlinkClick r:id="" action="ppaction://noaction" highlightClick="1"/>
          </p:cNvPr>
          <p:cNvSpPr/>
          <p:nvPr/>
        </p:nvSpPr>
        <p:spPr>
          <a:xfrm>
            <a:off x="214282" y="214290"/>
            <a:ext cx="542350" cy="470912"/>
          </a:xfrm>
          <a:prstGeom prst="actionButtonBlank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071670" y="857232"/>
            <a:ext cx="6286544" cy="5143536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400" u="sng" dirty="0" smtClean="0">
              <a:latin typeface="Roboto" pitchFamily="2" charset="0"/>
              <a:ea typeface="Roboto" pitchFamily="2" charset="0"/>
            </a:endParaRPr>
          </a:p>
          <a:p>
            <a:endParaRPr lang="ru-RU" sz="2200" u="sng" dirty="0" smtClean="0">
              <a:latin typeface="Roboto" pitchFamily="2" charset="0"/>
              <a:ea typeface="Roboto" pitchFamily="2" charset="0"/>
            </a:endParaRPr>
          </a:p>
          <a:p>
            <a:endParaRPr lang="ru-RU" sz="2200" u="sng" dirty="0" smtClean="0">
              <a:latin typeface="Roboto" pitchFamily="2" charset="0"/>
              <a:ea typeface="Roboto" pitchFamily="2" charset="0"/>
            </a:endParaRPr>
          </a:p>
          <a:p>
            <a:r>
              <a:rPr lang="ru-RU" sz="2200" u="sng" dirty="0" smtClean="0">
                <a:latin typeface="Roboto" pitchFamily="2" charset="0"/>
                <a:ea typeface="Roboto" pitchFamily="2" charset="0"/>
              </a:rPr>
              <a:t>Цель: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 Создание условий для совершенствования умения детей употреблять существительные в родительном падеже множественного числа.</a:t>
            </a:r>
          </a:p>
          <a:p>
            <a:r>
              <a:rPr lang="ru-RU" sz="2200" u="sng" dirty="0" smtClean="0">
                <a:latin typeface="Roboto" pitchFamily="2" charset="0"/>
                <a:ea typeface="Roboto" pitchFamily="2" charset="0"/>
              </a:rPr>
              <a:t>Детская цель: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 назвать предметы на картинке, и сказать чего не стало.</a:t>
            </a:r>
            <a:endParaRPr lang="ru-RU" sz="2200" u="sng" dirty="0" smtClean="0">
              <a:latin typeface="Roboto" pitchFamily="2" charset="0"/>
              <a:ea typeface="Roboto" pitchFamily="2" charset="0"/>
            </a:endParaRPr>
          </a:p>
          <a:p>
            <a:r>
              <a:rPr lang="ru-RU" sz="2200" u="sng" dirty="0" smtClean="0">
                <a:latin typeface="Roboto" pitchFamily="2" charset="0"/>
                <a:ea typeface="Roboto" pitchFamily="2" charset="0"/>
              </a:rPr>
              <a:t>Инструкция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: назови предметы на картинке, а теперь скажи, чего не стало?</a:t>
            </a:r>
          </a:p>
          <a:p>
            <a:r>
              <a:rPr lang="ru-RU" sz="2200" i="1" u="sng" dirty="0" smtClean="0">
                <a:latin typeface="Roboto" pitchFamily="2" charset="0"/>
                <a:ea typeface="Roboto" pitchFamily="2" charset="0"/>
              </a:rPr>
              <a:t>Смена заданий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 по щелчку мышки.</a:t>
            </a:r>
          </a:p>
          <a:p>
            <a:r>
              <a:rPr lang="ru-RU" sz="2200" i="1" u="sng" dirty="0" smtClean="0">
                <a:latin typeface="Roboto" pitchFamily="2" charset="0"/>
                <a:ea typeface="Roboto" pitchFamily="2" charset="0"/>
              </a:rPr>
              <a:t>Методические указания</a:t>
            </a:r>
            <a:r>
              <a:rPr lang="ru-RU" sz="2200" i="1" dirty="0" smtClean="0">
                <a:latin typeface="Roboto" pitchFamily="2" charset="0"/>
                <a:ea typeface="Roboto" pitchFamily="2" charset="0"/>
              </a:rPr>
              <a:t>. </a:t>
            </a:r>
            <a:r>
              <a:rPr lang="ru-RU" sz="2200" dirty="0" smtClean="0">
                <a:latin typeface="Roboto" pitchFamily="2" charset="0"/>
                <a:ea typeface="Roboto" pitchFamily="2" charset="0"/>
              </a:rPr>
              <a:t>Взрослый просит назвать предметы на картинке, а затем, когда они исчезнут с экрана – сказать, чего не стало. </a:t>
            </a:r>
          </a:p>
          <a:p>
            <a:r>
              <a:rPr lang="ru-RU" sz="2200" dirty="0" smtClean="0">
                <a:latin typeface="Roboto" pitchFamily="2" charset="0"/>
                <a:ea typeface="Roboto" pitchFamily="2" charset="0"/>
              </a:rPr>
              <a:t>Если ребёнок неправильно склоняет существительные, поправьте его.</a:t>
            </a:r>
          </a:p>
          <a:p>
            <a:endParaRPr lang="ru-RU" sz="2400" dirty="0" smtClean="0"/>
          </a:p>
          <a:p>
            <a:endParaRPr lang="ru-RU" sz="2400" dirty="0" smtClean="0">
              <a:latin typeface="Roboto" pitchFamily="2" charset="0"/>
              <a:ea typeface="Roboto" pitchFamily="2" charset="0"/>
            </a:endParaRPr>
          </a:p>
          <a:p>
            <a:pPr algn="ctr"/>
            <a:endParaRPr lang="ru-RU" sz="2400" dirty="0" smtClean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000372"/>
            <a:ext cx="2211647" cy="3857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Управляющая кнопка: домой 14">
            <a:hlinkClick r:id="rId5" action="ppaction://hlinksldjump" highlightClick="1"/>
          </p:cNvPr>
          <p:cNvSpPr/>
          <p:nvPr/>
        </p:nvSpPr>
        <p:spPr>
          <a:xfrm>
            <a:off x="8143900" y="6143644"/>
            <a:ext cx="785818" cy="500066"/>
          </a:xfrm>
          <a:prstGeom prst="actionButtonHom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9842923">
            <a:off x="7608865" y="4657339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3548519">
            <a:off x="7429520" y="57148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7326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Чего не стало?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6050" y="535782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Это вишни</a:t>
            </a:r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026" name="Picture 2" descr="http://img-fotki.yandex.ru/get/4519/119528728.bbe/0_9ccfd_9d56291d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1285860"/>
            <a:ext cx="3654031" cy="392906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857488" y="1142984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Нет вишен.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Управляющая кнопка: в конец 9">
            <a:hlinkClick r:id="" action="ppaction://hlinkshowjump?jump=lastslide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Чего не стало?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6050" y="535782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Это окна</a:t>
            </a:r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86050" y="107154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Нет окон.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80900" name="Picture 4" descr="http://www.lenagold.ru/fon/clipart/o/okn/okno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28" y="2285992"/>
            <a:ext cx="2563830" cy="2714644"/>
          </a:xfrm>
          <a:prstGeom prst="rect">
            <a:avLst/>
          </a:prstGeom>
          <a:noFill/>
        </p:spPr>
      </p:pic>
      <p:pic>
        <p:nvPicPr>
          <p:cNvPr id="11" name="Picture 4" descr="http://www.lenagold.ru/fon/clipart/o/okn/okno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285991"/>
            <a:ext cx="2571768" cy="2723049"/>
          </a:xfrm>
          <a:prstGeom prst="rect">
            <a:avLst/>
          </a:prstGeom>
          <a:noFill/>
        </p:spPr>
      </p:pic>
      <p:sp>
        <p:nvSpPr>
          <p:cNvPr id="12" name="Управляющая кнопка: в конец 11">
            <a:hlinkClick r:id="" action="ppaction://hlinkshowjump?jump=lastslide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09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9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Чего не стало?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6050" y="535782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Это яблони</a:t>
            </a:r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86050" y="107154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Нет яблонь.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86018" name="Picture 2" descr="http://moranmustangs.org/irinab/files/2010/12/science_apple_tree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3438" y="1928802"/>
            <a:ext cx="3371844" cy="3387033"/>
          </a:xfrm>
          <a:prstGeom prst="rect">
            <a:avLst/>
          </a:prstGeom>
          <a:noFill/>
        </p:spPr>
      </p:pic>
      <p:pic>
        <p:nvPicPr>
          <p:cNvPr id="86020" name="Picture 4" descr="http://moranmustangs.org/irinab/files/2010/12/science_apple_tree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8991" y="1285860"/>
            <a:ext cx="3873512" cy="3890961"/>
          </a:xfrm>
          <a:prstGeom prst="rect">
            <a:avLst/>
          </a:prstGeom>
          <a:noFill/>
        </p:spPr>
      </p:pic>
      <p:sp>
        <p:nvSpPr>
          <p:cNvPr id="11" name="Управляющая кнопка: в конец 10">
            <a:hlinkClick r:id="" action="ppaction://hlinkshowjump?jump=lastslide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60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860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6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9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Чего не стало?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6050" y="535782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Это сапоги</a:t>
            </a:r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86050" y="107154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Нет сапог.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84996" name="Picture 4" descr="http://www.morningstarcowboychurch.org/boots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26" y="1643050"/>
            <a:ext cx="3571900" cy="3571900"/>
          </a:xfrm>
          <a:prstGeom prst="rect">
            <a:avLst/>
          </a:prstGeom>
          <a:noFill/>
        </p:spPr>
      </p:pic>
      <p:sp>
        <p:nvSpPr>
          <p:cNvPr id="10" name="Управляющая кнопка: в конец 9">
            <a:hlinkClick r:id="" action="ppaction://hlinkshowjump?jump=lastslide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49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Чего не стало?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6050" y="535782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Это туфли</a:t>
            </a:r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86050" y="107154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Нет туфель.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83972" name="Picture 4" descr="http://lenagold.narod.ru/fon/clipart/o/obuv/obuv8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2285992"/>
            <a:ext cx="3669333" cy="2735410"/>
          </a:xfrm>
          <a:prstGeom prst="rect">
            <a:avLst/>
          </a:prstGeom>
          <a:noFill/>
        </p:spPr>
      </p:pic>
      <p:sp>
        <p:nvSpPr>
          <p:cNvPr id="10" name="Управляющая кнопка: в конец 9">
            <a:hlinkClick r:id="" action="ppaction://hlinkshowjump?jump=lastslide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39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9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Чего не стало?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6050" y="535782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Это пни</a:t>
            </a:r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86050" y="107154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Нет пней.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82946" name="Picture 2" descr="http://img-fotki.yandex.ru/get/4212/yankolin.143/0_2a836_390662b5_XL.jpg"/>
          <p:cNvPicPr>
            <a:picLocks noChangeAspect="1" noChangeArrowheads="1"/>
          </p:cNvPicPr>
          <p:nvPr/>
        </p:nvPicPr>
        <p:blipFill>
          <a:blip r:embed="rId3" cstate="print"/>
          <a:srcRect l="1875" t="55000"/>
          <a:stretch>
            <a:fillRect/>
          </a:stretch>
        </p:blipFill>
        <p:spPr bwMode="auto">
          <a:xfrm>
            <a:off x="928662" y="1928802"/>
            <a:ext cx="7477124" cy="3214710"/>
          </a:xfrm>
          <a:prstGeom prst="rect">
            <a:avLst/>
          </a:prstGeom>
          <a:noFill/>
        </p:spPr>
      </p:pic>
      <p:sp>
        <p:nvSpPr>
          <p:cNvPr id="10" name="Управляющая кнопка: в конец 9">
            <a:hlinkClick r:id="" action="ppaction://hlinkshowjump?jump=lastslide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29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2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9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Чего не стало?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6050" y="535782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Это карандаши</a:t>
            </a:r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86050" y="107154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Нет  карандашей.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0" name="Picture 4" descr="http://www.clker.com/cliparts/r/o/t/2/B/N/dsdfdedfk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270398">
            <a:off x="2530878" y="3406806"/>
            <a:ext cx="1642905" cy="2498058"/>
          </a:xfrm>
          <a:prstGeom prst="rect">
            <a:avLst/>
          </a:prstGeom>
          <a:noFill/>
        </p:spPr>
      </p:pic>
      <p:pic>
        <p:nvPicPr>
          <p:cNvPr id="11" name="Picture 4" descr="http://www.clker.com/cliparts/r/o/t/2/B/N/dsdfdedfk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281143">
            <a:off x="3959535" y="1908365"/>
            <a:ext cx="1642905" cy="2498058"/>
          </a:xfrm>
          <a:prstGeom prst="rect">
            <a:avLst/>
          </a:prstGeom>
          <a:noFill/>
        </p:spPr>
      </p:pic>
      <p:pic>
        <p:nvPicPr>
          <p:cNvPr id="12" name="Picture 4" descr="http://www.clker.com/cliparts/r/o/t/2/B/N/dsdfdedfk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173530">
            <a:off x="2877637" y="2598708"/>
            <a:ext cx="1642905" cy="2498058"/>
          </a:xfrm>
          <a:prstGeom prst="rect">
            <a:avLst/>
          </a:prstGeom>
          <a:noFill/>
        </p:spPr>
      </p:pic>
      <p:pic>
        <p:nvPicPr>
          <p:cNvPr id="13" name="Picture 4" descr="http://www.clker.com/cliparts/r/o/t/2/B/N/dsdfdedfk-hi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187022">
            <a:off x="4245350" y="1121501"/>
            <a:ext cx="1642905" cy="2498058"/>
          </a:xfrm>
          <a:prstGeom prst="rect">
            <a:avLst/>
          </a:prstGeom>
          <a:noFill/>
        </p:spPr>
      </p:pic>
      <p:sp>
        <p:nvSpPr>
          <p:cNvPr id="14" name="Управляющая кнопка: в конец 13">
            <a:hlinkClick r:id="" action="ppaction://hlinkshowjump?jump=lastslide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9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Чего не стало?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6050" y="535782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Это носки</a:t>
            </a:r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86050" y="107154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Нет носков.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88068" name="Picture 4" descr="http://mediaplaneta.net/wp-content/uploads/2012/02/720cc38e057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4546" y="2000240"/>
            <a:ext cx="4714908" cy="3169466"/>
          </a:xfrm>
          <a:prstGeom prst="rect">
            <a:avLst/>
          </a:prstGeom>
          <a:noFill/>
        </p:spPr>
      </p:pic>
      <p:sp>
        <p:nvSpPr>
          <p:cNvPr id="12" name="Управляющая кнопка: в конец 11">
            <a:hlinkClick r:id="" action="ppaction://hlinkshowjump?jump=lastslide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80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8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9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Чего не стало?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6050" y="535782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Это перья</a:t>
            </a:r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86050" y="107154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Нет перьев.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87044" name="Picture 4" descr="http://img-fotki.yandex.ru/get/4409/111874181.52/0_8c22d_46fdb8a5_XL"/>
          <p:cNvPicPr>
            <a:picLocks noChangeAspect="1" noChangeArrowheads="1"/>
          </p:cNvPicPr>
          <p:nvPr/>
        </p:nvPicPr>
        <p:blipFill>
          <a:blip r:embed="rId3" cstate="print"/>
          <a:srcRect r="1562" b="9940"/>
          <a:stretch>
            <a:fillRect/>
          </a:stretch>
        </p:blipFill>
        <p:spPr bwMode="auto">
          <a:xfrm>
            <a:off x="928662" y="1285860"/>
            <a:ext cx="7500990" cy="4357718"/>
          </a:xfrm>
          <a:prstGeom prst="rect">
            <a:avLst/>
          </a:prstGeom>
          <a:noFill/>
        </p:spPr>
      </p:pic>
      <p:sp>
        <p:nvSpPr>
          <p:cNvPr id="10" name="Управляющая кнопка: в конец 9">
            <a:hlinkClick r:id="" action="ppaction://hlinkshowjump?jump=lastslide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52" y="-171400"/>
            <a:ext cx="9162952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71472" y="571480"/>
            <a:ext cx="8001056" cy="914400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Назови  ласково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endParaRPr lang="ru-RU" sz="2800" b="1" dirty="0">
              <a:solidFill>
                <a:schemeClr val="tx1"/>
              </a:solidFill>
            </a:endParaRPr>
          </a:p>
        </p:txBody>
      </p:sp>
      <p:pic>
        <p:nvPicPr>
          <p:cNvPr id="17" name="Picture 14" descr="http://picenglish.com/clothing/img/pants_big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000" r="27499"/>
          <a:stretch>
            <a:fillRect/>
          </a:stretch>
        </p:blipFill>
        <p:spPr bwMode="auto">
          <a:xfrm>
            <a:off x="3786182" y="1928802"/>
            <a:ext cx="1857388" cy="3910264"/>
          </a:xfrm>
          <a:prstGeom prst="rect">
            <a:avLst/>
          </a:prstGeom>
          <a:noFill/>
        </p:spPr>
      </p:pic>
      <p:pic>
        <p:nvPicPr>
          <p:cNvPr id="20" name="Picture 12" descr="http://openclipart.org/image/800px/svg_to_png/34981/vestito_ros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7620" y="1643050"/>
            <a:ext cx="2643206" cy="4154352"/>
          </a:xfrm>
          <a:prstGeom prst="rect">
            <a:avLst/>
          </a:prstGeom>
          <a:noFill/>
        </p:spPr>
      </p:pic>
      <p:pic>
        <p:nvPicPr>
          <p:cNvPr id="19" name="Picture 16" descr="http://webpages.charter.net/stjohnschool/Image19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143240" y="2428868"/>
            <a:ext cx="2707122" cy="2857520"/>
          </a:xfrm>
          <a:prstGeom prst="rect">
            <a:avLst/>
          </a:prstGeom>
          <a:noFill/>
        </p:spPr>
      </p:pic>
      <p:pic>
        <p:nvPicPr>
          <p:cNvPr id="18" name="Picture 6" descr="http://www.leehansen.com/clipart/Themes/Rodeo/images/cowboy-boot.gif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14678" y="2928934"/>
            <a:ext cx="2286016" cy="2644160"/>
          </a:xfrm>
          <a:prstGeom prst="rect">
            <a:avLst/>
          </a:prstGeom>
          <a:noFill/>
        </p:spPr>
      </p:pic>
      <p:pic>
        <p:nvPicPr>
          <p:cNvPr id="16" name="Picture 10" descr="http://www.clker.com/cliparts/9/b/0/0/12205460291880791371papapishu_red_shoe.svg.hi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86050" y="2571744"/>
            <a:ext cx="3386690" cy="2286016"/>
          </a:xfrm>
          <a:prstGeom prst="rect">
            <a:avLst/>
          </a:prstGeom>
          <a:noFill/>
        </p:spPr>
      </p:pic>
      <p:pic>
        <p:nvPicPr>
          <p:cNvPr id="12" name="Picture 8" descr="http://www.ruidoso.net/hiking/images/image002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71868" y="2714620"/>
            <a:ext cx="3330627" cy="2942054"/>
          </a:xfrm>
          <a:prstGeom prst="rect">
            <a:avLst/>
          </a:prstGeom>
          <a:noFill/>
        </p:spPr>
      </p:pic>
      <p:pic>
        <p:nvPicPr>
          <p:cNvPr id="14" name="Picture 2" descr="http://img0.liveinternet.ru/images/attach/c/2/69/415/69415901_09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214282" y="4000504"/>
            <a:ext cx="1746036" cy="2684435"/>
          </a:xfrm>
          <a:prstGeom prst="rect">
            <a:avLst/>
          </a:prstGeom>
          <a:noFill/>
        </p:spPr>
      </p:pic>
      <p:sp>
        <p:nvSpPr>
          <p:cNvPr id="13" name="Управляющая кнопка: в конец 12">
            <a:hlinkClick r:id="rId10" action="ppaction://hlinksldjump" highlightClick="1"/>
          </p:cNvPr>
          <p:cNvSpPr/>
          <p:nvPr/>
        </p:nvSpPr>
        <p:spPr>
          <a:xfrm>
            <a:off x="8215338" y="6215082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3394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Чего не стало?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6050" y="535782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Это яблоки</a:t>
            </a:r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86050" y="107154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Нет яблок.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90114" name="Picture 2" descr="http://st2-fashiony.ru/pic/street/pic/42724/42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00" t="9375" r="999" b="6249"/>
          <a:stretch>
            <a:fillRect/>
          </a:stretch>
        </p:blipFill>
        <p:spPr bwMode="auto">
          <a:xfrm>
            <a:off x="2285984" y="1428736"/>
            <a:ext cx="4500594" cy="3857652"/>
          </a:xfrm>
          <a:prstGeom prst="rect">
            <a:avLst/>
          </a:prstGeom>
          <a:noFill/>
        </p:spPr>
      </p:pic>
      <p:sp>
        <p:nvSpPr>
          <p:cNvPr id="11" name="Управляющая кнопка: в конец 10">
            <a:hlinkClick r:id="" action="ppaction://hlinkshowjump?jump=lastslide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9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82883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11" y="-138500"/>
            <a:ext cx="9194421" cy="7239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11560" y="188640"/>
            <a:ext cx="7920880" cy="648072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b="1" dirty="0" smtClean="0">
              <a:solidFill>
                <a:schemeClr val="tx1"/>
              </a:solidFill>
            </a:endParaRPr>
          </a:p>
          <a:p>
            <a:r>
              <a:rPr lang="ru-RU" sz="2800" b="1" dirty="0" smtClean="0">
                <a:solidFill>
                  <a:schemeClr val="tx1"/>
                </a:solidFill>
              </a:rPr>
              <a:t>                                      Чего не стало?</a:t>
            </a:r>
            <a:r>
              <a:rPr lang="ru-RU" sz="2800" b="1" dirty="0">
                <a:solidFill>
                  <a:schemeClr val="tx1"/>
                </a:solidFill>
              </a:rPr>
              <a:t/>
            </a:r>
            <a:br>
              <a:rPr lang="ru-RU" sz="2800" b="1" dirty="0">
                <a:solidFill>
                  <a:schemeClr val="tx1"/>
                </a:solidFill>
              </a:rPr>
            </a:b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786050" y="535782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Это апельсины</a:t>
            </a:r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</a:rPr>
              <a:t>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86050" y="1071546"/>
            <a:ext cx="3786214" cy="769441"/>
          </a:xfrm>
          <a:prstGeom prst="rect">
            <a:avLst/>
          </a:prstGeom>
          <a:ln>
            <a:solidFill>
              <a:srgbClr val="FFC819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Arial Black" pitchFamily="34" charset="0"/>
              </a:rPr>
              <a:t>Нет апельсинов.</a:t>
            </a:r>
          </a:p>
          <a:p>
            <a:pPr algn="ctr"/>
            <a:endParaRPr lang="ru-RU" sz="2000" dirty="0" smtClean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89090" name="Picture 2" descr="http://www.arinasorokina.ru/dnevnik-fotografa/wp-content/uploads/2012/05/clipart-apelsin-278x3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2000240"/>
            <a:ext cx="2647950" cy="2857500"/>
          </a:xfrm>
          <a:prstGeom prst="rect">
            <a:avLst/>
          </a:prstGeom>
          <a:noFill/>
        </p:spPr>
      </p:pic>
      <p:pic>
        <p:nvPicPr>
          <p:cNvPr id="11" name="Picture 4" descr="http://www.arinasorokina.ru/dnevnik-fotografa/wp-content/uploads/2012/05/clipart-apelsin-278x3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8814" y="2500306"/>
            <a:ext cx="2177309" cy="2349613"/>
          </a:xfrm>
          <a:prstGeom prst="rect">
            <a:avLst/>
          </a:prstGeom>
          <a:noFill/>
        </p:spPr>
      </p:pic>
      <p:pic>
        <p:nvPicPr>
          <p:cNvPr id="89092" name="Picture 4" descr="http://www.arinasorokina.ru/dnevnik-fotografa/wp-content/uploads/2012/05/clipart-apelsin-278x3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46220">
            <a:off x="3808647" y="2694967"/>
            <a:ext cx="2147884" cy="2317860"/>
          </a:xfrm>
          <a:prstGeom prst="rect">
            <a:avLst/>
          </a:prstGeom>
          <a:noFill/>
        </p:spPr>
      </p:pic>
      <p:sp>
        <p:nvSpPr>
          <p:cNvPr id="14" name="Управляющая кнопка: в конец 13">
            <a:hlinkClick r:id="" action="ppaction://hlinkshowjump?jump=lastslide" highlightClick="1"/>
          </p:cNvPr>
          <p:cNvSpPr/>
          <p:nvPr/>
        </p:nvSpPr>
        <p:spPr>
          <a:xfrm>
            <a:off x="8215338" y="6458526"/>
            <a:ext cx="685226" cy="399474"/>
          </a:xfrm>
          <a:prstGeom prst="actionButtonEnd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32732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890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890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9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9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14348" y="1071546"/>
            <a:ext cx="7286676" cy="92333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ВЕЛИКОЛЕПНО!!!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0694" y="385762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8082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8865" y="4657339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4346" y="142873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9454" y="300037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166" y="250030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342900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06" y="0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0958" y="1571612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48" y="1142984"/>
            <a:ext cx="7215238" cy="496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Управляющая кнопка: домой 22">
            <a:hlinkClick r:id="rId6" action="ppaction://hlinksldjump" highlightClick="1"/>
          </p:cNvPr>
          <p:cNvSpPr/>
          <p:nvPr/>
        </p:nvSpPr>
        <p:spPr>
          <a:xfrm>
            <a:off x="8100000" y="6228000"/>
            <a:ext cx="785818" cy="50006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3262290"/>
      </p:ext>
    </p:extLst>
  </p:cSld>
  <p:clrMapOvr>
    <a:masterClrMapping/>
  </p:clrMapOvr>
  <p:transition>
    <p:sndAc>
      <p:stSnd>
        <p:snd r:embed="rId2" name="applause.wav" builtIn="1"/>
      </p:stSnd>
    </p:sndAc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26055"/>
            <a:ext cx="9425629" cy="6984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4348" y="1285860"/>
            <a:ext cx="757242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SzPct val="100000"/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Лалаева Р.И., Серебрякова Н.В. Формирование правильной разговорной речи у дошкольников. – Ростов </a:t>
            </a:r>
            <a:r>
              <a:rPr lang="ru-RU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/Д: «Феникс», СПб.: «Союз», 2004.</a:t>
            </a:r>
          </a:p>
          <a:p>
            <a:pPr lvl="0" algn="just">
              <a:buSzPct val="100000"/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Новиковская О.А. Логопедическая грамматика для малышей. Пособие для занятий с детьми 4 – 6 лет. – СПб.: ООО «Издательство «Корона. Век», 2012.</a:t>
            </a:r>
          </a:p>
          <a:p>
            <a:pPr lvl="0" algn="just">
              <a:buSzPct val="100000"/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Новиковская О.А. Логопедическая грамматика для малышей. Пособие для занятий с детьми 5 – 7 лет. – СПб.: ООО «Издательство «Корона. Век», 2012.</a:t>
            </a:r>
          </a:p>
          <a:p>
            <a:pPr lvl="0" algn="just">
              <a:buSzPct val="100000"/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Приходько И.В.- Идея оформления  слайдов</a:t>
            </a:r>
          </a:p>
          <a:p>
            <a:pPr lvl="0" algn="just">
              <a:buSzPct val="100000"/>
            </a:pP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http://planeta.tspu.ru/?ur=810&amp;ur1=855&amp;ur2=1504&amp;flag=1&amp;id1=1002&amp;id2=3&amp;id3=221</a:t>
            </a:r>
            <a:endParaRPr lang="ru-RU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v"/>
            </a:pPr>
            <a:endParaRPr lang="ru-RU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v"/>
            </a:pPr>
            <a:endParaRPr lang="ru-RU" sz="2400" dirty="0" smtClean="0"/>
          </a:p>
          <a:p>
            <a:pPr marL="342900" indent="-342900"/>
            <a:endParaRPr lang="ru-RU" sz="2400" dirty="0" smtClean="0"/>
          </a:p>
        </p:txBody>
      </p:sp>
      <p:sp>
        <p:nvSpPr>
          <p:cNvPr id="16" name="Прямоугольник 15"/>
          <p:cNvSpPr/>
          <p:nvPr/>
        </p:nvSpPr>
        <p:spPr>
          <a:xfrm>
            <a:off x="714348" y="785794"/>
            <a:ext cx="78581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ЛИТЕРАТУРА И ИНТЕРНЕТ - РЕСУРСЫ</a:t>
            </a:r>
            <a:r>
              <a:rPr lang="ru-RU" sz="3200" dirty="0" smtClean="0">
                <a:solidFill>
                  <a:srgbClr val="7030A0"/>
                </a:solidFill>
                <a:latin typeface="Algerian" pitchFamily="82" charset="0"/>
              </a:rPr>
              <a:t>   </a:t>
            </a:r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86710" y="3714752"/>
            <a:ext cx="1044609" cy="1063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5784" y="71435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635500">
            <a:off x="8127811" y="1123891"/>
            <a:ext cx="1044216" cy="1063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0"/>
            <a:ext cx="983801" cy="100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60199" y="0"/>
            <a:ext cx="983801" cy="100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81030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26055"/>
            <a:ext cx="9425629" cy="6984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14348" y="714356"/>
            <a:ext cx="7786742" cy="89562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Бесплатный векторный клипарт: </a:t>
            </a:r>
            <a:r>
              <a:rPr lang="ru-RU" sz="2400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hlinkClick r:id="rId3"/>
              </a:rPr>
              <a:t>http://www.vectory.ru/index.php?user_details=yes</a:t>
            </a:r>
            <a:endParaRPr lang="ru-RU" sz="2400" u="sng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Веселые картинки для детей: </a:t>
            </a:r>
            <a:r>
              <a:rPr lang="ru-RU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  <a:hlinkClick r:id="rId4"/>
              </a:rPr>
              <a:t>http://allforchildren.ru/pictures/pictures_index.php</a:t>
            </a:r>
            <a:endParaRPr lang="ru-RU" sz="2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Клипарты для</a:t>
            </a:r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Photoshoh</a:t>
            </a: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hlinkClick r:id="rId5"/>
              </a:rPr>
              <a:t>http://super-photoshop.ucoz.ru/load/kliparty_dlja_photoshop/35</a:t>
            </a:r>
            <a:endParaRPr lang="ru-RU" sz="2400" u="sng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Коллекция фонов и клипарта: </a:t>
            </a:r>
            <a:r>
              <a:rPr lang="ru-RU" sz="2400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hlinkClick r:id="rId6"/>
              </a:rPr>
              <a:t>http://www.lenagold.ru/fon/clipart/alf.html</a:t>
            </a:r>
            <a:endParaRPr lang="ru-RU" sz="2400" u="sng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Секреты успешной презентации: </a:t>
            </a:r>
            <a:r>
              <a:rPr lang="ru-RU" sz="2400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hlinkClick r:id="rId7"/>
              </a:rPr>
              <a:t>http://www.nachalka.com/PP</a:t>
            </a:r>
            <a:endParaRPr lang="ru-RU" sz="2400" u="sng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r>
              <a:rPr lang="ru-RU" sz="2400" dirty="0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Фоторамка</a:t>
            </a: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для создания слайдов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  <a:hlinkClick r:id="rId8"/>
              </a:rPr>
              <a:t>http://</a:t>
            </a:r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photoshop-shablon.ru/ramki/220-detskaya-ramka-vinni-pux.htmlhttp://</a:t>
            </a:r>
            <a:endParaRPr lang="ru-RU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endParaRPr lang="ru-RU" sz="2400" u="sng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buFont typeface="Wingdings" pitchFamily="2" charset="2"/>
              <a:buChar char="v"/>
            </a:pPr>
            <a:endParaRPr lang="ru-RU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v"/>
            </a:pPr>
            <a:endParaRPr lang="ru-RU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v"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Font typeface="Wingdings" pitchFamily="2" charset="2"/>
              <a:buChar char="v"/>
            </a:pPr>
            <a:endParaRPr lang="ru-RU" sz="2400" dirty="0" smtClean="0"/>
          </a:p>
          <a:p>
            <a:pPr lvl="0" algn="just">
              <a:buFont typeface="Wingdings" pitchFamily="2" charset="2"/>
              <a:buChar char="v"/>
            </a:pPr>
            <a:endParaRPr lang="ru-RU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>
              <a:buFont typeface="Wingdings" pitchFamily="2" charset="2"/>
              <a:buChar char="v"/>
            </a:pPr>
            <a:endParaRPr lang="ru-RU" sz="2400" dirty="0" smtClean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40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endParaRPr lang="ru-RU" sz="2400" dirty="0" smtClean="0"/>
          </a:p>
          <a:p>
            <a:pPr marL="342900" indent="-342900"/>
            <a:endParaRPr lang="ru-RU" sz="2400" dirty="0" smtClean="0"/>
          </a:p>
        </p:txBody>
      </p:sp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72462" y="378619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97707" y="64291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8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635500">
            <a:off x="7876181" y="1514396"/>
            <a:ext cx="1325252" cy="134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0"/>
            <a:ext cx="983801" cy="100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60199" y="0"/>
            <a:ext cx="983801" cy="1001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Управляющая кнопка: домой 10">
            <a:hlinkClick r:id="rId10" action="ppaction://hlinksldjump" highlightClick="1"/>
          </p:cNvPr>
          <p:cNvSpPr/>
          <p:nvPr/>
        </p:nvSpPr>
        <p:spPr>
          <a:xfrm>
            <a:off x="8100000" y="6228000"/>
            <a:ext cx="785818" cy="50006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8103004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28596" y="1071546"/>
            <a:ext cx="7572428" cy="92333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ЗАМЕЧАТЕЛЬНО!!!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0694" y="385762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8082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8865" y="4657339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4346" y="142873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9454" y="300037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166" y="250030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342900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06" y="0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0958" y="1571612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6" y="1214422"/>
            <a:ext cx="7215238" cy="496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4" name="Управляющая кнопка: домой 23">
            <a:hlinkClick r:id="rId6" action="ppaction://hlinksldjump" highlightClick="1"/>
            <a:hlinkHover r:id="" action="ppaction://hlinkshowjump?jump=nextslide"/>
          </p:cNvPr>
          <p:cNvSpPr/>
          <p:nvPr/>
        </p:nvSpPr>
        <p:spPr>
          <a:xfrm>
            <a:off x="8100000" y="6228000"/>
            <a:ext cx="785818" cy="500066"/>
          </a:xfrm>
          <a:prstGeom prst="actionButtonHome">
            <a:avLst/>
          </a:prstGeom>
          <a:solidFill>
            <a:srgbClr val="FFC819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3262290"/>
      </p:ext>
    </p:extLst>
  </p:cSld>
  <p:clrMapOvr>
    <a:masterClrMapping/>
  </p:clrMapOvr>
  <p:transition spd="med" advClick="0">
    <p:sndAc>
      <p:stSnd>
        <p:snd r:embed="rId2" name="applause.wav" builtIn="1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56" y="6859"/>
            <a:ext cx="9144756" cy="6851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28662" y="1071546"/>
            <a:ext cx="7072362" cy="923330"/>
          </a:xfrm>
          <a:prstGeom prst="rect">
            <a:avLst/>
          </a:prstGeom>
          <a:ln>
            <a:solidFill>
              <a:srgbClr val="FFC00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  <a:scene3d>
            <a:camera prst="perspectiveLeft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latin typeface="Arial Black" pitchFamily="34" charset="0"/>
              </a:rPr>
              <a:t>ОТЛИЧНО!!!</a:t>
            </a:r>
            <a:endParaRPr lang="ru-RU" sz="5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0694" y="3857628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91588" y="543718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Picture 8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58082" y="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08865" y="4657339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14346" y="142873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9454" y="3000372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00166" y="2500306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7158" y="3429000"/>
            <a:ext cx="1395413" cy="1420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43306" y="0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00958" y="1571612"/>
            <a:ext cx="1040609" cy="105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48" y="1142984"/>
            <a:ext cx="7286676" cy="501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Управляющая кнопка: домой 22">
            <a:hlinkClick r:id="rId6" action="ppaction://hlinksldjump" highlightClick="1"/>
          </p:cNvPr>
          <p:cNvSpPr/>
          <p:nvPr/>
        </p:nvSpPr>
        <p:spPr>
          <a:xfrm>
            <a:off x="8100000" y="6228000"/>
            <a:ext cx="785818" cy="500066"/>
          </a:xfrm>
          <a:prstGeom prst="actionButtonHom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правляющая кнопка: возврат 21">
            <a:hlinkClick r:id="rId7" action="ppaction://hlinksldjump" highlightClick="1"/>
          </p:cNvPr>
          <p:cNvSpPr/>
          <p:nvPr/>
        </p:nvSpPr>
        <p:spPr>
          <a:xfrm>
            <a:off x="428596" y="6286520"/>
            <a:ext cx="613788" cy="399474"/>
          </a:xfrm>
          <a:prstGeom prst="actionButtonReturn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Roboto" pitchFamily="2" charset="0"/>
              <a:ea typeface="Robot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3262290"/>
      </p:ext>
    </p:extLst>
  </p:cSld>
  <p:clrMapOvr>
    <a:masterClrMapping/>
  </p:clrMapOvr>
  <p:transition advClick="0">
    <p:sndAc>
      <p:stSnd>
        <p:snd r:embed="rId2" name="applause.wav" builtIn="1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4628</TotalTime>
  <Words>1898</Words>
  <Application>Microsoft Office PowerPoint</Application>
  <PresentationFormat>Экран (4:3)</PresentationFormat>
  <Paragraphs>403</Paragraphs>
  <Slides>85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85</vt:i4>
      </vt:variant>
    </vt:vector>
  </HeadingPairs>
  <TitlesOfParts>
    <vt:vector size="86" baseType="lpstr">
      <vt:lpstr>Тема Office</vt:lpstr>
      <vt:lpstr>Слайд 1</vt:lpstr>
      <vt:lpstr>Слайд 2</vt:lpstr>
      <vt:lpstr>Рекомендации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386</cp:revision>
  <dcterms:created xsi:type="dcterms:W3CDTF">2013-05-10T07:25:30Z</dcterms:created>
  <dcterms:modified xsi:type="dcterms:W3CDTF">2022-09-07T05:19:27Z</dcterms:modified>
</cp:coreProperties>
</file>