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257" r:id="rId3"/>
    <p:sldId id="272" r:id="rId4"/>
    <p:sldId id="286" r:id="rId5"/>
    <p:sldId id="261" r:id="rId6"/>
    <p:sldId id="274" r:id="rId7"/>
    <p:sldId id="289" r:id="rId8"/>
    <p:sldId id="290" r:id="rId9"/>
    <p:sldId id="268" r:id="rId10"/>
    <p:sldId id="260" r:id="rId11"/>
    <p:sldId id="266" r:id="rId12"/>
    <p:sldId id="267" r:id="rId13"/>
    <p:sldId id="275" r:id="rId14"/>
    <p:sldId id="273" r:id="rId15"/>
    <p:sldId id="269" r:id="rId16"/>
    <p:sldId id="270" r:id="rId17"/>
    <p:sldId id="271" r:id="rId18"/>
    <p:sldId id="283" r:id="rId19"/>
    <p:sldId id="259" r:id="rId20"/>
    <p:sldId id="285" r:id="rId21"/>
    <p:sldId id="276" r:id="rId22"/>
    <p:sldId id="277" r:id="rId23"/>
    <p:sldId id="281" r:id="rId24"/>
    <p:sldId id="278" r:id="rId25"/>
    <p:sldId id="279" r:id="rId26"/>
    <p:sldId id="280" r:id="rId27"/>
    <p:sldId id="282" r:id="rId28"/>
    <p:sldId id="284" r:id="rId29"/>
    <p:sldId id="287" r:id="rId30"/>
    <p:sldId id="288" r:id="rId31"/>
    <p:sldId id="265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/>
    <p:restoredTop sz="92742"/>
  </p:normalViewPr>
  <p:slideViewPr>
    <p:cSldViewPr>
      <p:cViewPr varScale="1">
        <p:scale>
          <a:sx n="56" d="100"/>
          <a:sy n="56" d="100"/>
        </p:scale>
        <p:origin x="8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3D091-6054-447B-BFA9-8CE0D45186EE}" type="doc">
      <dgm:prSet loTypeId="urn:microsoft.com/office/officeart/2005/8/layout/radial5" loCatId="cycle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60F4A511-62B6-4282-B924-4E231A5D67CC}">
      <dgm:prSet phldrT="[Texte]"/>
      <dgm:spPr/>
      <dgm:t>
        <a:bodyPr/>
        <a:lstStyle/>
        <a:p>
          <a:r>
            <a:rPr lang="fr-FR" b="1" dirty="0"/>
            <a:t>Tâche</a:t>
          </a:r>
        </a:p>
      </dgm:t>
    </dgm:pt>
    <dgm:pt modelId="{18C3FE23-2EC2-4AFB-B815-344EF4E16F7F}" type="parTrans" cxnId="{BE616217-60BA-414F-A8B4-0FE7A4A798B2}">
      <dgm:prSet/>
      <dgm:spPr/>
      <dgm:t>
        <a:bodyPr/>
        <a:lstStyle/>
        <a:p>
          <a:endParaRPr lang="fr-FR"/>
        </a:p>
      </dgm:t>
    </dgm:pt>
    <dgm:pt modelId="{2BAEA39E-0803-4F4C-B002-92C09F8ABF80}" type="sibTrans" cxnId="{BE616217-60BA-414F-A8B4-0FE7A4A798B2}">
      <dgm:prSet/>
      <dgm:spPr/>
      <dgm:t>
        <a:bodyPr/>
        <a:lstStyle/>
        <a:p>
          <a:endParaRPr lang="fr-FR"/>
        </a:p>
      </dgm:t>
    </dgm:pt>
    <dgm:pt modelId="{B787B2A7-C661-43FF-80E7-5BF226699723}">
      <dgm:prSet phldrT="[Texte]" custT="1"/>
      <dgm:spPr/>
      <dgm:t>
        <a:bodyPr/>
        <a:lstStyle/>
        <a:p>
          <a:r>
            <a:rPr lang="fr-FR" sz="1600" b="1" dirty="0"/>
            <a:t>Ressources internes </a:t>
          </a:r>
        </a:p>
        <a:p>
          <a:r>
            <a:rPr lang="fr-FR" sz="1600" dirty="0"/>
            <a:t>(Vécu, connaissances, culture etc..)</a:t>
          </a:r>
        </a:p>
      </dgm:t>
    </dgm:pt>
    <dgm:pt modelId="{656F8068-4C23-44E0-B116-1BC31462F9FE}" type="parTrans" cxnId="{B238C1C6-5317-45C6-87D2-2A0CBA7D1EE4}">
      <dgm:prSet/>
      <dgm:spPr/>
      <dgm:t>
        <a:bodyPr/>
        <a:lstStyle/>
        <a:p>
          <a:endParaRPr lang="fr-FR"/>
        </a:p>
      </dgm:t>
    </dgm:pt>
    <dgm:pt modelId="{1AA9EC06-E3CB-4F1B-9C03-2AA19F8CBABA}" type="sibTrans" cxnId="{B238C1C6-5317-45C6-87D2-2A0CBA7D1EE4}">
      <dgm:prSet/>
      <dgm:spPr/>
      <dgm:t>
        <a:bodyPr/>
        <a:lstStyle/>
        <a:p>
          <a:endParaRPr lang="fr-FR"/>
        </a:p>
      </dgm:t>
    </dgm:pt>
    <dgm:pt modelId="{113EB9E5-27CA-4F4E-AC00-E85971C974EB}">
      <dgm:prSet phldrT="[Texte]" custT="1"/>
      <dgm:spPr/>
      <dgm:t>
        <a:bodyPr/>
        <a:lstStyle/>
        <a:p>
          <a:r>
            <a:rPr lang="fr-FR" sz="1600" b="1" dirty="0"/>
            <a:t>Externes</a:t>
          </a:r>
          <a:r>
            <a:rPr lang="fr-FR" sz="1600" dirty="0"/>
            <a:t> (aides méthodologique, protocole, fiche affichage..)</a:t>
          </a:r>
        </a:p>
      </dgm:t>
    </dgm:pt>
    <dgm:pt modelId="{1B755758-94F5-4D60-A36F-1FAA7A0CDB10}" type="parTrans" cxnId="{9C204047-E65E-47AF-B56B-5DF4CED02228}">
      <dgm:prSet/>
      <dgm:spPr/>
      <dgm:t>
        <a:bodyPr/>
        <a:lstStyle/>
        <a:p>
          <a:endParaRPr lang="fr-FR"/>
        </a:p>
      </dgm:t>
    </dgm:pt>
    <dgm:pt modelId="{58C00335-C345-4F1A-B964-8584C81A17BE}" type="sibTrans" cxnId="{9C204047-E65E-47AF-B56B-5DF4CED02228}">
      <dgm:prSet/>
      <dgm:spPr/>
      <dgm:t>
        <a:bodyPr/>
        <a:lstStyle/>
        <a:p>
          <a:endParaRPr lang="fr-FR"/>
        </a:p>
      </dgm:t>
    </dgm:pt>
    <dgm:pt modelId="{BE085CEA-FACB-464E-8030-D2945681CBB0}">
      <dgm:prSet phldrT="[Texte]" custT="1"/>
      <dgm:spPr/>
      <dgm:t>
        <a:bodyPr/>
        <a:lstStyle/>
        <a:p>
          <a:r>
            <a:rPr lang="fr-FR" sz="1400" b="1" dirty="0"/>
            <a:t>Situation</a:t>
          </a:r>
        </a:p>
        <a:p>
          <a:r>
            <a:rPr lang="fr-FR" sz="1400" dirty="0"/>
            <a:t>(Environnement, conditions, critères, forme etc..</a:t>
          </a:r>
        </a:p>
      </dgm:t>
    </dgm:pt>
    <dgm:pt modelId="{D6A201A3-AAE2-4890-B4AD-909D7E6F9014}" type="parTrans" cxnId="{20CE73F1-CB94-497E-BAFC-BC3705C3F061}">
      <dgm:prSet/>
      <dgm:spPr/>
      <dgm:t>
        <a:bodyPr/>
        <a:lstStyle/>
        <a:p>
          <a:endParaRPr lang="fr-FR"/>
        </a:p>
      </dgm:t>
    </dgm:pt>
    <dgm:pt modelId="{3B96DB3E-D88F-4BEF-A54D-A45B50F298F2}" type="sibTrans" cxnId="{20CE73F1-CB94-497E-BAFC-BC3705C3F061}">
      <dgm:prSet/>
      <dgm:spPr/>
      <dgm:t>
        <a:bodyPr/>
        <a:lstStyle/>
        <a:p>
          <a:endParaRPr lang="fr-FR"/>
        </a:p>
      </dgm:t>
    </dgm:pt>
    <dgm:pt modelId="{0153715A-64CD-4CF5-939C-ED96EFE36381}">
      <dgm:prSet phldrT="[Texte]" custT="1"/>
      <dgm:spPr/>
      <dgm:t>
        <a:bodyPr/>
        <a:lstStyle/>
        <a:p>
          <a:r>
            <a:rPr lang="fr-FR" sz="1600" b="1" dirty="0"/>
            <a:t>Motivation</a:t>
          </a:r>
        </a:p>
        <a:p>
          <a:r>
            <a:rPr lang="fr-FR" sz="1600" dirty="0"/>
            <a:t>Interne  ou externe</a:t>
          </a:r>
        </a:p>
      </dgm:t>
    </dgm:pt>
    <dgm:pt modelId="{A19A2C85-2A07-45ED-A162-A4451647C4DC}" type="parTrans" cxnId="{56BBEE14-B4BB-49CC-A889-3B47AD01DF12}">
      <dgm:prSet/>
      <dgm:spPr/>
      <dgm:t>
        <a:bodyPr/>
        <a:lstStyle/>
        <a:p>
          <a:endParaRPr lang="fr-FR"/>
        </a:p>
      </dgm:t>
    </dgm:pt>
    <dgm:pt modelId="{F0165707-AB72-4635-A859-9AD8C872F354}" type="sibTrans" cxnId="{56BBEE14-B4BB-49CC-A889-3B47AD01DF12}">
      <dgm:prSet/>
      <dgm:spPr/>
      <dgm:t>
        <a:bodyPr/>
        <a:lstStyle/>
        <a:p>
          <a:endParaRPr lang="fr-FR"/>
        </a:p>
      </dgm:t>
    </dgm:pt>
    <dgm:pt modelId="{97F0E893-B679-46B4-BB59-7E9A6FE63225}" type="pres">
      <dgm:prSet presAssocID="{CF53D091-6054-447B-BFA9-8CE0D45186E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496F904-1E5A-4E7D-A7B2-4721CFB3CDED}" type="pres">
      <dgm:prSet presAssocID="{60F4A511-62B6-4282-B924-4E231A5D67CC}" presName="centerShape" presStyleLbl="node0" presStyleIdx="0" presStyleCnt="1" custScaleX="174287" custScaleY="162880"/>
      <dgm:spPr/>
    </dgm:pt>
    <dgm:pt modelId="{05B1053E-540D-4D39-951D-F761BA56E141}" type="pres">
      <dgm:prSet presAssocID="{656F8068-4C23-44E0-B116-1BC31462F9FE}" presName="parTrans" presStyleLbl="sibTrans2D1" presStyleIdx="0" presStyleCnt="4"/>
      <dgm:spPr/>
    </dgm:pt>
    <dgm:pt modelId="{418DF6B4-7209-42F0-BFE2-8E49CC2021B0}" type="pres">
      <dgm:prSet presAssocID="{656F8068-4C23-44E0-B116-1BC31462F9FE}" presName="connectorText" presStyleLbl="sibTrans2D1" presStyleIdx="0" presStyleCnt="4"/>
      <dgm:spPr/>
    </dgm:pt>
    <dgm:pt modelId="{2BB9B7C0-738E-448C-9195-ADEC1BD098E5}" type="pres">
      <dgm:prSet presAssocID="{B787B2A7-C661-43FF-80E7-5BF226699723}" presName="node" presStyleLbl="node1" presStyleIdx="0" presStyleCnt="4" custScaleX="142901" custRadScaleRad="100390" custRadScaleInc="4592">
        <dgm:presLayoutVars>
          <dgm:bulletEnabled val="1"/>
        </dgm:presLayoutVars>
      </dgm:prSet>
      <dgm:spPr/>
    </dgm:pt>
    <dgm:pt modelId="{37D6519D-01D5-47B9-B1A9-CAC07A8FF49D}" type="pres">
      <dgm:prSet presAssocID="{1B755758-94F5-4D60-A36F-1FAA7A0CDB10}" presName="parTrans" presStyleLbl="sibTrans2D1" presStyleIdx="1" presStyleCnt="4"/>
      <dgm:spPr/>
    </dgm:pt>
    <dgm:pt modelId="{58575EE3-A222-4433-87B3-9B2074E9EF0F}" type="pres">
      <dgm:prSet presAssocID="{1B755758-94F5-4D60-A36F-1FAA7A0CDB10}" presName="connectorText" presStyleLbl="sibTrans2D1" presStyleIdx="1" presStyleCnt="4"/>
      <dgm:spPr/>
    </dgm:pt>
    <dgm:pt modelId="{592CE0B0-4D13-4BAC-86BF-EC8AC199C5CE}" type="pres">
      <dgm:prSet presAssocID="{113EB9E5-27CA-4F4E-AC00-E85971C974EB}" presName="node" presStyleLbl="node1" presStyleIdx="1" presStyleCnt="4" custScaleX="164698" custScaleY="168159" custRadScaleRad="139844" custRadScaleInc="695">
        <dgm:presLayoutVars>
          <dgm:bulletEnabled val="1"/>
        </dgm:presLayoutVars>
      </dgm:prSet>
      <dgm:spPr/>
    </dgm:pt>
    <dgm:pt modelId="{C6565A70-F2BD-425A-B166-B8239CED6CF8}" type="pres">
      <dgm:prSet presAssocID="{D6A201A3-AAE2-4890-B4AD-909D7E6F9014}" presName="parTrans" presStyleLbl="sibTrans2D1" presStyleIdx="2" presStyleCnt="4"/>
      <dgm:spPr/>
    </dgm:pt>
    <dgm:pt modelId="{F8EF6BE0-A345-47B6-ACC8-C3052ABA26E1}" type="pres">
      <dgm:prSet presAssocID="{D6A201A3-AAE2-4890-B4AD-909D7E6F9014}" presName="connectorText" presStyleLbl="sibTrans2D1" presStyleIdx="2" presStyleCnt="4"/>
      <dgm:spPr/>
    </dgm:pt>
    <dgm:pt modelId="{3E760A86-F07B-4616-BFA5-898780423B7A}" type="pres">
      <dgm:prSet presAssocID="{BE085CEA-FACB-464E-8030-D2945681CBB0}" presName="node" presStyleLbl="node1" presStyleIdx="2" presStyleCnt="4" custScaleX="137760" custScaleY="104208">
        <dgm:presLayoutVars>
          <dgm:bulletEnabled val="1"/>
        </dgm:presLayoutVars>
      </dgm:prSet>
      <dgm:spPr/>
    </dgm:pt>
    <dgm:pt modelId="{29DDF5AF-F733-4B9F-968B-F42092F62D0E}" type="pres">
      <dgm:prSet presAssocID="{A19A2C85-2A07-45ED-A162-A4451647C4DC}" presName="parTrans" presStyleLbl="sibTrans2D1" presStyleIdx="3" presStyleCnt="4"/>
      <dgm:spPr/>
    </dgm:pt>
    <dgm:pt modelId="{443D9FC0-2794-4673-8281-C9AA60E3E0DD}" type="pres">
      <dgm:prSet presAssocID="{A19A2C85-2A07-45ED-A162-A4451647C4DC}" presName="connectorText" presStyleLbl="sibTrans2D1" presStyleIdx="3" presStyleCnt="4"/>
      <dgm:spPr/>
    </dgm:pt>
    <dgm:pt modelId="{FAAA255C-472F-4E8C-BA09-88B3BAC7F542}" type="pres">
      <dgm:prSet presAssocID="{0153715A-64CD-4CF5-939C-ED96EFE36381}" presName="node" presStyleLbl="node1" presStyleIdx="3" presStyleCnt="4" custScaleX="132177" custScaleY="110723" custRadScaleRad="148062" custRadScaleInc="3121">
        <dgm:presLayoutVars>
          <dgm:bulletEnabled val="1"/>
        </dgm:presLayoutVars>
      </dgm:prSet>
      <dgm:spPr/>
    </dgm:pt>
  </dgm:ptLst>
  <dgm:cxnLst>
    <dgm:cxn modelId="{D06E1D09-6849-4D66-B060-5D0D5D59FA93}" type="presOf" srcId="{BE085CEA-FACB-464E-8030-D2945681CBB0}" destId="{3E760A86-F07B-4616-BFA5-898780423B7A}" srcOrd="0" destOrd="0" presId="urn:microsoft.com/office/officeart/2005/8/layout/radial5"/>
    <dgm:cxn modelId="{56BBEE14-B4BB-49CC-A889-3B47AD01DF12}" srcId="{60F4A511-62B6-4282-B924-4E231A5D67CC}" destId="{0153715A-64CD-4CF5-939C-ED96EFE36381}" srcOrd="3" destOrd="0" parTransId="{A19A2C85-2A07-45ED-A162-A4451647C4DC}" sibTransId="{F0165707-AB72-4635-A859-9AD8C872F354}"/>
    <dgm:cxn modelId="{BE616217-60BA-414F-A8B4-0FE7A4A798B2}" srcId="{CF53D091-6054-447B-BFA9-8CE0D45186EE}" destId="{60F4A511-62B6-4282-B924-4E231A5D67CC}" srcOrd="0" destOrd="0" parTransId="{18C3FE23-2EC2-4AFB-B815-344EF4E16F7F}" sibTransId="{2BAEA39E-0803-4F4C-B002-92C09F8ABF80}"/>
    <dgm:cxn modelId="{5FF59218-0502-4AA5-9A12-80128149089B}" type="presOf" srcId="{656F8068-4C23-44E0-B116-1BC31462F9FE}" destId="{418DF6B4-7209-42F0-BFE2-8E49CC2021B0}" srcOrd="1" destOrd="0" presId="urn:microsoft.com/office/officeart/2005/8/layout/radial5"/>
    <dgm:cxn modelId="{5B916025-42C7-4385-A7BF-3262F9F3B511}" type="presOf" srcId="{656F8068-4C23-44E0-B116-1BC31462F9FE}" destId="{05B1053E-540D-4D39-951D-F761BA56E141}" srcOrd="0" destOrd="0" presId="urn:microsoft.com/office/officeart/2005/8/layout/radial5"/>
    <dgm:cxn modelId="{66BE5828-F1D5-4C72-824E-22815B8757C5}" type="presOf" srcId="{60F4A511-62B6-4282-B924-4E231A5D67CC}" destId="{4496F904-1E5A-4E7D-A7B2-4721CFB3CDED}" srcOrd="0" destOrd="0" presId="urn:microsoft.com/office/officeart/2005/8/layout/radial5"/>
    <dgm:cxn modelId="{EE10782F-7CAC-42DF-945F-69E8B4F1ACC1}" type="presOf" srcId="{A19A2C85-2A07-45ED-A162-A4451647C4DC}" destId="{443D9FC0-2794-4673-8281-C9AA60E3E0DD}" srcOrd="1" destOrd="0" presId="urn:microsoft.com/office/officeart/2005/8/layout/radial5"/>
    <dgm:cxn modelId="{9C204047-E65E-47AF-B56B-5DF4CED02228}" srcId="{60F4A511-62B6-4282-B924-4E231A5D67CC}" destId="{113EB9E5-27CA-4F4E-AC00-E85971C974EB}" srcOrd="1" destOrd="0" parTransId="{1B755758-94F5-4D60-A36F-1FAA7A0CDB10}" sibTransId="{58C00335-C345-4F1A-B964-8584C81A17BE}"/>
    <dgm:cxn modelId="{79C7C94D-15C4-4E0E-8628-2414684B37F7}" type="presOf" srcId="{1B755758-94F5-4D60-A36F-1FAA7A0CDB10}" destId="{37D6519D-01D5-47B9-B1A9-CAC07A8FF49D}" srcOrd="0" destOrd="0" presId="urn:microsoft.com/office/officeart/2005/8/layout/radial5"/>
    <dgm:cxn modelId="{1E135153-AE20-495B-B1BB-BE3F54D6F4F2}" type="presOf" srcId="{D6A201A3-AAE2-4890-B4AD-909D7E6F9014}" destId="{F8EF6BE0-A345-47B6-ACC8-C3052ABA26E1}" srcOrd="1" destOrd="0" presId="urn:microsoft.com/office/officeart/2005/8/layout/radial5"/>
    <dgm:cxn modelId="{E4174C5A-8186-46BC-AF3C-0CE2CCDCFA74}" type="presOf" srcId="{B787B2A7-C661-43FF-80E7-5BF226699723}" destId="{2BB9B7C0-738E-448C-9195-ADEC1BD098E5}" srcOrd="0" destOrd="0" presId="urn:microsoft.com/office/officeart/2005/8/layout/radial5"/>
    <dgm:cxn modelId="{463E968D-96B7-4E10-9ECB-4D3C9A61D643}" type="presOf" srcId="{D6A201A3-AAE2-4890-B4AD-909D7E6F9014}" destId="{C6565A70-F2BD-425A-B166-B8239CED6CF8}" srcOrd="0" destOrd="0" presId="urn:microsoft.com/office/officeart/2005/8/layout/radial5"/>
    <dgm:cxn modelId="{9E1F66A2-4EA6-4A68-AFA5-13B2DD47D8AE}" type="presOf" srcId="{0153715A-64CD-4CF5-939C-ED96EFE36381}" destId="{FAAA255C-472F-4E8C-BA09-88B3BAC7F542}" srcOrd="0" destOrd="0" presId="urn:microsoft.com/office/officeart/2005/8/layout/radial5"/>
    <dgm:cxn modelId="{FFAB64A6-8F4A-4B56-8E30-D3733EBB9D9F}" type="presOf" srcId="{CF53D091-6054-447B-BFA9-8CE0D45186EE}" destId="{97F0E893-B679-46B4-BB59-7E9A6FE63225}" srcOrd="0" destOrd="0" presId="urn:microsoft.com/office/officeart/2005/8/layout/radial5"/>
    <dgm:cxn modelId="{403382AE-8A64-466E-A646-1536F53B8F47}" type="presOf" srcId="{A19A2C85-2A07-45ED-A162-A4451647C4DC}" destId="{29DDF5AF-F733-4B9F-968B-F42092F62D0E}" srcOrd="0" destOrd="0" presId="urn:microsoft.com/office/officeart/2005/8/layout/radial5"/>
    <dgm:cxn modelId="{CB92D9B1-3586-42FF-9622-4C43DE79441E}" type="presOf" srcId="{1B755758-94F5-4D60-A36F-1FAA7A0CDB10}" destId="{58575EE3-A222-4433-87B3-9B2074E9EF0F}" srcOrd="1" destOrd="0" presId="urn:microsoft.com/office/officeart/2005/8/layout/radial5"/>
    <dgm:cxn modelId="{B238C1C6-5317-45C6-87D2-2A0CBA7D1EE4}" srcId="{60F4A511-62B6-4282-B924-4E231A5D67CC}" destId="{B787B2A7-C661-43FF-80E7-5BF226699723}" srcOrd="0" destOrd="0" parTransId="{656F8068-4C23-44E0-B116-1BC31462F9FE}" sibTransId="{1AA9EC06-E3CB-4F1B-9C03-2AA19F8CBABA}"/>
    <dgm:cxn modelId="{572FFCED-D3B8-46CF-BACE-C460B14355D1}" type="presOf" srcId="{113EB9E5-27CA-4F4E-AC00-E85971C974EB}" destId="{592CE0B0-4D13-4BAC-86BF-EC8AC199C5CE}" srcOrd="0" destOrd="0" presId="urn:microsoft.com/office/officeart/2005/8/layout/radial5"/>
    <dgm:cxn modelId="{20CE73F1-CB94-497E-BAFC-BC3705C3F061}" srcId="{60F4A511-62B6-4282-B924-4E231A5D67CC}" destId="{BE085CEA-FACB-464E-8030-D2945681CBB0}" srcOrd="2" destOrd="0" parTransId="{D6A201A3-AAE2-4890-B4AD-909D7E6F9014}" sibTransId="{3B96DB3E-D88F-4BEF-A54D-A45B50F298F2}"/>
    <dgm:cxn modelId="{5D298C1B-8752-4166-83CE-DC077E4EBEA9}" type="presParOf" srcId="{97F0E893-B679-46B4-BB59-7E9A6FE63225}" destId="{4496F904-1E5A-4E7D-A7B2-4721CFB3CDED}" srcOrd="0" destOrd="0" presId="urn:microsoft.com/office/officeart/2005/8/layout/radial5"/>
    <dgm:cxn modelId="{33FD7294-68F0-4E35-BBA1-05B280B25696}" type="presParOf" srcId="{97F0E893-B679-46B4-BB59-7E9A6FE63225}" destId="{05B1053E-540D-4D39-951D-F761BA56E141}" srcOrd="1" destOrd="0" presId="urn:microsoft.com/office/officeart/2005/8/layout/radial5"/>
    <dgm:cxn modelId="{67E16A6C-8F9A-4367-A538-EE1D8170911C}" type="presParOf" srcId="{05B1053E-540D-4D39-951D-F761BA56E141}" destId="{418DF6B4-7209-42F0-BFE2-8E49CC2021B0}" srcOrd="0" destOrd="0" presId="urn:microsoft.com/office/officeart/2005/8/layout/radial5"/>
    <dgm:cxn modelId="{07628E30-E4A2-4FD9-8CC2-9EB039A20113}" type="presParOf" srcId="{97F0E893-B679-46B4-BB59-7E9A6FE63225}" destId="{2BB9B7C0-738E-448C-9195-ADEC1BD098E5}" srcOrd="2" destOrd="0" presId="urn:microsoft.com/office/officeart/2005/8/layout/radial5"/>
    <dgm:cxn modelId="{9B75368A-BA01-4C4E-88A3-9304B4BEF7FC}" type="presParOf" srcId="{97F0E893-B679-46B4-BB59-7E9A6FE63225}" destId="{37D6519D-01D5-47B9-B1A9-CAC07A8FF49D}" srcOrd="3" destOrd="0" presId="urn:microsoft.com/office/officeart/2005/8/layout/radial5"/>
    <dgm:cxn modelId="{065FD715-A231-4C19-96A0-3288837DCFF0}" type="presParOf" srcId="{37D6519D-01D5-47B9-B1A9-CAC07A8FF49D}" destId="{58575EE3-A222-4433-87B3-9B2074E9EF0F}" srcOrd="0" destOrd="0" presId="urn:microsoft.com/office/officeart/2005/8/layout/radial5"/>
    <dgm:cxn modelId="{6B60CE0F-B295-4006-8B72-9651C2CA809B}" type="presParOf" srcId="{97F0E893-B679-46B4-BB59-7E9A6FE63225}" destId="{592CE0B0-4D13-4BAC-86BF-EC8AC199C5CE}" srcOrd="4" destOrd="0" presId="urn:microsoft.com/office/officeart/2005/8/layout/radial5"/>
    <dgm:cxn modelId="{1B2C5BCB-5A1A-4DF0-953D-1C4FEF821DF6}" type="presParOf" srcId="{97F0E893-B679-46B4-BB59-7E9A6FE63225}" destId="{C6565A70-F2BD-425A-B166-B8239CED6CF8}" srcOrd="5" destOrd="0" presId="urn:microsoft.com/office/officeart/2005/8/layout/radial5"/>
    <dgm:cxn modelId="{39E0C555-ABFF-424B-9F62-5D79ED8E5853}" type="presParOf" srcId="{C6565A70-F2BD-425A-B166-B8239CED6CF8}" destId="{F8EF6BE0-A345-47B6-ACC8-C3052ABA26E1}" srcOrd="0" destOrd="0" presId="urn:microsoft.com/office/officeart/2005/8/layout/radial5"/>
    <dgm:cxn modelId="{73E6EEBB-41B3-4C2F-A413-03F9646382C1}" type="presParOf" srcId="{97F0E893-B679-46B4-BB59-7E9A6FE63225}" destId="{3E760A86-F07B-4616-BFA5-898780423B7A}" srcOrd="6" destOrd="0" presId="urn:microsoft.com/office/officeart/2005/8/layout/radial5"/>
    <dgm:cxn modelId="{240852FD-714F-447F-AED0-67E5110CADAF}" type="presParOf" srcId="{97F0E893-B679-46B4-BB59-7E9A6FE63225}" destId="{29DDF5AF-F733-4B9F-968B-F42092F62D0E}" srcOrd="7" destOrd="0" presId="urn:microsoft.com/office/officeart/2005/8/layout/radial5"/>
    <dgm:cxn modelId="{6ADBB85B-029F-44CB-85BD-6DFFE05DD906}" type="presParOf" srcId="{29DDF5AF-F733-4B9F-968B-F42092F62D0E}" destId="{443D9FC0-2794-4673-8281-C9AA60E3E0DD}" srcOrd="0" destOrd="0" presId="urn:microsoft.com/office/officeart/2005/8/layout/radial5"/>
    <dgm:cxn modelId="{6D96B007-B0CC-4821-8762-B9903B709A5C}" type="presParOf" srcId="{97F0E893-B679-46B4-BB59-7E9A6FE63225}" destId="{FAAA255C-472F-4E8C-BA09-88B3BAC7F54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6F904-1E5A-4E7D-A7B2-4721CFB3CDED}">
      <dsp:nvSpPr>
        <dsp:cNvPr id="0" name=""/>
        <dsp:cNvSpPr/>
      </dsp:nvSpPr>
      <dsp:spPr>
        <a:xfrm>
          <a:off x="3018558" y="1368065"/>
          <a:ext cx="1994828" cy="186426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b="1" kern="1200" dirty="0"/>
            <a:t>Tâche</a:t>
          </a:r>
        </a:p>
      </dsp:txBody>
      <dsp:txXfrm>
        <a:off x="3310694" y="1641081"/>
        <a:ext cx="1410556" cy="1318236"/>
      </dsp:txXfrm>
    </dsp:sp>
    <dsp:sp modelId="{05B1053E-540D-4D39-951D-F761BA56E141}">
      <dsp:nvSpPr>
        <dsp:cNvPr id="0" name=""/>
        <dsp:cNvSpPr/>
      </dsp:nvSpPr>
      <dsp:spPr>
        <a:xfrm rot="16324386">
          <a:off x="4009197" y="1082633"/>
          <a:ext cx="86737" cy="413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4021737" y="1178293"/>
        <a:ext cx="60716" cy="247972"/>
      </dsp:txXfrm>
    </dsp:sp>
    <dsp:sp modelId="{2BB9B7C0-738E-448C-9195-ADEC1BD098E5}">
      <dsp:nvSpPr>
        <dsp:cNvPr id="0" name=""/>
        <dsp:cNvSpPr/>
      </dsp:nvSpPr>
      <dsp:spPr>
        <a:xfrm>
          <a:off x="3209089" y="-10308"/>
          <a:ext cx="1737038" cy="12155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Ressources internes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(Vécu, connaissances, culture etc..)</a:t>
          </a:r>
        </a:p>
      </dsp:txBody>
      <dsp:txXfrm>
        <a:off x="3463472" y="167706"/>
        <a:ext cx="1228272" cy="859525"/>
      </dsp:txXfrm>
    </dsp:sp>
    <dsp:sp modelId="{37D6519D-01D5-47B9-B1A9-CAC07A8FF49D}">
      <dsp:nvSpPr>
        <dsp:cNvPr id="0" name=""/>
        <dsp:cNvSpPr/>
      </dsp:nvSpPr>
      <dsp:spPr>
        <a:xfrm rot="18765">
          <a:off x="5097573" y="2100013"/>
          <a:ext cx="202862" cy="413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5097573" y="2182505"/>
        <a:ext cx="142003" cy="247972"/>
      </dsp:txXfrm>
    </dsp:sp>
    <dsp:sp modelId="{592CE0B0-4D13-4BAC-86BF-EC8AC199C5CE}">
      <dsp:nvSpPr>
        <dsp:cNvPr id="0" name=""/>
        <dsp:cNvSpPr/>
      </dsp:nvSpPr>
      <dsp:spPr>
        <a:xfrm>
          <a:off x="5396108" y="1291165"/>
          <a:ext cx="2001992" cy="204406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Externes</a:t>
          </a:r>
          <a:r>
            <a:rPr lang="fr-FR" sz="1600" kern="1200" dirty="0"/>
            <a:t> (aides méthodologique, protocole, fiche affichage..)</a:t>
          </a:r>
        </a:p>
      </dsp:txBody>
      <dsp:txXfrm>
        <a:off x="5689293" y="1590511"/>
        <a:ext cx="1415622" cy="1445370"/>
      </dsp:txXfrm>
    </dsp:sp>
    <dsp:sp modelId="{C6565A70-F2BD-425A-B166-B8239CED6CF8}">
      <dsp:nvSpPr>
        <dsp:cNvPr id="0" name=""/>
        <dsp:cNvSpPr/>
      </dsp:nvSpPr>
      <dsp:spPr>
        <a:xfrm rot="5400000">
          <a:off x="3979602" y="3092253"/>
          <a:ext cx="72740" cy="413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>
        <a:off x="3990513" y="3164000"/>
        <a:ext cx="50918" cy="247972"/>
      </dsp:txXfrm>
    </dsp:sp>
    <dsp:sp modelId="{3E760A86-F07B-4616-BFA5-898780423B7A}">
      <dsp:nvSpPr>
        <dsp:cNvPr id="0" name=""/>
        <dsp:cNvSpPr/>
      </dsp:nvSpPr>
      <dsp:spPr>
        <a:xfrm>
          <a:off x="3178699" y="3369579"/>
          <a:ext cx="1674546" cy="12667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/>
            <a:t>Situation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(Environnement, conditions, critères, forme etc..</a:t>
          </a:r>
        </a:p>
      </dsp:txBody>
      <dsp:txXfrm>
        <a:off x="3423931" y="3555084"/>
        <a:ext cx="1184082" cy="895694"/>
      </dsp:txXfrm>
    </dsp:sp>
    <dsp:sp modelId="{29DDF5AF-F733-4B9F-968B-F42092F62D0E}">
      <dsp:nvSpPr>
        <dsp:cNvPr id="0" name=""/>
        <dsp:cNvSpPr/>
      </dsp:nvSpPr>
      <dsp:spPr>
        <a:xfrm rot="10884267">
          <a:off x="2478639" y="2060545"/>
          <a:ext cx="381859" cy="413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700" kern="1200"/>
        </a:p>
      </dsp:txBody>
      <dsp:txXfrm rot="10800000">
        <a:off x="2593180" y="2144607"/>
        <a:ext cx="267301" cy="247972"/>
      </dsp:txXfrm>
    </dsp:sp>
    <dsp:sp modelId="{FAAA255C-472F-4E8C-BA09-88B3BAC7F542}">
      <dsp:nvSpPr>
        <dsp:cNvPr id="0" name=""/>
        <dsp:cNvSpPr/>
      </dsp:nvSpPr>
      <dsp:spPr>
        <a:xfrm>
          <a:off x="692290" y="1565459"/>
          <a:ext cx="1606682" cy="134589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Motivation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Interne  ou externe</a:t>
          </a:r>
        </a:p>
      </dsp:txBody>
      <dsp:txXfrm>
        <a:off x="927583" y="1762561"/>
        <a:ext cx="1136096" cy="951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2F001-601A-47BD-BB0B-16724B12ECB9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2CB6D-D308-4487-9215-A281D1C4EC3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gérer des situations qui mobilisent simultanément « des ressources internes (culture, capacités, connaissances, vécu…) et externes (aides méthodologiques, protocoles, fiches techniques, ressources documentaires…) » 2 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CB6D-D308-4487-9215-A281D1C4EC3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Écrire, c’est gérer simultanément plusieurs dimensions en interaction : linguistique, </a:t>
            </a:r>
            <a:r>
              <a:rPr lang="fr-F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graphomotrice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affective, cognitive, liée aux supports et outils, aux situations langagières et aux interactions avec la lecture.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D7653-A1BF-4C8D-9BD1-291E077A4FBA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Parmi ces recommandations lesquelles</a:t>
            </a:r>
            <a:r>
              <a:rPr lang="fr-FR" baseline="0" dirty="0"/>
              <a:t> arrivez vous à lier à votre pratique (préciser le lien que vous faites)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CB6D-D308-4487-9215-A281D1C4EC3C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CB6D-D308-4487-9215-A281D1C4EC3C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16D85CA-3F3C-42E0-815C-231B9BC994F4}" type="datetimeFigureOut">
              <a:rPr lang="fr-FR" smtClean="0"/>
              <a:pPr/>
              <a:t>05/02/2021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7C9DBB1-271C-4441-9FE7-FB815532666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2017-11-13_Ecriture_Partager_les_references_Video_2.hd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ateliers d’écriture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er</a:t>
            </a:r>
            <a:r>
              <a:rPr lang="fr-FR" dirty="0"/>
              <a:t> février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tâches les plus observées en pratique de classe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2721254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1254">
                <a:tc>
                  <a:txBody>
                    <a:bodyPr/>
                    <a:lstStyle/>
                    <a:p>
                      <a:pPr algn="just" fontAlgn="t">
                        <a:buFont typeface="Arial"/>
                        <a:buChar char="•"/>
                      </a:pP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E1 : </a:t>
                      </a:r>
                      <a:r>
                        <a:rPr lang="fr-FR" sz="1700" b="1" dirty="0">
                          <a:solidFill>
                            <a:schemeClr val="tx1"/>
                          </a:solidFill>
                        </a:rPr>
                        <a:t>Calligraphier</a:t>
                      </a: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 (lettres, syllabes, mots)</a:t>
                      </a:r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E2 : </a:t>
                      </a:r>
                      <a:r>
                        <a:rPr lang="fr-FR" sz="1700" b="1" dirty="0">
                          <a:solidFill>
                            <a:schemeClr val="tx1"/>
                          </a:solidFill>
                        </a:rPr>
                        <a:t>Copier avec modèles </a:t>
                      </a: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(lettres, syllabes, mots, phrases, textes) </a:t>
                      </a:r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E3 : </a:t>
                      </a:r>
                      <a:r>
                        <a:rPr lang="fr-FR" sz="1700" b="1" dirty="0">
                          <a:solidFill>
                            <a:schemeClr val="tx1"/>
                          </a:solidFill>
                        </a:rPr>
                        <a:t>Copier après disparition du modèle </a:t>
                      </a: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(lettres, syllabes, mots, phrases, textes)</a:t>
                      </a:r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E4 : </a:t>
                      </a:r>
                      <a:r>
                        <a:rPr lang="fr-FR" sz="1700" b="1" dirty="0">
                          <a:solidFill>
                            <a:schemeClr val="tx1"/>
                          </a:solidFill>
                        </a:rPr>
                        <a:t>Écrire sous la dictée </a:t>
                      </a: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(lettres, syllabes, mots, phrases, textes)</a:t>
                      </a:r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E5 : </a:t>
                      </a:r>
                      <a:r>
                        <a:rPr lang="fr-FR" sz="1700" b="1" dirty="0">
                          <a:solidFill>
                            <a:schemeClr val="tx1"/>
                          </a:solidFill>
                        </a:rPr>
                        <a:t>Produire en combinant </a:t>
                      </a: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des unités linguistiques déjà imprimées (syllabes, mots, phrases)</a:t>
                      </a:r>
                    </a:p>
                  </a:txBody>
                  <a:tcPr marL="87782" marR="87782" marT="43891" marB="4389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buFont typeface="Arial"/>
                        <a:buChar char="•"/>
                      </a:pP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E6 : </a:t>
                      </a:r>
                      <a:r>
                        <a:rPr lang="fr-FR" sz="1700" b="1" dirty="0">
                          <a:solidFill>
                            <a:schemeClr val="tx1"/>
                          </a:solidFill>
                        </a:rPr>
                        <a:t>Produire en dictant à autrui </a:t>
                      </a: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(lettres, syllabes, mots, phrases, textes)</a:t>
                      </a:r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E7 : </a:t>
                      </a:r>
                      <a:r>
                        <a:rPr lang="fr-FR" sz="1700" b="1" dirty="0">
                          <a:solidFill>
                            <a:schemeClr val="tx1"/>
                          </a:solidFill>
                        </a:rPr>
                        <a:t>Produire en encodant soi-même </a:t>
                      </a: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(syllabes, mots, phrases, textes)</a:t>
                      </a:r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E8 : </a:t>
                      </a:r>
                      <a:r>
                        <a:rPr lang="fr-FR" sz="1700" b="1" dirty="0">
                          <a:solidFill>
                            <a:schemeClr val="tx1"/>
                          </a:solidFill>
                        </a:rPr>
                        <a:t>Préparer </a:t>
                      </a: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la tâche d'écriture</a:t>
                      </a:r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E9 : </a:t>
                      </a:r>
                      <a:r>
                        <a:rPr lang="fr-FR" sz="1700" b="1" dirty="0">
                          <a:solidFill>
                            <a:schemeClr val="tx1"/>
                          </a:solidFill>
                        </a:rPr>
                        <a:t>Revenir</a:t>
                      </a:r>
                      <a:r>
                        <a:rPr lang="fr-FR" sz="1700" dirty="0">
                          <a:solidFill>
                            <a:schemeClr val="tx1"/>
                          </a:solidFill>
                        </a:rPr>
                        <a:t> sur l'écrit produit</a:t>
                      </a:r>
                    </a:p>
                  </a:txBody>
                  <a:tcPr marL="87782" marR="87782" marT="43891" marB="43891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4060" t="10178" r="11536" b="8681"/>
          <a:stretch>
            <a:fillRect/>
          </a:stretch>
        </p:blipFill>
        <p:spPr bwMode="auto">
          <a:xfrm>
            <a:off x="247284" y="476672"/>
            <a:ext cx="8357164" cy="591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623" t="9296" r="4492" b="15987"/>
          <a:stretch>
            <a:fillRect/>
          </a:stretch>
        </p:blipFill>
        <p:spPr bwMode="auto">
          <a:xfrm>
            <a:off x="539552" y="620688"/>
            <a:ext cx="7848872" cy="579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des résultats de la </a:t>
            </a:r>
            <a:r>
              <a:rPr lang="fr-FR" dirty="0" err="1"/>
              <a:t>recherhe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 action="ppaction://hlinkfile"/>
              </a:rPr>
              <a:t>2017-11-13_Ecriture_Partager_les_references_Video_2.hd.mp4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retient-on?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745" t="10853" r="20245" b="12874"/>
          <a:stretch>
            <a:fillRect/>
          </a:stretch>
        </p:blipFill>
        <p:spPr bwMode="auto">
          <a:xfrm>
            <a:off x="1095041" y="1268760"/>
            <a:ext cx="677169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798" t="10178" r="18692" b="7090"/>
          <a:stretch>
            <a:fillRect/>
          </a:stretch>
        </p:blipFill>
        <p:spPr bwMode="auto">
          <a:xfrm>
            <a:off x="395536" y="332656"/>
            <a:ext cx="8329387" cy="61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369" t="9296" r="19369" b="8204"/>
          <a:stretch>
            <a:fillRect/>
          </a:stretch>
        </p:blipFill>
        <p:spPr bwMode="auto">
          <a:xfrm>
            <a:off x="467544" y="332656"/>
            <a:ext cx="814285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620" t="10853" r="25496" b="6647"/>
          <a:stretch>
            <a:fillRect/>
          </a:stretch>
        </p:blipFill>
        <p:spPr bwMode="auto">
          <a:xfrm>
            <a:off x="1043608" y="260648"/>
            <a:ext cx="6336704" cy="589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448" t="3563" r="13391" b="6250"/>
          <a:stretch>
            <a:fillRect/>
          </a:stretch>
        </p:blipFill>
        <p:spPr bwMode="auto">
          <a:xfrm>
            <a:off x="467544" y="692696"/>
            <a:ext cx="8064896" cy="551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 recommandations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869" t="24862" r="33372" b="17544"/>
          <a:stretch>
            <a:fillRect/>
          </a:stretch>
        </p:blipFill>
        <p:spPr bwMode="auto">
          <a:xfrm>
            <a:off x="539552" y="1124744"/>
            <a:ext cx="7732102" cy="4932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Vos projets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conte</a:t>
            </a:r>
          </a:p>
          <a:p>
            <a:r>
              <a:rPr lang="fr-FR" dirty="0"/>
              <a:t>La BD</a:t>
            </a:r>
          </a:p>
          <a:p>
            <a:r>
              <a:rPr lang="fr-FR" dirty="0"/>
              <a:t>? Les autres?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activité à vivre.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Jeu par équipe.</a:t>
            </a:r>
          </a:p>
          <a:p>
            <a:r>
              <a:rPr lang="fr-FR" dirty="0"/>
              <a:t>Je suis animatrice l’équipe lance le dé. Je déplace vos pions et tire vos cartes. </a:t>
            </a:r>
          </a:p>
          <a:p>
            <a:r>
              <a:rPr lang="fr-FR" dirty="0"/>
              <a:t>Objectif écrire un texte court:</a:t>
            </a:r>
          </a:p>
          <a:p>
            <a:pPr lvl="1"/>
            <a:r>
              <a:rPr lang="fr-FR" dirty="0"/>
              <a:t>Un poème/ou chanson.</a:t>
            </a:r>
          </a:p>
          <a:p>
            <a:pPr lvl="1"/>
            <a:r>
              <a:rPr lang="fr-FR" dirty="0"/>
              <a:t>Un reportage. </a:t>
            </a:r>
          </a:p>
          <a:p>
            <a:pPr lvl="1"/>
            <a:r>
              <a:rPr lang="fr-FR" dirty="0"/>
              <a:t>Une interview</a:t>
            </a:r>
          </a:p>
          <a:p>
            <a:pPr lvl="1"/>
            <a:r>
              <a:rPr lang="fr-FR" dirty="0"/>
              <a:t>Une Brève.</a:t>
            </a:r>
          </a:p>
          <a:p>
            <a:pPr lvl="1"/>
            <a:r>
              <a:rPr lang="fr-FR" dirty="0"/>
              <a:t>Une histoire.</a:t>
            </a:r>
          </a:p>
          <a:p>
            <a:pPr lvl="1"/>
            <a:r>
              <a:rPr lang="fr-FR" dirty="0"/>
              <a:t>Un proverbe.</a:t>
            </a:r>
          </a:p>
          <a:p>
            <a:pPr lvl="1"/>
            <a:r>
              <a:rPr lang="fr-FR" dirty="0"/>
              <a:t>Un documentaire.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Réviser et publier des textes au cycle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activités qui permettent de construire ces apprentissages.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Fonctionnement de la langue (valeur du temps de conjugaison par exemple).</a:t>
            </a:r>
          </a:p>
          <a:p>
            <a:r>
              <a:rPr lang="fr-FR" dirty="0"/>
              <a:t>Lecture de mots isolés</a:t>
            </a:r>
          </a:p>
          <a:p>
            <a:r>
              <a:rPr lang="fr-FR" dirty="0"/>
              <a:t>Lecture de phrases, textes.</a:t>
            </a:r>
          </a:p>
          <a:p>
            <a:r>
              <a:rPr lang="fr-FR" dirty="0"/>
              <a:t>La dictée</a:t>
            </a:r>
          </a:p>
          <a:p>
            <a:r>
              <a:rPr lang="fr-FR" dirty="0"/>
              <a:t>La copie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Types d’erreurs d’encodage en dictée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erreurs internes.</a:t>
            </a:r>
          </a:p>
          <a:p>
            <a:r>
              <a:rPr lang="fr-FR" dirty="0"/>
              <a:t>Les erreurs </a:t>
            </a:r>
            <a:r>
              <a:rPr lang="fr-FR" dirty="0" err="1"/>
              <a:t>sémiographiques</a:t>
            </a:r>
            <a:r>
              <a:rPr lang="fr-FR" dirty="0"/>
              <a:t>.</a:t>
            </a:r>
          </a:p>
          <a:p>
            <a:r>
              <a:rPr lang="fr-FR" dirty="0"/>
              <a:t>Les mots écrits phonétiquement.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Les erreurs internes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u="sng" dirty="0"/>
              <a:t>Mots qui, lus à haute voix, ne correspondent pas à ce qui était attendu:</a:t>
            </a:r>
          </a:p>
          <a:p>
            <a:pPr lvl="1"/>
            <a:r>
              <a:rPr lang="fr-FR" dirty="0"/>
              <a:t> exemples :</a:t>
            </a:r>
          </a:p>
          <a:p>
            <a:pPr lvl="1"/>
            <a:r>
              <a:rPr lang="fr-FR" dirty="0"/>
              <a:t> croupe/groupe, </a:t>
            </a:r>
          </a:p>
          <a:p>
            <a:pPr lvl="1"/>
            <a:r>
              <a:rPr lang="fr-FR" dirty="0"/>
              <a:t>signal/</a:t>
            </a:r>
            <a:r>
              <a:rPr lang="fr-FR" dirty="0" err="1"/>
              <a:t>sigal</a:t>
            </a:r>
            <a:r>
              <a:rPr lang="fr-FR" dirty="0"/>
              <a:t>, </a:t>
            </a:r>
            <a:r>
              <a:rPr lang="fr-FR" dirty="0" err="1"/>
              <a:t>crouse</a:t>
            </a:r>
            <a:r>
              <a:rPr lang="fr-FR" dirty="0"/>
              <a:t>/course</a:t>
            </a:r>
          </a:p>
          <a:p>
            <a:pPr lvl="1"/>
            <a:r>
              <a:rPr lang="fr-FR" dirty="0"/>
              <a:t> ou mot illisible. </a:t>
            </a:r>
          </a:p>
          <a:p>
            <a:pPr lvl="1"/>
            <a:r>
              <a:rPr lang="fr-FR" dirty="0"/>
              <a:t>les accords grammaticaux n’en font pas partie. </a:t>
            </a:r>
          </a:p>
          <a:p>
            <a:pPr lvl="1">
              <a:buNone/>
            </a:pPr>
            <a:endParaRPr lang="fr-FR" dirty="0"/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/>
              <a:t>Les erreurs </a:t>
            </a:r>
            <a:r>
              <a:rPr lang="fr-FR" sz="3100" dirty="0" err="1"/>
              <a:t>sémiographiques</a:t>
            </a:r>
            <a:r>
              <a:rPr lang="fr-FR" sz="3100" dirty="0"/>
              <a:t> ou de représentation(codage du sens) </a:t>
            </a:r>
            <a:r>
              <a:rPr lang="fr-FR" dirty="0"/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• </a:t>
            </a:r>
            <a:r>
              <a:rPr lang="fr-FR" u="sng" dirty="0"/>
              <a:t>homophonie, agglutination, sur-segmentation :</a:t>
            </a:r>
          </a:p>
          <a:p>
            <a:pPr lvl="1"/>
            <a:r>
              <a:rPr lang="fr-FR" dirty="0"/>
              <a:t>exemples :</a:t>
            </a:r>
          </a:p>
          <a:p>
            <a:pPr lvl="1"/>
            <a:r>
              <a:rPr lang="fr-FR" dirty="0"/>
              <a:t> </a:t>
            </a:r>
            <a:r>
              <a:rPr lang="fr-FR" sz="3600" b="1" dirty="0"/>
              <a:t>son/sont,</a:t>
            </a:r>
          </a:p>
          <a:p>
            <a:pPr lvl="1"/>
            <a:r>
              <a:rPr lang="fr-FR" sz="3600" b="1" dirty="0"/>
              <a:t> </a:t>
            </a:r>
            <a:r>
              <a:rPr lang="fr-FR" sz="3600" b="1" dirty="0" err="1"/>
              <a:t>napas</a:t>
            </a:r>
            <a:r>
              <a:rPr lang="fr-FR" sz="3600" b="1" dirty="0"/>
              <a:t>/n’a pas, </a:t>
            </a:r>
          </a:p>
          <a:p>
            <a:pPr lvl="1"/>
            <a:r>
              <a:rPr lang="fr-FR" sz="3600" b="1" dirty="0"/>
              <a:t>fait licite/félicite).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mots écrits phonétiquement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/>
              <a:t>• </a:t>
            </a:r>
            <a:r>
              <a:rPr lang="fr-FR" b="1" dirty="0"/>
              <a:t>Mots qui, lus à haute voix, correspondent à ce qui était attendu</a:t>
            </a:r>
            <a:r>
              <a:rPr lang="fr-FR" dirty="0"/>
              <a:t>.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r>
              <a:rPr lang="fr-FR" dirty="0"/>
              <a:t>	par exemple : signal/</a:t>
            </a:r>
            <a:r>
              <a:rPr lang="fr-FR" dirty="0" err="1"/>
              <a:t>cinial</a:t>
            </a:r>
            <a:r>
              <a:rPr lang="fr-FR" dirty="0"/>
              <a:t>).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Type de difficultés lors de la production d’un texte en cycle 3.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Les mêmes que celles de la dictée. </a:t>
            </a:r>
          </a:p>
          <a:p>
            <a:r>
              <a:rPr lang="fr-FR" dirty="0"/>
              <a:t>Choix pertinent du lexique.</a:t>
            </a:r>
          </a:p>
          <a:p>
            <a:r>
              <a:rPr lang="fr-FR" dirty="0"/>
              <a:t>Organisation syntaxique (Microstructure).</a:t>
            </a:r>
          </a:p>
          <a:p>
            <a:r>
              <a:rPr lang="fr-FR" dirty="0"/>
              <a:t>Organisation de la compréhension, en groupe d’idées, groupes de sens (Macrostructure).</a:t>
            </a:r>
          </a:p>
          <a:p>
            <a:r>
              <a:rPr lang="fr-FR" dirty="0"/>
              <a:t>Articulation des étapes, des idées.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exemples d’activités.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jogging d’écriture progressif. (articule lexique et structure syntaxique).</a:t>
            </a:r>
          </a:p>
          <a:p>
            <a:r>
              <a:rPr lang="fr-FR" dirty="0"/>
              <a:t>Les histoires chronologiques. (Utilisent des vignettes pour la chronologie et les groupes d’idées) L’écriture peut être révisée et augmentée).</a:t>
            </a:r>
          </a:p>
          <a:p>
            <a:r>
              <a:rPr lang="fr-FR" dirty="0"/>
              <a:t>Les jeux langage oral/langage écrit.</a:t>
            </a:r>
          </a:p>
          <a:p>
            <a:r>
              <a:rPr lang="fr-FR" dirty="0"/>
              <a:t>Jouer et raconter/raconter et jouer.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Quelle pratique efficace pour</a:t>
            </a:r>
          </a:p>
          <a:p>
            <a:pPr lvl="1"/>
            <a:r>
              <a:rPr lang="fr-FR" dirty="0"/>
              <a:t>Rendre vos projets réalisables, les faire vivre.</a:t>
            </a:r>
          </a:p>
          <a:p>
            <a:pPr lvl="1"/>
            <a:r>
              <a:rPr lang="fr-FR" dirty="0"/>
              <a:t>Garantir les apprentissages en production d’écrits, les rendre les compétences du socle commun stables.</a:t>
            </a:r>
          </a:p>
          <a:p>
            <a:pPr lvl="1">
              <a:buNone/>
            </a:pPr>
            <a:r>
              <a:rPr lang="fr-FR" dirty="0"/>
              <a:t>Indicateurs visés:</a:t>
            </a:r>
          </a:p>
          <a:p>
            <a:pPr lvl="1"/>
            <a:r>
              <a:rPr lang="fr-FR" dirty="0"/>
              <a:t>Amélioration qualitatif et quantitatif de tous le types d’écrits (maternelle au cycle 4).</a:t>
            </a:r>
          </a:p>
          <a:p>
            <a:pPr lvl="1"/>
            <a:r>
              <a:rPr lang="fr-FR" b="1" dirty="0"/>
              <a:t>Temps d’enseignement </a:t>
            </a:r>
            <a:r>
              <a:rPr lang="fr-FR" dirty="0"/>
              <a:t>de la production d’écrit (toutes disciplines confondues).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16" t="22906" r="13325" b="10272"/>
          <a:stretch>
            <a:fillRect/>
          </a:stretch>
        </p:blipFill>
        <p:spPr bwMode="auto">
          <a:xfrm>
            <a:off x="115568" y="188640"/>
            <a:ext cx="9028432" cy="611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Organiser les enseignements autour des projets.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Tous les ateliers peuvent être organisés autour du projet.</a:t>
            </a:r>
          </a:p>
          <a:p>
            <a:r>
              <a:rPr lang="fr-FR" dirty="0"/>
              <a:t>Le projet en est l’illustration, la mise en application des apprentissages.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rcRect l="19001" t="18830" r="21816" b="11422"/>
          <a:stretch>
            <a:fillRect/>
          </a:stretch>
        </p:blipFill>
        <p:spPr bwMode="auto">
          <a:xfrm>
            <a:off x="251520" y="188640"/>
            <a:ext cx="8352928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Une expérimentation une conférence de consensus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5869" t="32645" r="31622" b="33110"/>
          <a:stretch>
            <a:fillRect/>
          </a:stretch>
        </p:blipFill>
        <p:spPr bwMode="auto">
          <a:xfrm>
            <a:off x="179512" y="1772816"/>
            <a:ext cx="864096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Qu’est-ce qu’une tâche scolaire?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exemple d’activité possible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jeu </a:t>
            </a:r>
            <a:r>
              <a:rPr lang="fr-FR" dirty="0" err="1"/>
              <a:t>Undercover</a:t>
            </a:r>
            <a:r>
              <a:rPr lang="fr-FR" dirty="0"/>
              <a:t>:</a:t>
            </a:r>
          </a:p>
          <a:p>
            <a:pPr lvl="1"/>
            <a:r>
              <a:rPr lang="fr-FR" dirty="0"/>
              <a:t>Développe la motivation.</a:t>
            </a:r>
          </a:p>
          <a:p>
            <a:pPr lvl="1"/>
            <a:r>
              <a:rPr lang="fr-FR" dirty="0"/>
              <a:t>La culture générale, les connaissances lexicales vécus.</a:t>
            </a:r>
          </a:p>
          <a:p>
            <a:pPr lvl="1"/>
            <a:r>
              <a:rPr lang="fr-FR" dirty="0"/>
              <a:t>Apprends à tenir compte de son environnement, des conditions des critères.</a:t>
            </a:r>
          </a:p>
          <a:p>
            <a:pPr lvl="1"/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But du jeu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Découvrir qui est </a:t>
            </a:r>
            <a:r>
              <a:rPr lang="fr-FR" dirty="0" err="1"/>
              <a:t>Undercover</a:t>
            </a:r>
            <a:r>
              <a:rPr lang="fr-FR" dirty="0"/>
              <a:t>: ceux qui n’ont pas le bon mot (3 </a:t>
            </a:r>
            <a:r>
              <a:rPr lang="fr-FR" dirty="0" err="1"/>
              <a:t>undercover</a:t>
            </a:r>
            <a:r>
              <a:rPr lang="fr-FR" dirty="0"/>
              <a:t> maximum).</a:t>
            </a:r>
          </a:p>
          <a:p>
            <a:r>
              <a:rPr lang="fr-FR" dirty="0"/>
              <a:t>Chacun dispose d’une carte ou d’un mot .</a:t>
            </a:r>
          </a:p>
          <a:p>
            <a:r>
              <a:rPr lang="fr-FR" dirty="0"/>
              <a:t>Il faut le décrire en parler sans le nommer et sans répéter ce qui a déjà été dit par les autres participants. </a:t>
            </a:r>
          </a:p>
          <a:p>
            <a:r>
              <a:rPr lang="fr-FR" dirty="0"/>
              <a:t>A certains moment on donne la possibilité aux participants de voter pour éliminer celui qu’ils pensent être </a:t>
            </a:r>
            <a:r>
              <a:rPr lang="fr-FR" dirty="0" err="1"/>
              <a:t>undercover</a:t>
            </a:r>
            <a:r>
              <a:rPr lang="fr-FR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production d’écrit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sont les tâches  que l’on propose aux élèves en production d’écrit à partir de la maternelle?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266</TotalTime>
  <Words>871</Words>
  <Application>Microsoft Macintosh PowerPoint</Application>
  <PresentationFormat>Affichage à l'écran (4:3)</PresentationFormat>
  <Paragraphs>111</Paragraphs>
  <Slides>31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Les ateliers d’écriture</vt:lpstr>
      <vt:lpstr>Vos projets</vt:lpstr>
      <vt:lpstr>Objectifs</vt:lpstr>
      <vt:lpstr>Présentation PowerPoint</vt:lpstr>
      <vt:lpstr>Une expérimentation une conférence de consensus</vt:lpstr>
      <vt:lpstr>Qu’est-ce qu’une tâche scolaire?</vt:lpstr>
      <vt:lpstr>Un exemple d’activité possible</vt:lpstr>
      <vt:lpstr>But du jeu</vt:lpstr>
      <vt:lpstr>La production d’écrit</vt:lpstr>
      <vt:lpstr>Les tâches les plus observées en pratique de classe</vt:lpstr>
      <vt:lpstr>Présentation PowerPoint</vt:lpstr>
      <vt:lpstr>Présentation PowerPoint</vt:lpstr>
      <vt:lpstr>Analyse des résultats de la recherhe</vt:lpstr>
      <vt:lpstr>Que retient-on? </vt:lpstr>
      <vt:lpstr>Présentation PowerPoint</vt:lpstr>
      <vt:lpstr>Présentation PowerPoint</vt:lpstr>
      <vt:lpstr>Présentation PowerPoint</vt:lpstr>
      <vt:lpstr>Présentation PowerPoint</vt:lpstr>
      <vt:lpstr>10 recommandations</vt:lpstr>
      <vt:lpstr>Une activité à vivre.</vt:lpstr>
      <vt:lpstr>Réviser et publier des textes au cycle 3</vt:lpstr>
      <vt:lpstr>Les activités qui permettent de construire ces apprentissages.</vt:lpstr>
      <vt:lpstr>Types d’erreurs d’encodage en dictée</vt:lpstr>
      <vt:lpstr> Les erreurs internes :</vt:lpstr>
      <vt:lpstr>Les erreurs sémiographiques ou de représentation(codage du sens) :</vt:lpstr>
      <vt:lpstr>Les mots écrits phonétiquement</vt:lpstr>
      <vt:lpstr>Type de difficultés lors de la production d’un texte en cycle 3.</vt:lpstr>
      <vt:lpstr>Quelques exemples d’activités.</vt:lpstr>
      <vt:lpstr>Présentation PowerPoint</vt:lpstr>
      <vt:lpstr>Présentation PowerPoint</vt:lpstr>
      <vt:lpstr>Organiser les enseignements autour des projets.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ateliers d’écriture</dc:title>
  <dc:creator>henriette ANDRE</dc:creator>
  <cp:lastModifiedBy>Microsoft Office User</cp:lastModifiedBy>
  <cp:revision>34</cp:revision>
  <dcterms:created xsi:type="dcterms:W3CDTF">2021-01-26T19:15:14Z</dcterms:created>
  <dcterms:modified xsi:type="dcterms:W3CDTF">2021-02-05T16:29:56Z</dcterms:modified>
</cp:coreProperties>
</file>