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257" r:id="rId4"/>
    <p:sldId id="296" r:id="rId5"/>
    <p:sldId id="258" r:id="rId6"/>
    <p:sldId id="291" r:id="rId7"/>
    <p:sldId id="259" r:id="rId8"/>
    <p:sldId id="283" r:id="rId9"/>
    <p:sldId id="284" r:id="rId10"/>
    <p:sldId id="285" r:id="rId11"/>
    <p:sldId id="282" r:id="rId12"/>
    <p:sldId id="297" r:id="rId13"/>
    <p:sldId id="298" r:id="rId14"/>
    <p:sldId id="299" r:id="rId15"/>
    <p:sldId id="300" r:id="rId16"/>
    <p:sldId id="301" r:id="rId17"/>
    <p:sldId id="302" r:id="rId18"/>
    <p:sldId id="303" r:id="rId19"/>
    <p:sldId id="310" r:id="rId20"/>
    <p:sldId id="311" r:id="rId21"/>
    <p:sldId id="314" r:id="rId22"/>
    <p:sldId id="312" r:id="rId23"/>
    <p:sldId id="313" r:id="rId24"/>
    <p:sldId id="305" r:id="rId25"/>
    <p:sldId id="292" r:id="rId26"/>
    <p:sldId id="261" r:id="rId27"/>
    <p:sldId id="266" r:id="rId28"/>
    <p:sldId id="267" r:id="rId29"/>
    <p:sldId id="268" r:id="rId30"/>
    <p:sldId id="269" r:id="rId31"/>
    <p:sldId id="270" r:id="rId32"/>
    <p:sldId id="271" r:id="rId33"/>
    <p:sldId id="272" r:id="rId34"/>
    <p:sldId id="273" r:id="rId35"/>
    <p:sldId id="317" r:id="rId36"/>
    <p:sldId id="304" r:id="rId37"/>
    <p:sldId id="262" r:id="rId38"/>
    <p:sldId id="307" r:id="rId39"/>
    <p:sldId id="277" r:id="rId40"/>
    <p:sldId id="293" r:id="rId41"/>
    <p:sldId id="294" r:id="rId42"/>
    <p:sldId id="274" r:id="rId43"/>
    <p:sldId id="275" r:id="rId44"/>
    <p:sldId id="276" r:id="rId45"/>
    <p:sldId id="315" r:id="rId46"/>
    <p:sldId id="316" r:id="rId47"/>
    <p:sldId id="264" r:id="rId48"/>
    <p:sldId id="289" r:id="rId49"/>
    <p:sldId id="288" r:id="rId50"/>
    <p:sldId id="308" r:id="rId51"/>
    <p:sldId id="29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73" d="100"/>
          <a:sy n="73" d="100"/>
        </p:scale>
        <p:origin x="13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12/13/2020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12/13/2020</a:t>
            </a:fld>
            <a:endParaRPr lang="en-US" dirty="0">
              <a:solidFill>
                <a:schemeClr val="tx2">
                  <a:shade val="9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a:t>
            </a:fld>
            <a:endParaRPr kumimoji="0" lang="en-US" dirty="0">
              <a:solidFill>
                <a:schemeClr val="tx2">
                  <a:shade val="9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dn.reseau-canope.fr/medias/lesfondamentaux/0392_hd.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youtu.be/oo532cWiI7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t>Animation Pédagogique Sciences/EDD</a:t>
            </a:r>
            <a:br>
              <a:rPr lang="fr-FR" dirty="0" smtClean="0"/>
            </a:br>
            <a:endParaRPr lang="fr-FR" dirty="0"/>
          </a:p>
        </p:txBody>
      </p:sp>
      <p:sp>
        <p:nvSpPr>
          <p:cNvPr id="3" name="Sous-titre 2"/>
          <p:cNvSpPr>
            <a:spLocks noGrp="1"/>
          </p:cNvSpPr>
          <p:nvPr>
            <p:ph type="subTitle" idx="1"/>
          </p:nvPr>
        </p:nvSpPr>
        <p:spPr/>
        <p:txBody>
          <a:bodyPr>
            <a:normAutofit/>
          </a:bodyPr>
          <a:lstStyle/>
          <a:p>
            <a:pPr algn="ctr"/>
            <a:endParaRPr lang="fr-FR" dirty="0" smtClean="0"/>
          </a:p>
          <a:p>
            <a:pPr algn="ctr"/>
            <a:r>
              <a:rPr lang="fr-FR" dirty="0" smtClean="0"/>
              <a:t>Circonscription de Sainte-Rose</a:t>
            </a:r>
          </a:p>
          <a:p>
            <a:pPr algn="ctr"/>
            <a:endParaRPr lang="fr-FR" dirty="0" smtClean="0"/>
          </a:p>
          <a:p>
            <a:pPr algn="ctr"/>
            <a:endParaRPr lang="fr-FR" dirty="0" smtClean="0"/>
          </a:p>
          <a:p>
            <a:pPr algn="ctr"/>
            <a:endParaRPr lang="fr-FR" dirty="0"/>
          </a:p>
        </p:txBody>
      </p:sp>
      <p:sp>
        <p:nvSpPr>
          <p:cNvPr id="5" name="ZoneTexte 4"/>
          <p:cNvSpPr txBox="1"/>
          <p:nvPr/>
        </p:nvSpPr>
        <p:spPr>
          <a:xfrm>
            <a:off x="2928926" y="5929330"/>
            <a:ext cx="3227807" cy="369332"/>
          </a:xfrm>
          <a:prstGeom prst="rect">
            <a:avLst/>
          </a:prstGeom>
          <a:noFill/>
        </p:spPr>
        <p:txBody>
          <a:bodyPr wrap="none" rtlCol="0">
            <a:spAutoFit/>
          </a:bodyPr>
          <a:lstStyle/>
          <a:p>
            <a:pPr algn="ctr"/>
            <a:r>
              <a:rPr lang="fr-FR" dirty="0" smtClean="0"/>
              <a:t>eddy.juliard@ac-guadeloupe.fr</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571612"/>
            <a:ext cx="8186766" cy="4752988"/>
          </a:xfrm>
        </p:spPr>
        <p:txBody>
          <a:bodyPr>
            <a:normAutofit fontScale="92500"/>
          </a:bodyPr>
          <a:lstStyle/>
          <a:p>
            <a:pPr>
              <a:buNone/>
            </a:pPr>
            <a:r>
              <a:rPr lang="fr-FR" b="1" dirty="0" smtClean="0"/>
              <a:t>c. Les objets techniques. Qu'est-ce que c'est ? À quels besoins répondent-ils ? Comment fonctionnent-ils ?</a:t>
            </a:r>
          </a:p>
          <a:p>
            <a:pPr>
              <a:buNone/>
            </a:pPr>
            <a:endParaRPr lang="fr-FR" dirty="0" smtClean="0"/>
          </a:p>
          <a:p>
            <a:pPr>
              <a:buNone/>
            </a:pPr>
            <a:r>
              <a:rPr lang="fr-FR" b="1" dirty="0" smtClean="0"/>
              <a:t>Attendus de fin de cycle</a:t>
            </a:r>
            <a:endParaRPr lang="fr-FR" dirty="0" smtClean="0"/>
          </a:p>
          <a:p>
            <a:r>
              <a:rPr lang="fr-FR" dirty="0" smtClean="0"/>
              <a:t>₋ Comprendre la fonction et le fonctionnement d'objets fabriqués.</a:t>
            </a:r>
          </a:p>
          <a:p>
            <a:r>
              <a:rPr lang="fr-FR" dirty="0" smtClean="0"/>
              <a:t>₋ Réaliser quelques objets et circuits électriques simples, en respectant des règles élémentaires de sécurité.</a:t>
            </a:r>
          </a:p>
          <a:p>
            <a:r>
              <a:rPr lang="fr-FR" dirty="0" smtClean="0"/>
              <a:t>₋ Commencer à s'approprier un environnement numérique.</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846980"/>
          </a:xfrm>
        </p:spPr>
        <p:txBody>
          <a:bodyPr/>
          <a:lstStyle/>
          <a:p>
            <a:r>
              <a:rPr lang="fr-FR" dirty="0" smtClean="0"/>
              <a:t>Ressources d’accompagnement</a:t>
            </a:r>
            <a:endParaRPr lang="fr-FR" dirty="0"/>
          </a:p>
        </p:txBody>
      </p:sp>
      <p:pic>
        <p:nvPicPr>
          <p:cNvPr id="14338" name="Picture 2"/>
          <p:cNvPicPr>
            <a:picLocks noGrp="1" noChangeAspect="1" noChangeArrowheads="1"/>
          </p:cNvPicPr>
          <p:nvPr>
            <p:ph idx="1"/>
          </p:nvPr>
        </p:nvPicPr>
        <p:blipFill>
          <a:blip r:embed="rId2"/>
          <a:srcRect/>
          <a:stretch>
            <a:fillRect/>
          </a:stretch>
        </p:blipFill>
        <p:spPr bwMode="auto">
          <a:xfrm>
            <a:off x="373382" y="1004593"/>
            <a:ext cx="8056269" cy="5320008"/>
          </a:xfrm>
          <a:prstGeom prst="rect">
            <a:avLst/>
          </a:prstGeom>
          <a:noFill/>
          <a:ln w="9525">
            <a:noFill/>
            <a:miter lim="800000"/>
            <a:headEnd/>
            <a:tailEnd/>
          </a:ln>
          <a:effectLst/>
        </p:spPr>
      </p:pic>
      <p:sp>
        <p:nvSpPr>
          <p:cNvPr id="3" name="ZoneTexte 2"/>
          <p:cNvSpPr txBox="1"/>
          <p:nvPr/>
        </p:nvSpPr>
        <p:spPr>
          <a:xfrm>
            <a:off x="373382" y="6235339"/>
            <a:ext cx="8380957" cy="646331"/>
          </a:xfrm>
          <a:prstGeom prst="rect">
            <a:avLst/>
          </a:prstGeom>
          <a:noFill/>
        </p:spPr>
        <p:txBody>
          <a:bodyPr wrap="square" rtlCol="0">
            <a:spAutoFit/>
          </a:bodyPr>
          <a:lstStyle/>
          <a:p>
            <a:r>
              <a:rPr lang="fr-FR" dirty="0" err="1"/>
              <a:t>R</a:t>
            </a:r>
            <a:r>
              <a:rPr lang="fr-FR" dirty="0" err="1" smtClean="0"/>
              <a:t>APPEL:Ecrivez</a:t>
            </a:r>
            <a:r>
              <a:rPr lang="fr-FR" dirty="0" smtClean="0"/>
              <a:t> </a:t>
            </a:r>
            <a:r>
              <a:rPr lang="fr-FR" dirty="0"/>
              <a:t>vos noms et prénoms dans la messagerie (pour renseigner la liste d’émargement)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principes de la pédagogie de projet</a:t>
            </a:r>
          </a:p>
        </p:txBody>
      </p:sp>
      <p:sp>
        <p:nvSpPr>
          <p:cNvPr id="3" name="Espace réservé du contenu 2"/>
          <p:cNvSpPr>
            <a:spLocks noGrp="1"/>
          </p:cNvSpPr>
          <p:nvPr>
            <p:ph idx="1"/>
          </p:nvPr>
        </p:nvSpPr>
        <p:spPr/>
        <p:txBody>
          <a:bodyPr/>
          <a:lstStyle/>
          <a:p>
            <a:r>
              <a:rPr lang="fr-FR" b="1" dirty="0"/>
              <a:t>Participation active et responsable de l’élève</a:t>
            </a:r>
          </a:p>
          <a:p>
            <a:r>
              <a:rPr lang="fr-FR" b="1" dirty="0"/>
              <a:t>Signifiance pour </a:t>
            </a:r>
            <a:r>
              <a:rPr lang="fr-FR" b="1" dirty="0" smtClean="0"/>
              <a:t>l’élève</a:t>
            </a:r>
          </a:p>
          <a:p>
            <a:r>
              <a:rPr lang="fr-FR" b="1" dirty="0"/>
              <a:t>Démarche </a:t>
            </a:r>
            <a:r>
              <a:rPr lang="fr-FR" b="1" dirty="0" smtClean="0"/>
              <a:t>ouverte</a:t>
            </a:r>
          </a:p>
          <a:p>
            <a:r>
              <a:rPr lang="fr-FR" b="1" dirty="0"/>
              <a:t>Collaboration et coopération de l’élève</a:t>
            </a:r>
          </a:p>
          <a:p>
            <a:r>
              <a:rPr lang="fr-FR" b="1" dirty="0"/>
              <a:t>Réalisation concrète</a:t>
            </a:r>
          </a:p>
          <a:p>
            <a:r>
              <a:rPr lang="fr-FR" b="1" dirty="0"/>
              <a:t>Développement intégral</a:t>
            </a:r>
          </a:p>
          <a:p>
            <a:pPr marL="0" indent="0">
              <a:buNone/>
            </a:pPr>
            <a:endParaRPr lang="fr-FR" dirty="0"/>
          </a:p>
        </p:txBody>
      </p:sp>
    </p:spTree>
    <p:extLst>
      <p:ext uri="{BB962C8B-B14F-4D97-AF65-F5344CB8AC3E}">
        <p14:creationId xmlns:p14="http://schemas.microsoft.com/office/powerpoint/2010/main" val="208207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055" y="1363980"/>
            <a:ext cx="8229600" cy="1143000"/>
          </a:xfrm>
        </p:spPr>
        <p:txBody>
          <a:bodyPr>
            <a:normAutofit fontScale="90000"/>
          </a:bodyPr>
          <a:lstStyle/>
          <a:p>
            <a:r>
              <a:rPr lang="fr-FR" b="1" dirty="0" smtClean="0"/>
              <a:t/>
            </a:r>
            <a:br>
              <a:rPr lang="fr-FR" b="1" dirty="0" smtClean="0"/>
            </a:br>
            <a:r>
              <a:rPr lang="fr-FR" b="1" dirty="0"/>
              <a:t/>
            </a:r>
            <a:br>
              <a:rPr lang="fr-FR" b="1" dirty="0"/>
            </a:br>
            <a:r>
              <a:rPr lang="fr-FR" b="1" dirty="0" smtClean="0"/>
              <a:t>Les </a:t>
            </a:r>
            <a:r>
              <a:rPr lang="fr-FR" b="1" dirty="0"/>
              <a:t>effets de la pédagogie de projet </a:t>
            </a:r>
            <a:br>
              <a:rPr lang="fr-FR" b="1" dirty="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 pédagogie de projet permet à l’élève de développer son autonomie et son sens des responsabilités et également d’accroitre sa motivation. L’élève est au centre de la pédagogie de projet. L’enseignant ne lui dicte pas la démarche à suivre. L’élève doit faire preuve d’initiative et d’autonomie. Il a des choix à faire (que </a:t>
            </a:r>
            <a:r>
              <a:rPr lang="fr-FR" dirty="0" err="1"/>
              <a:t>veut-il</a:t>
            </a:r>
            <a:r>
              <a:rPr lang="fr-FR" dirty="0"/>
              <a:t> faire ? où va-t-il trouver l’information ? quelle information est pertinente? Comment peut-il l’organiser? etc.). Il partage, avec les membres de son équipe, la responsabilité de la réussite du projet. Bien que ce partage du pouvoir puisse inquiéter certains élèves, la plupart d’entre eux trouvent la démarche de projet très motivante et s’impliquent pleinement.</a:t>
            </a:r>
          </a:p>
        </p:txBody>
      </p:sp>
    </p:spTree>
    <p:extLst>
      <p:ext uri="{BB962C8B-B14F-4D97-AF65-F5344CB8AC3E}">
        <p14:creationId xmlns:p14="http://schemas.microsoft.com/office/powerpoint/2010/main" val="247597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étapes d’un projet de classe</a:t>
            </a:r>
            <a:br>
              <a:rPr lang="fr-FR" b="1" dirty="0"/>
            </a:br>
            <a:endParaRPr lang="fr-FR" dirty="0"/>
          </a:p>
        </p:txBody>
      </p:sp>
      <p:sp>
        <p:nvSpPr>
          <p:cNvPr id="3" name="Espace réservé du contenu 2"/>
          <p:cNvSpPr>
            <a:spLocks noGrp="1"/>
          </p:cNvSpPr>
          <p:nvPr>
            <p:ph idx="1"/>
          </p:nvPr>
        </p:nvSpPr>
        <p:spPr/>
        <p:txBody>
          <a:bodyPr/>
          <a:lstStyle/>
          <a:p>
            <a:r>
              <a:rPr lang="fr-FR" b="1" dirty="0"/>
              <a:t>1/ La préparation du projet de classe</a:t>
            </a:r>
          </a:p>
          <a:p>
            <a:r>
              <a:rPr lang="fr-FR" dirty="0"/>
              <a:t>Définir les étapes du projet.</a:t>
            </a:r>
          </a:p>
          <a:p>
            <a:r>
              <a:rPr lang="fr-FR" dirty="0"/>
              <a:t>Déterminer le contenu.</a:t>
            </a:r>
          </a:p>
          <a:p>
            <a:r>
              <a:rPr lang="fr-FR" dirty="0"/>
              <a:t>Définir les rôles, et les responsabilités des apprenants.</a:t>
            </a:r>
          </a:p>
          <a:p>
            <a:r>
              <a:rPr lang="fr-FR" dirty="0"/>
              <a:t>Définir un calendrier.</a:t>
            </a:r>
          </a:p>
          <a:p>
            <a:r>
              <a:rPr lang="fr-FR" dirty="0"/>
              <a:t>Montrer comment collecter les données.</a:t>
            </a:r>
          </a:p>
          <a:p>
            <a:r>
              <a:rPr lang="fr-FR" dirty="0"/>
              <a:t>Comment évaluer le projet ?</a:t>
            </a:r>
          </a:p>
          <a:p>
            <a:endParaRPr lang="fr-FR" dirty="0"/>
          </a:p>
        </p:txBody>
      </p:sp>
    </p:spTree>
    <p:extLst>
      <p:ext uri="{BB962C8B-B14F-4D97-AF65-F5344CB8AC3E}">
        <p14:creationId xmlns:p14="http://schemas.microsoft.com/office/powerpoint/2010/main" val="79275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a:t>2/ L’exécution du projet de classe</a:t>
            </a:r>
          </a:p>
          <a:p>
            <a:r>
              <a:rPr lang="fr-FR" dirty="0"/>
              <a:t>les apprenants recherchent et créent de l’information. L’enseignant  accompagne les élèves dans leur démarche de collecte des données.</a:t>
            </a:r>
          </a:p>
        </p:txBody>
      </p:sp>
      <p:sp>
        <p:nvSpPr>
          <p:cNvPr id="4" name="Titre 1"/>
          <p:cNvSpPr>
            <a:spLocks noGrp="1"/>
          </p:cNvSpPr>
          <p:nvPr>
            <p:ph type="title"/>
          </p:nvPr>
        </p:nvSpPr>
        <p:spPr/>
        <p:txBody>
          <a:bodyPr>
            <a:normAutofit fontScale="90000"/>
          </a:bodyPr>
          <a:lstStyle/>
          <a:p>
            <a:r>
              <a:rPr lang="fr-FR" b="1" dirty="0"/>
              <a:t>Les étapes d’un projet de classe</a:t>
            </a:r>
            <a:br>
              <a:rPr lang="fr-FR" b="1" dirty="0"/>
            </a:br>
            <a:endParaRPr lang="fr-FR" dirty="0"/>
          </a:p>
        </p:txBody>
      </p:sp>
    </p:spTree>
    <p:extLst>
      <p:ext uri="{BB962C8B-B14F-4D97-AF65-F5344CB8AC3E}">
        <p14:creationId xmlns:p14="http://schemas.microsoft.com/office/powerpoint/2010/main" val="346349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a:t>3/ La communication des résultats</a:t>
            </a:r>
          </a:p>
          <a:p>
            <a:r>
              <a:rPr lang="fr-FR" dirty="0"/>
              <a:t>Pendant cette phase, l’enseignant  invite chaque équipe à présenter sa contribution au reste de la classe et questionne les élèves en circulant dans la classe. L’élève aussi participe à la présentation des réponses à la question de son équipe. Il partage également la démarche, les difficultés vécues et les solutions trouvées lors d’une expo-sciences présentée à toute l’école ainsi qu’aux parents.</a:t>
            </a:r>
          </a:p>
          <a:p>
            <a:endParaRPr lang="fr-FR" dirty="0"/>
          </a:p>
        </p:txBody>
      </p:sp>
      <p:sp>
        <p:nvSpPr>
          <p:cNvPr id="4" name="Titre 1"/>
          <p:cNvSpPr>
            <a:spLocks noGrp="1"/>
          </p:cNvSpPr>
          <p:nvPr>
            <p:ph type="title"/>
          </p:nvPr>
        </p:nvSpPr>
        <p:spPr/>
        <p:txBody>
          <a:bodyPr>
            <a:normAutofit fontScale="90000"/>
          </a:bodyPr>
          <a:lstStyle/>
          <a:p>
            <a:r>
              <a:rPr lang="fr-FR" b="1" dirty="0"/>
              <a:t>Les étapes d’un projet de classe</a:t>
            </a:r>
            <a:br>
              <a:rPr lang="fr-FR" b="1" dirty="0"/>
            </a:br>
            <a:endParaRPr lang="fr-FR" dirty="0"/>
          </a:p>
        </p:txBody>
      </p:sp>
    </p:spTree>
    <p:extLst>
      <p:ext uri="{BB962C8B-B14F-4D97-AF65-F5344CB8AC3E}">
        <p14:creationId xmlns:p14="http://schemas.microsoft.com/office/powerpoint/2010/main" val="412764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a:t>4/ L’évaluation du projet</a:t>
            </a:r>
          </a:p>
          <a:p>
            <a:r>
              <a:rPr lang="fr-FR" dirty="0"/>
              <a:t>En équipe, les élèves évaluent la contribution de chacun, la démarche et le produit final. L’enseignant de sa part évalue avec les élèves la démarche et les résultats du projet. Il évalue le développement des compétences visées. En effet, l’élève, ses pairs, ses parents et l’enseignante peuvent tous participer au processus d’évaluation.</a:t>
            </a:r>
          </a:p>
          <a:p>
            <a:endParaRPr lang="fr-FR" dirty="0"/>
          </a:p>
        </p:txBody>
      </p:sp>
      <p:sp>
        <p:nvSpPr>
          <p:cNvPr id="4" name="Titre 1"/>
          <p:cNvSpPr>
            <a:spLocks noGrp="1"/>
          </p:cNvSpPr>
          <p:nvPr>
            <p:ph type="title"/>
          </p:nvPr>
        </p:nvSpPr>
        <p:spPr/>
        <p:txBody>
          <a:bodyPr>
            <a:normAutofit fontScale="90000"/>
          </a:bodyPr>
          <a:lstStyle/>
          <a:p>
            <a:r>
              <a:rPr lang="fr-FR" b="1" dirty="0"/>
              <a:t>Les étapes d’un projet de classe</a:t>
            </a:r>
            <a:br>
              <a:rPr lang="fr-FR" b="1" dirty="0"/>
            </a:br>
            <a:endParaRPr lang="fr-FR" dirty="0"/>
          </a:p>
        </p:txBody>
      </p:sp>
    </p:spTree>
    <p:extLst>
      <p:ext uri="{BB962C8B-B14F-4D97-AF65-F5344CB8AC3E}">
        <p14:creationId xmlns:p14="http://schemas.microsoft.com/office/powerpoint/2010/main" val="356635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Point sur L’EDD</a:t>
            </a:r>
            <a:endParaRPr lang="fr-FR" dirty="0"/>
          </a:p>
        </p:txBody>
      </p:sp>
      <p:sp>
        <p:nvSpPr>
          <p:cNvPr id="3" name="Espace réservé du contenu 2"/>
          <p:cNvSpPr>
            <a:spLocks noGrp="1"/>
          </p:cNvSpPr>
          <p:nvPr>
            <p:ph idx="1"/>
          </p:nvPr>
        </p:nvSpPr>
        <p:spPr/>
        <p:txBody>
          <a:bodyPr>
            <a:normAutofit fontScale="92500" lnSpcReduction="10000"/>
          </a:bodyPr>
          <a:lstStyle/>
          <a:p>
            <a:r>
              <a:rPr lang="fr-FR" sz="2800" dirty="0">
                <a:solidFill>
                  <a:schemeClr val="tx2">
                    <a:satMod val="200000"/>
                  </a:schemeClr>
                </a:solidFill>
              </a:rPr>
              <a:t>Quelques principes de l’éducation au développement </a:t>
            </a:r>
            <a:r>
              <a:rPr lang="fr-FR" sz="2800" dirty="0" smtClean="0">
                <a:solidFill>
                  <a:schemeClr val="tx2">
                    <a:satMod val="200000"/>
                  </a:schemeClr>
                </a:solidFill>
              </a:rPr>
              <a:t>durable</a:t>
            </a:r>
          </a:p>
          <a:p>
            <a:r>
              <a:rPr lang="fr-FR" sz="2800" dirty="0" smtClean="0">
                <a:solidFill>
                  <a:schemeClr val="tx2">
                    <a:satMod val="200000"/>
                  </a:schemeClr>
                </a:solidFill>
              </a:rPr>
              <a:t>3 </a:t>
            </a:r>
            <a:r>
              <a:rPr lang="fr-FR" sz="2800" dirty="0" smtClean="0">
                <a:solidFill>
                  <a:schemeClr val="accent1"/>
                </a:solidFill>
              </a:rPr>
              <a:t>dimensions:</a:t>
            </a:r>
          </a:p>
          <a:p>
            <a:r>
              <a:rPr lang="fr-FR" altLang="fr-FR" dirty="0" smtClean="0">
                <a:solidFill>
                  <a:schemeClr val="accent1"/>
                </a:solidFill>
              </a:rPr>
              <a:t>Economie/social/environnement</a:t>
            </a:r>
            <a:endParaRPr lang="fr-FR" altLang="fr-FR" dirty="0">
              <a:solidFill>
                <a:schemeClr val="accent1"/>
              </a:solidFill>
            </a:endParaRPr>
          </a:p>
          <a:p>
            <a:r>
              <a:rPr lang="fr-FR" altLang="fr-FR" dirty="0">
                <a:solidFill>
                  <a:schemeClr val="accent1"/>
                </a:solidFill>
              </a:rPr>
              <a:t>Aborder les 4 composantes:</a:t>
            </a:r>
          </a:p>
          <a:p>
            <a:pPr lvl="2"/>
            <a:r>
              <a:rPr lang="fr-FR" altLang="fr-FR" dirty="0">
                <a:solidFill>
                  <a:schemeClr val="accent1"/>
                </a:solidFill>
              </a:rPr>
              <a:t>Environnementale</a:t>
            </a:r>
          </a:p>
          <a:p>
            <a:pPr lvl="2"/>
            <a:r>
              <a:rPr lang="fr-FR" altLang="fr-FR" dirty="0">
                <a:solidFill>
                  <a:schemeClr val="accent1"/>
                </a:solidFill>
              </a:rPr>
              <a:t>Économique</a:t>
            </a:r>
          </a:p>
          <a:p>
            <a:pPr lvl="2"/>
            <a:r>
              <a:rPr lang="fr-FR" altLang="fr-FR" dirty="0">
                <a:solidFill>
                  <a:schemeClr val="accent1"/>
                </a:solidFill>
              </a:rPr>
              <a:t>Sociale</a:t>
            </a:r>
          </a:p>
          <a:p>
            <a:pPr lvl="2"/>
            <a:r>
              <a:rPr lang="fr-FR" altLang="fr-FR" dirty="0">
                <a:solidFill>
                  <a:schemeClr val="accent1"/>
                </a:solidFill>
              </a:rPr>
              <a:t>Culturelle</a:t>
            </a:r>
          </a:p>
          <a:p>
            <a:r>
              <a:rPr lang="fr-FR" altLang="fr-FR" dirty="0">
                <a:solidFill>
                  <a:schemeClr val="accent1"/>
                </a:solidFill>
              </a:rPr>
              <a:t>Partir des programmes en vigueur</a:t>
            </a:r>
          </a:p>
          <a:p>
            <a:r>
              <a:rPr lang="fr-FR" altLang="fr-FR" dirty="0">
                <a:solidFill>
                  <a:schemeClr val="accent1"/>
                </a:solidFill>
              </a:rPr>
              <a:t>Concertation interdisciplinaire</a:t>
            </a:r>
          </a:p>
          <a:p>
            <a:endParaRPr lang="fr-FR" dirty="0"/>
          </a:p>
        </p:txBody>
      </p:sp>
    </p:spTree>
    <p:extLst>
      <p:ext uri="{BB962C8B-B14F-4D97-AF65-F5344CB8AC3E}">
        <p14:creationId xmlns:p14="http://schemas.microsoft.com/office/powerpoint/2010/main" val="1578205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Point sur L’EDD</a:t>
            </a:r>
          </a:p>
        </p:txBody>
      </p:sp>
      <p:sp>
        <p:nvSpPr>
          <p:cNvPr id="3" name="Espace réservé du contenu 2"/>
          <p:cNvSpPr>
            <a:spLocks noGrp="1"/>
          </p:cNvSpPr>
          <p:nvPr>
            <p:ph idx="1"/>
          </p:nvPr>
        </p:nvSpPr>
        <p:spPr/>
        <p:txBody>
          <a:bodyPr/>
          <a:lstStyle/>
          <a:p>
            <a:r>
              <a:rPr lang="fr-FR" dirty="0">
                <a:solidFill>
                  <a:schemeClr val="accent1"/>
                </a:solidFill>
              </a:rPr>
              <a:t>Quelle(s) finalités ? Quels enjeux</a:t>
            </a:r>
            <a:r>
              <a:rPr lang="fr-FR" dirty="0" smtClean="0">
                <a:solidFill>
                  <a:schemeClr val="accent1"/>
                </a:solidFill>
              </a:rPr>
              <a:t>?</a:t>
            </a:r>
          </a:p>
          <a:p>
            <a:r>
              <a:rPr lang="fr-FR" altLang="fr-FR" dirty="0"/>
              <a:t> Permettre l’appropriation des valeurs qui faciliteront  un type de consommation dans les limites du possibles  écologique et auquel on peut raisonnablement prétendre</a:t>
            </a:r>
          </a:p>
          <a:p>
            <a:r>
              <a:rPr lang="fr-FR" altLang="fr-FR" dirty="0"/>
              <a:t>« Comprendre pour agir » et non « apprendre et admettre »</a:t>
            </a:r>
          </a:p>
          <a:p>
            <a:r>
              <a:rPr lang="fr-FR" dirty="0"/>
              <a:t/>
            </a:r>
            <a:br>
              <a:rPr lang="fr-FR" dirty="0"/>
            </a:br>
            <a:endParaRPr lang="fr-FR" dirty="0"/>
          </a:p>
        </p:txBody>
      </p:sp>
    </p:spTree>
    <p:extLst>
      <p:ext uri="{BB962C8B-B14F-4D97-AF65-F5344CB8AC3E}">
        <p14:creationId xmlns:p14="http://schemas.microsoft.com/office/powerpoint/2010/main" val="220316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recommandations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Eteindre son micro pour éviter les bruits parasites</a:t>
            </a:r>
          </a:p>
          <a:p>
            <a:r>
              <a:rPr lang="fr-FR" dirty="0" smtClean="0"/>
              <a:t>Ecrivez vos noms et prénoms dans la messagerie (pour renseigner la liste d’émargement)</a:t>
            </a:r>
          </a:p>
          <a:p>
            <a:r>
              <a:rPr lang="fr-FR" dirty="0" smtClean="0"/>
              <a:t>Se reconnecter avec les codes si coupure</a:t>
            </a:r>
          </a:p>
          <a:p>
            <a:r>
              <a:rPr lang="fr-FR" dirty="0" smtClean="0"/>
              <a:t>Vous pouvez écrire vos questions dans la messagerie</a:t>
            </a:r>
          </a:p>
          <a:p>
            <a:endParaRPr lang="fr-FR" dirty="0"/>
          </a:p>
          <a:p>
            <a:r>
              <a:rPr lang="fr-FR" dirty="0" smtClean="0">
                <a:solidFill>
                  <a:schemeClr val="accent1"/>
                </a:solidFill>
              </a:rPr>
              <a:t>Quelques informations </a:t>
            </a:r>
          </a:p>
          <a:p>
            <a:r>
              <a:rPr lang="fr-FR" dirty="0" smtClean="0"/>
              <a:t>(projet EDD jusqu’au 20-Faire vivre les sciences au travers d’au moins 1 petit projet (trace)-Correspondants sciences EDD)</a:t>
            </a:r>
          </a:p>
          <a:p>
            <a:pPr marL="0" indent="0">
              <a:buNone/>
            </a:pPr>
            <a:endParaRPr lang="fr-FR" dirty="0"/>
          </a:p>
        </p:txBody>
      </p:sp>
    </p:spTree>
    <p:extLst>
      <p:ext uri="{BB962C8B-B14F-4D97-AF65-F5344CB8AC3E}">
        <p14:creationId xmlns:p14="http://schemas.microsoft.com/office/powerpoint/2010/main" val="88906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Point sur L’EDD</a:t>
            </a:r>
          </a:p>
        </p:txBody>
      </p:sp>
      <p:sp>
        <p:nvSpPr>
          <p:cNvPr id="3" name="Espace réservé du contenu 2"/>
          <p:cNvSpPr>
            <a:spLocks noGrp="1"/>
          </p:cNvSpPr>
          <p:nvPr>
            <p:ph idx="1"/>
          </p:nvPr>
        </p:nvSpPr>
        <p:spPr/>
        <p:txBody>
          <a:bodyPr/>
          <a:lstStyle/>
          <a:p>
            <a:r>
              <a:rPr lang="fr-FR" dirty="0">
                <a:solidFill>
                  <a:schemeClr val="tx2">
                    <a:satMod val="200000"/>
                  </a:schemeClr>
                </a:solidFill>
              </a:rPr>
              <a:t>Retour sur les finalités de </a:t>
            </a:r>
            <a:r>
              <a:rPr lang="fr-FR" dirty="0" smtClean="0">
                <a:solidFill>
                  <a:schemeClr val="tx2">
                    <a:satMod val="200000"/>
                  </a:schemeClr>
                </a:solidFill>
              </a:rPr>
              <a:t>l’Ecole</a:t>
            </a:r>
          </a:p>
          <a:p>
            <a:pPr marL="411163">
              <a:buFont typeface="Wingdings" panose="05000000000000000000" pitchFamily="2" charset="2"/>
              <a:buChar char=""/>
            </a:pPr>
            <a:r>
              <a:rPr lang="fr-FR" altLang="fr-FR" dirty="0"/>
              <a:t>L’école comme fabrique du citoyen</a:t>
            </a:r>
          </a:p>
          <a:p>
            <a:pPr marL="411163">
              <a:buFont typeface="Wingdings" panose="05000000000000000000" pitchFamily="2" charset="2"/>
              <a:buChar char=""/>
            </a:pPr>
            <a:r>
              <a:rPr lang="fr-FR" altLang="fr-FR" dirty="0"/>
              <a:t>Systèmes de valeurs légitimes</a:t>
            </a:r>
          </a:p>
          <a:p>
            <a:pPr marL="411163">
              <a:buFont typeface="Wingdings" panose="05000000000000000000" pitchFamily="2" charset="2"/>
              <a:buChar char=""/>
            </a:pPr>
            <a:r>
              <a:rPr lang="fr-FR" altLang="fr-FR" dirty="0"/>
              <a:t>Faire face aux messages, aux valeurs diffusées par les médias </a:t>
            </a:r>
          </a:p>
          <a:p>
            <a:endParaRPr lang="fr-FR" dirty="0"/>
          </a:p>
        </p:txBody>
      </p:sp>
    </p:spTree>
    <p:extLst>
      <p:ext uri="{BB962C8B-B14F-4D97-AF65-F5344CB8AC3E}">
        <p14:creationId xmlns:p14="http://schemas.microsoft.com/office/powerpoint/2010/main" val="210205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17 ODD</a:t>
            </a:r>
            <a:endParaRPr lang="fr-FR" dirty="0"/>
          </a:p>
        </p:txBody>
      </p:sp>
      <p:pic>
        <p:nvPicPr>
          <p:cNvPr id="4" name="Espace réservé du contenu 3"/>
          <p:cNvPicPr>
            <a:picLocks noGrp="1" noChangeAspect="1"/>
          </p:cNvPicPr>
          <p:nvPr>
            <p:ph idx="1"/>
          </p:nvPr>
        </p:nvPicPr>
        <p:blipFill>
          <a:blip r:embed="rId2"/>
          <a:stretch>
            <a:fillRect/>
          </a:stretch>
        </p:blipFill>
        <p:spPr>
          <a:xfrm>
            <a:off x="1947862" y="2482056"/>
            <a:ext cx="5248275" cy="3295650"/>
          </a:xfrm>
          <a:prstGeom prst="rect">
            <a:avLst/>
          </a:prstGeom>
        </p:spPr>
      </p:pic>
    </p:spTree>
    <p:extLst>
      <p:ext uri="{BB962C8B-B14F-4D97-AF65-F5344CB8AC3E}">
        <p14:creationId xmlns:p14="http://schemas.microsoft.com/office/powerpoint/2010/main" val="83290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dates</a:t>
            </a:r>
            <a:endParaRPr lang="fr-FR" dirty="0"/>
          </a:p>
        </p:txBody>
      </p:sp>
      <p:sp>
        <p:nvSpPr>
          <p:cNvPr id="3" name="Espace réservé du contenu 2"/>
          <p:cNvSpPr>
            <a:spLocks noGrp="1"/>
          </p:cNvSpPr>
          <p:nvPr>
            <p:ph idx="1"/>
          </p:nvPr>
        </p:nvSpPr>
        <p:spPr/>
        <p:txBody>
          <a:bodyPr/>
          <a:lstStyle/>
          <a:p>
            <a:r>
              <a:rPr lang="fr-FR" dirty="0" smtClean="0"/>
              <a:t>26 et 27 novembres journées de L’EDD</a:t>
            </a:r>
          </a:p>
          <a:p>
            <a:r>
              <a:rPr lang="fr-FR" dirty="0"/>
              <a:t> </a:t>
            </a:r>
            <a:r>
              <a:rPr lang="fr-FR" dirty="0" smtClean="0"/>
              <a:t> Semaine du 14 décembre: Semaine de la science</a:t>
            </a:r>
          </a:p>
          <a:p>
            <a:pPr marL="0" indent="0">
              <a:buNone/>
            </a:pPr>
            <a:r>
              <a:rPr lang="fr-FR" dirty="0" smtClean="0"/>
              <a:t>« Planète Nature »</a:t>
            </a:r>
          </a:p>
          <a:p>
            <a:endParaRPr lang="fr-FR" dirty="0"/>
          </a:p>
        </p:txBody>
      </p:sp>
    </p:spTree>
    <p:extLst>
      <p:ext uri="{BB962C8B-B14F-4D97-AF65-F5344CB8AC3E}">
        <p14:creationId xmlns:p14="http://schemas.microsoft.com/office/powerpoint/2010/main" val="394942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projets intéressants</a:t>
            </a:r>
            <a:endParaRPr lang="fr-FR" dirty="0"/>
          </a:p>
        </p:txBody>
      </p:sp>
      <p:sp>
        <p:nvSpPr>
          <p:cNvPr id="3" name="Espace réservé du contenu 2"/>
          <p:cNvSpPr>
            <a:spLocks noGrp="1"/>
          </p:cNvSpPr>
          <p:nvPr>
            <p:ph idx="1"/>
          </p:nvPr>
        </p:nvSpPr>
        <p:spPr/>
        <p:txBody>
          <a:bodyPr/>
          <a:lstStyle/>
          <a:p>
            <a:r>
              <a:rPr lang="fr-FR" dirty="0" smtClean="0"/>
              <a:t>LAMAP</a:t>
            </a:r>
          </a:p>
          <a:p>
            <a:r>
              <a:rPr lang="fr-FR" dirty="0" smtClean="0"/>
              <a:t>TARA OCEAN</a:t>
            </a:r>
          </a:p>
          <a:p>
            <a:r>
              <a:rPr lang="fr-FR" dirty="0" smtClean="0"/>
              <a:t>SAVANTURIERS</a:t>
            </a:r>
          </a:p>
          <a:p>
            <a:r>
              <a:rPr lang="fr-FR" dirty="0" smtClean="0"/>
              <a:t>Les fondamentaux de </a:t>
            </a:r>
            <a:r>
              <a:rPr lang="fr-FR" dirty="0" err="1" smtClean="0"/>
              <a:t>Canopé</a:t>
            </a:r>
            <a:endParaRPr lang="fr-FR" dirty="0" smtClean="0"/>
          </a:p>
          <a:p>
            <a:r>
              <a:rPr lang="fr-FR" sz="1600" dirty="0">
                <a:solidFill>
                  <a:schemeClr val="accent1"/>
                </a:solidFill>
                <a:hlinkClick r:id="rId2"/>
              </a:rPr>
              <a:t>https://</a:t>
            </a:r>
            <a:r>
              <a:rPr lang="fr-FR" sz="1600" dirty="0" smtClean="0">
                <a:solidFill>
                  <a:schemeClr val="accent1"/>
                </a:solidFill>
                <a:hlinkClick r:id="rId2"/>
              </a:rPr>
              <a:t>cdn.reseau-canope.fr/medias/lesfondamentaux/0392_hd.mp4</a:t>
            </a:r>
            <a:endParaRPr lang="fr-FR" sz="1600" dirty="0" smtClean="0">
              <a:solidFill>
                <a:schemeClr val="accent1"/>
              </a:solidFill>
            </a:endParaRPr>
          </a:p>
          <a:p>
            <a:endParaRPr lang="fr-FR" sz="1600" dirty="0">
              <a:solidFill>
                <a:schemeClr val="accent1"/>
              </a:solidFill>
            </a:endParaRPr>
          </a:p>
          <a:p>
            <a:r>
              <a:rPr lang="fr-FR" sz="2400" dirty="0" smtClean="0">
                <a:solidFill>
                  <a:schemeClr val="accent1"/>
                </a:solidFill>
              </a:rPr>
              <a:t>Le jardin créole : expertise du collège appel du 18 juin</a:t>
            </a:r>
            <a:endParaRPr lang="fr-FR" sz="2400" dirty="0">
              <a:solidFill>
                <a:schemeClr val="accent1"/>
              </a:solidFill>
            </a:endParaRPr>
          </a:p>
        </p:txBody>
      </p:sp>
    </p:spTree>
    <p:extLst>
      <p:ext uri="{BB962C8B-B14F-4D97-AF65-F5344CB8AC3E}">
        <p14:creationId xmlns:p14="http://schemas.microsoft.com/office/powerpoint/2010/main" val="1627678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démarche d’investigation</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Cliquer sur le lien dans la messagerie</a:t>
            </a:r>
          </a:p>
          <a:p>
            <a:endParaRPr lang="fr-FR" dirty="0"/>
          </a:p>
          <a:p>
            <a:r>
              <a:rPr lang="fr-FR" dirty="0" smtClean="0"/>
              <a:t>Bon visionnage</a:t>
            </a:r>
          </a:p>
          <a:p>
            <a:endParaRPr lang="fr-FR" dirty="0"/>
          </a:p>
          <a:p>
            <a:r>
              <a:rPr lang="fr-FR" sz="1600" dirty="0">
                <a:solidFill>
                  <a:schemeClr val="accent1"/>
                </a:solidFill>
              </a:rPr>
              <a:t>https://youtu.be/ES0vj4v6VZI</a:t>
            </a:r>
          </a:p>
        </p:txBody>
      </p:sp>
    </p:spTree>
    <p:extLst>
      <p:ext uri="{BB962C8B-B14F-4D97-AF65-F5344CB8AC3E}">
        <p14:creationId xmlns:p14="http://schemas.microsoft.com/office/powerpoint/2010/main" val="2448902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1143000"/>
          </a:xfrm>
        </p:spPr>
        <p:txBody>
          <a:bodyPr>
            <a:normAutofit fontScale="90000"/>
          </a:bodyPr>
          <a:lstStyle/>
          <a:p>
            <a:pPr algn="ctr"/>
            <a:r>
              <a:rPr lang="fr-FR" dirty="0" smtClean="0"/>
              <a:t>La démarche d’investigation (Synthèse)</a:t>
            </a:r>
            <a:endParaRPr lang="fr-FR" dirty="0"/>
          </a:p>
        </p:txBody>
      </p:sp>
      <p:sp>
        <p:nvSpPr>
          <p:cNvPr id="3" name="Espace réservé du contenu 2"/>
          <p:cNvSpPr>
            <a:spLocks noGrp="1"/>
          </p:cNvSpPr>
          <p:nvPr>
            <p:ph idx="1"/>
          </p:nvPr>
        </p:nvSpPr>
        <p:spPr/>
        <p:txBody>
          <a:bodyPr>
            <a:normAutofit fontScale="92500"/>
          </a:bodyPr>
          <a:lstStyle/>
          <a:p>
            <a:pPr marL="320040" indent="-320040">
              <a:buFont typeface="Arial" pitchFamily="34" charset="0"/>
              <a:buChar char="•"/>
              <a:defRPr/>
            </a:pPr>
            <a:r>
              <a:rPr lang="fr-FR" b="1" dirty="0" smtClean="0"/>
              <a:t>Rendre les élèves </a:t>
            </a:r>
            <a:r>
              <a:rPr lang="fr-FR" sz="3600" b="1" dirty="0" smtClean="0">
                <a:solidFill>
                  <a:srgbClr val="FF0000"/>
                </a:solidFill>
              </a:rPr>
              <a:t>ACTEURS </a:t>
            </a:r>
            <a:r>
              <a:rPr lang="fr-FR" b="1" dirty="0" smtClean="0"/>
              <a:t>de leurs apprentissages.</a:t>
            </a:r>
          </a:p>
          <a:p>
            <a:pPr marL="320040" indent="-320040">
              <a:buFont typeface="Arial" pitchFamily="34" charset="0"/>
              <a:buChar char="•"/>
              <a:defRPr/>
            </a:pPr>
            <a:r>
              <a:rPr lang="fr-FR" b="1" u="sng" dirty="0" smtClean="0">
                <a:solidFill>
                  <a:srgbClr val="FFC000"/>
                </a:solidFill>
              </a:rPr>
              <a:t>Créer les conditions matérielles </a:t>
            </a:r>
            <a:r>
              <a:rPr lang="fr-FR" b="1" dirty="0" smtClean="0"/>
              <a:t>pour Leur permettre:</a:t>
            </a:r>
          </a:p>
          <a:p>
            <a:pPr marL="320040" indent="-320040">
              <a:buFont typeface="Arial" pitchFamily="34" charset="0"/>
              <a:buChar char="•"/>
              <a:defRPr/>
            </a:pPr>
            <a:r>
              <a:rPr lang="fr-FR" b="1" dirty="0" smtClean="0"/>
              <a:t> D’observer et de mieux comprendre des objets ou des phénomènes du monde qui les entoure.</a:t>
            </a:r>
          </a:p>
          <a:p>
            <a:pPr marL="320040" indent="-320040">
              <a:buFont typeface="Arial" pitchFamily="34" charset="0"/>
              <a:buChar char="•"/>
              <a:defRPr/>
            </a:pPr>
            <a:r>
              <a:rPr lang="fr-FR" b="1" dirty="0" smtClean="0"/>
              <a:t> De dépasser leurs représentations initiales de l’objet ou de ce phénomène.</a:t>
            </a:r>
          </a:p>
          <a:p>
            <a:pPr marL="320040" indent="-320040">
              <a:buFont typeface="Arial" pitchFamily="34" charset="0"/>
              <a:buChar char="•"/>
              <a:defRPr/>
            </a:pPr>
            <a:r>
              <a:rPr lang="fr-FR" b="1" dirty="0" smtClean="0"/>
              <a:t>De confronter leurs idées pour résoudre ensemble un problème.</a:t>
            </a:r>
          </a:p>
          <a:p>
            <a:pPr marL="320040" indent="-320040">
              <a:buFont typeface="Arial" pitchFamily="34" charset="0"/>
              <a:buChar char="•"/>
              <a:defRPr/>
            </a:pPr>
            <a:r>
              <a:rPr lang="fr-FR" b="1" dirty="0" smtClean="0"/>
              <a:t>D’expliciter leur raisonnement et d’argumenter.</a:t>
            </a:r>
          </a:p>
          <a:p>
            <a:pPr marL="320040" indent="-320040">
              <a:buFont typeface="Arial" pitchFamily="34" charset="0"/>
              <a:buChar char="•"/>
              <a:defRPr/>
            </a:pPr>
            <a:endParaRPr lang="fr-FR" b="1"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démarche d’investigation</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1000100" y="2000240"/>
            <a:ext cx="7371217" cy="35849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2050" name="Picture 2"/>
          <p:cNvPicPr>
            <a:picLocks noChangeAspect="1" noChangeArrowheads="1"/>
          </p:cNvPicPr>
          <p:nvPr/>
        </p:nvPicPr>
        <p:blipFill>
          <a:blip r:embed="rId2"/>
          <a:srcRect/>
          <a:stretch>
            <a:fillRect/>
          </a:stretch>
        </p:blipFill>
        <p:spPr bwMode="auto">
          <a:xfrm>
            <a:off x="1928794" y="785794"/>
            <a:ext cx="5429288" cy="954238"/>
          </a:xfrm>
          <a:prstGeom prst="rect">
            <a:avLst/>
          </a:prstGeom>
          <a:noFill/>
          <a:ln w="9525">
            <a:noFill/>
            <a:miter lim="800000"/>
            <a:headEnd/>
            <a:tailEnd/>
          </a:ln>
          <a:effectLst/>
        </p:spPr>
      </p:pic>
      <p:pic>
        <p:nvPicPr>
          <p:cNvPr id="2051" name="Picture 3"/>
          <p:cNvPicPr>
            <a:picLocks noGrp="1" noChangeAspect="1" noChangeArrowheads="1"/>
          </p:cNvPicPr>
          <p:nvPr>
            <p:ph idx="1"/>
          </p:nvPr>
        </p:nvPicPr>
        <p:blipFill>
          <a:blip r:embed="rId3"/>
          <a:srcRect/>
          <a:stretch>
            <a:fillRect/>
          </a:stretch>
        </p:blipFill>
        <p:spPr bwMode="auto">
          <a:xfrm>
            <a:off x="649128" y="2143116"/>
            <a:ext cx="7665847"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3074" name="Picture 2"/>
          <p:cNvPicPr>
            <a:picLocks noChangeAspect="1" noChangeArrowheads="1"/>
          </p:cNvPicPr>
          <p:nvPr/>
        </p:nvPicPr>
        <p:blipFill>
          <a:blip r:embed="rId2"/>
          <a:srcRect/>
          <a:stretch>
            <a:fillRect/>
          </a:stretch>
        </p:blipFill>
        <p:spPr bwMode="auto">
          <a:xfrm>
            <a:off x="1785918" y="785794"/>
            <a:ext cx="5500726" cy="1165302"/>
          </a:xfrm>
          <a:prstGeom prst="rect">
            <a:avLst/>
          </a:prstGeom>
          <a:noFill/>
          <a:ln w="9525">
            <a:noFill/>
            <a:miter lim="800000"/>
            <a:headEnd/>
            <a:tailEnd/>
          </a:ln>
          <a:effectLst/>
        </p:spPr>
      </p:pic>
      <p:pic>
        <p:nvPicPr>
          <p:cNvPr id="3075" name="Picture 3"/>
          <p:cNvPicPr>
            <a:picLocks noGrp="1" noChangeAspect="1" noChangeArrowheads="1"/>
          </p:cNvPicPr>
          <p:nvPr>
            <p:ph idx="1"/>
          </p:nvPr>
        </p:nvPicPr>
        <p:blipFill>
          <a:blip r:embed="rId3"/>
          <a:srcRect/>
          <a:stretch>
            <a:fillRect/>
          </a:stretch>
        </p:blipFill>
        <p:spPr bwMode="auto">
          <a:xfrm>
            <a:off x="702535" y="2428868"/>
            <a:ext cx="7546189" cy="3500462"/>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6356135" y="1857365"/>
            <a:ext cx="1859203" cy="18131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098" name="Picture 2"/>
          <p:cNvPicPr>
            <a:picLocks noChangeAspect="1" noChangeArrowheads="1"/>
          </p:cNvPicPr>
          <p:nvPr/>
        </p:nvPicPr>
        <p:blipFill>
          <a:blip r:embed="rId2"/>
          <a:srcRect/>
          <a:stretch>
            <a:fillRect/>
          </a:stretch>
        </p:blipFill>
        <p:spPr bwMode="auto">
          <a:xfrm>
            <a:off x="1714481" y="776232"/>
            <a:ext cx="6099018" cy="1152570"/>
          </a:xfrm>
          <a:prstGeom prst="rect">
            <a:avLst/>
          </a:prstGeom>
          <a:noFill/>
          <a:ln w="9525">
            <a:noFill/>
            <a:miter lim="800000"/>
            <a:headEnd/>
            <a:tailEnd/>
          </a:ln>
          <a:effectLst/>
        </p:spPr>
      </p:pic>
      <p:pic>
        <p:nvPicPr>
          <p:cNvPr id="4099" name="Picture 3"/>
          <p:cNvPicPr>
            <a:picLocks noGrp="1" noChangeAspect="1" noChangeArrowheads="1"/>
          </p:cNvPicPr>
          <p:nvPr>
            <p:ph idx="1"/>
          </p:nvPr>
        </p:nvPicPr>
        <p:blipFill>
          <a:blip r:embed="rId3"/>
          <a:srcRect/>
          <a:stretch>
            <a:fillRect/>
          </a:stretch>
        </p:blipFill>
        <p:spPr bwMode="auto">
          <a:xfrm>
            <a:off x="500034" y="2500306"/>
            <a:ext cx="8005538" cy="237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Plan de l’animation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E</a:t>
            </a:r>
            <a:r>
              <a:rPr lang="fr-FR" dirty="0" smtClean="0"/>
              <a:t>mergence des représentations ( liens)</a:t>
            </a:r>
          </a:p>
          <a:p>
            <a:r>
              <a:rPr lang="fr-FR" dirty="0" smtClean="0"/>
              <a:t>Point sur les nouveaux programmes (diaporama)</a:t>
            </a:r>
          </a:p>
          <a:p>
            <a:r>
              <a:rPr lang="fr-FR" dirty="0" smtClean="0"/>
              <a:t>La démarche de projet (Diaporama)</a:t>
            </a:r>
          </a:p>
          <a:p>
            <a:r>
              <a:rPr lang="fr-FR" dirty="0" smtClean="0"/>
              <a:t>La question de l’EDD</a:t>
            </a:r>
          </a:p>
          <a:p>
            <a:r>
              <a:rPr lang="fr-FR" dirty="0" smtClean="0"/>
              <a:t>Quelques projets et ressources </a:t>
            </a:r>
          </a:p>
          <a:p>
            <a:r>
              <a:rPr lang="fr-FR" dirty="0" smtClean="0"/>
              <a:t>La démarche en sciences (lien)</a:t>
            </a:r>
          </a:p>
          <a:p>
            <a:r>
              <a:rPr lang="fr-FR" dirty="0" smtClean="0"/>
              <a:t>Exemples de démarches(lien)</a:t>
            </a:r>
          </a:p>
          <a:p>
            <a:r>
              <a:rPr lang="fr-FR" dirty="0" smtClean="0"/>
              <a:t>La place de l’écrit en sciences (lien)</a:t>
            </a:r>
          </a:p>
          <a:p>
            <a:r>
              <a:rPr lang="fr-FR" dirty="0" smtClean="0"/>
              <a:t>Un défi à réaliser en classe(lien)</a:t>
            </a:r>
          </a:p>
          <a:p>
            <a:r>
              <a:rPr lang="fr-FR" dirty="0" smtClean="0"/>
              <a:t>Synthèse </a:t>
            </a:r>
            <a:r>
              <a:rPr lang="fr-FR" sz="2200" dirty="0" smtClean="0"/>
              <a:t>(Questions diverses-informations-recommandations)</a:t>
            </a:r>
          </a:p>
          <a:p>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5122" name="Picture 2"/>
          <p:cNvPicPr>
            <a:picLocks noChangeAspect="1" noChangeArrowheads="1"/>
          </p:cNvPicPr>
          <p:nvPr/>
        </p:nvPicPr>
        <p:blipFill>
          <a:blip r:embed="rId2"/>
          <a:srcRect/>
          <a:stretch>
            <a:fillRect/>
          </a:stretch>
        </p:blipFill>
        <p:spPr bwMode="auto">
          <a:xfrm>
            <a:off x="1643042" y="816326"/>
            <a:ext cx="5857916" cy="1118108"/>
          </a:xfrm>
          <a:prstGeom prst="rect">
            <a:avLst/>
          </a:prstGeom>
          <a:noFill/>
          <a:ln w="9525">
            <a:noFill/>
            <a:miter lim="800000"/>
            <a:headEnd/>
            <a:tailEnd/>
          </a:ln>
          <a:effectLst/>
        </p:spPr>
      </p:pic>
      <p:pic>
        <p:nvPicPr>
          <p:cNvPr id="5123" name="Picture 3"/>
          <p:cNvPicPr>
            <a:picLocks noGrp="1" noChangeAspect="1" noChangeArrowheads="1"/>
          </p:cNvPicPr>
          <p:nvPr>
            <p:ph idx="1"/>
          </p:nvPr>
        </p:nvPicPr>
        <p:blipFill>
          <a:blip r:embed="rId3"/>
          <a:srcRect/>
          <a:stretch>
            <a:fillRect/>
          </a:stretch>
        </p:blipFill>
        <p:spPr bwMode="auto">
          <a:xfrm>
            <a:off x="840584" y="2143116"/>
            <a:ext cx="7160440" cy="38125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6146" name="Picture 2"/>
          <p:cNvPicPr>
            <a:picLocks noChangeAspect="1" noChangeArrowheads="1"/>
          </p:cNvPicPr>
          <p:nvPr/>
        </p:nvPicPr>
        <p:blipFill>
          <a:blip r:embed="rId2"/>
          <a:srcRect/>
          <a:stretch>
            <a:fillRect/>
          </a:stretch>
        </p:blipFill>
        <p:spPr bwMode="auto">
          <a:xfrm>
            <a:off x="1500166" y="706233"/>
            <a:ext cx="6429420" cy="1220457"/>
          </a:xfrm>
          <a:prstGeom prst="rect">
            <a:avLst/>
          </a:prstGeom>
          <a:noFill/>
          <a:ln w="9525">
            <a:noFill/>
            <a:miter lim="800000"/>
            <a:headEnd/>
            <a:tailEnd/>
          </a:ln>
          <a:effectLst/>
        </p:spPr>
      </p:pic>
      <p:pic>
        <p:nvPicPr>
          <p:cNvPr id="6147" name="Picture 3"/>
          <p:cNvPicPr>
            <a:picLocks noGrp="1" noChangeAspect="1" noChangeArrowheads="1"/>
          </p:cNvPicPr>
          <p:nvPr>
            <p:ph idx="1"/>
          </p:nvPr>
        </p:nvPicPr>
        <p:blipFill>
          <a:blip r:embed="rId3"/>
          <a:srcRect/>
          <a:stretch>
            <a:fillRect/>
          </a:stretch>
        </p:blipFill>
        <p:spPr bwMode="auto">
          <a:xfrm>
            <a:off x="965480" y="2214553"/>
            <a:ext cx="7035544" cy="3736391"/>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6357950" y="1285860"/>
            <a:ext cx="2516566"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7170" name="Picture 2"/>
          <p:cNvPicPr>
            <a:picLocks noChangeAspect="1" noChangeArrowheads="1"/>
          </p:cNvPicPr>
          <p:nvPr/>
        </p:nvPicPr>
        <p:blipFill>
          <a:blip r:embed="rId2"/>
          <a:srcRect/>
          <a:stretch>
            <a:fillRect/>
          </a:stretch>
        </p:blipFill>
        <p:spPr bwMode="auto">
          <a:xfrm>
            <a:off x="2071670" y="1071546"/>
            <a:ext cx="5590550" cy="919167"/>
          </a:xfrm>
          <a:prstGeom prst="rect">
            <a:avLst/>
          </a:prstGeom>
          <a:noFill/>
          <a:ln w="9525">
            <a:noFill/>
            <a:miter lim="800000"/>
            <a:headEnd/>
            <a:tailEnd/>
          </a:ln>
          <a:effectLst/>
        </p:spPr>
      </p:pic>
      <p:pic>
        <p:nvPicPr>
          <p:cNvPr id="7171" name="Picture 3"/>
          <p:cNvPicPr>
            <a:picLocks noGrp="1" noChangeAspect="1" noChangeArrowheads="1"/>
          </p:cNvPicPr>
          <p:nvPr>
            <p:ph idx="1"/>
          </p:nvPr>
        </p:nvPicPr>
        <p:blipFill>
          <a:blip r:embed="rId3"/>
          <a:srcRect/>
          <a:stretch>
            <a:fillRect/>
          </a:stretch>
        </p:blipFill>
        <p:spPr bwMode="auto">
          <a:xfrm>
            <a:off x="0" y="2285992"/>
            <a:ext cx="8856711"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8194" name="Picture 2"/>
          <p:cNvPicPr>
            <a:picLocks noChangeAspect="1" noChangeArrowheads="1"/>
          </p:cNvPicPr>
          <p:nvPr/>
        </p:nvPicPr>
        <p:blipFill>
          <a:blip r:embed="rId2"/>
          <a:srcRect/>
          <a:stretch>
            <a:fillRect/>
          </a:stretch>
        </p:blipFill>
        <p:spPr bwMode="auto">
          <a:xfrm>
            <a:off x="1541210" y="785795"/>
            <a:ext cx="5888310" cy="1129594"/>
          </a:xfrm>
          <a:prstGeom prst="rect">
            <a:avLst/>
          </a:prstGeom>
          <a:noFill/>
          <a:ln w="9525">
            <a:noFill/>
            <a:miter lim="800000"/>
            <a:headEnd/>
            <a:tailEnd/>
          </a:ln>
          <a:effectLst/>
        </p:spPr>
      </p:pic>
      <p:pic>
        <p:nvPicPr>
          <p:cNvPr id="8195" name="Picture 3"/>
          <p:cNvPicPr>
            <a:picLocks noGrp="1" noChangeAspect="1" noChangeArrowheads="1"/>
          </p:cNvPicPr>
          <p:nvPr>
            <p:ph idx="1"/>
          </p:nvPr>
        </p:nvPicPr>
        <p:blipFill>
          <a:blip r:embed="rId3"/>
          <a:srcRect/>
          <a:stretch>
            <a:fillRect/>
          </a:stretch>
        </p:blipFill>
        <p:spPr bwMode="auto">
          <a:xfrm>
            <a:off x="857224" y="2285992"/>
            <a:ext cx="7458526" cy="26535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9218" name="Picture 2"/>
          <p:cNvPicPr>
            <a:picLocks noChangeAspect="1" noChangeArrowheads="1"/>
          </p:cNvPicPr>
          <p:nvPr/>
        </p:nvPicPr>
        <p:blipFill>
          <a:blip r:embed="rId2"/>
          <a:srcRect/>
          <a:stretch>
            <a:fillRect/>
          </a:stretch>
        </p:blipFill>
        <p:spPr bwMode="auto">
          <a:xfrm>
            <a:off x="2357423" y="714356"/>
            <a:ext cx="5000660" cy="1162052"/>
          </a:xfrm>
          <a:prstGeom prst="rect">
            <a:avLst/>
          </a:prstGeom>
          <a:noFill/>
          <a:ln w="9525">
            <a:noFill/>
            <a:miter lim="800000"/>
            <a:headEnd/>
            <a:tailEnd/>
          </a:ln>
          <a:effectLst/>
        </p:spPr>
      </p:pic>
      <p:pic>
        <p:nvPicPr>
          <p:cNvPr id="9219" name="Picture 3"/>
          <p:cNvPicPr>
            <a:picLocks noGrp="1" noChangeAspect="1" noChangeArrowheads="1"/>
          </p:cNvPicPr>
          <p:nvPr>
            <p:ph idx="1"/>
          </p:nvPr>
        </p:nvPicPr>
        <p:blipFill>
          <a:blip r:embed="rId3"/>
          <a:srcRect/>
          <a:stretch>
            <a:fillRect/>
          </a:stretch>
        </p:blipFill>
        <p:spPr bwMode="auto">
          <a:xfrm>
            <a:off x="285720" y="2285992"/>
            <a:ext cx="8448287" cy="29249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Cas concret et d’actualité</a:t>
            </a:r>
            <a:endParaRPr lang="fr-FR" dirty="0"/>
          </a:p>
        </p:txBody>
      </p:sp>
      <p:sp>
        <p:nvSpPr>
          <p:cNvPr id="3" name="Espace réservé du contenu 2"/>
          <p:cNvSpPr>
            <a:spLocks noGrp="1"/>
          </p:cNvSpPr>
          <p:nvPr>
            <p:ph idx="1"/>
          </p:nvPr>
        </p:nvSpPr>
        <p:spPr/>
        <p:txBody>
          <a:bodyPr/>
          <a:lstStyle/>
          <a:p>
            <a:r>
              <a:rPr lang="fr-FR" dirty="0" smtClean="0"/>
              <a:t>Les épidémies</a:t>
            </a:r>
          </a:p>
          <a:p>
            <a:endParaRPr lang="fr-FR" dirty="0"/>
          </a:p>
          <a:p>
            <a:r>
              <a:rPr lang="fr-FR" sz="1600" dirty="0">
                <a:solidFill>
                  <a:schemeClr val="accent1"/>
                </a:solidFill>
                <a:hlinkClick r:id="rId2"/>
              </a:rPr>
              <a:t>https://</a:t>
            </a:r>
            <a:r>
              <a:rPr lang="fr-FR" sz="1600" dirty="0" smtClean="0">
                <a:solidFill>
                  <a:schemeClr val="accent1"/>
                </a:solidFill>
                <a:hlinkClick r:id="rId2"/>
              </a:rPr>
              <a:t>youtu.be/oo532cWiI7k</a:t>
            </a:r>
            <a:endParaRPr lang="fr-FR" sz="1600" dirty="0" smtClean="0">
              <a:solidFill>
                <a:schemeClr val="accent1"/>
              </a:solidFill>
            </a:endParaRPr>
          </a:p>
          <a:p>
            <a:endParaRPr lang="fr-FR" sz="1600" dirty="0">
              <a:solidFill>
                <a:schemeClr val="accent1"/>
              </a:solidFill>
            </a:endParaRPr>
          </a:p>
        </p:txBody>
      </p:sp>
    </p:spTree>
    <p:extLst>
      <p:ext uri="{BB962C8B-B14F-4D97-AF65-F5344CB8AC3E}">
        <p14:creationId xmlns:p14="http://schemas.microsoft.com/office/powerpoint/2010/main" val="968492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Mise en </a:t>
            </a:r>
            <a:r>
              <a:rPr lang="fr-FR" dirty="0" smtClean="0"/>
              <a:t>situation 1</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dirty="0" smtClean="0"/>
              <a:t>Dans le cadre d’un projet pluridisciplinaire intitulé « questions pour un petit champion » Les élèves doivent réaliser deux </a:t>
            </a:r>
            <a:r>
              <a:rPr lang="fr-FR" dirty="0" err="1" smtClean="0"/>
              <a:t>buzzers</a:t>
            </a:r>
            <a:r>
              <a:rPr lang="fr-FR" dirty="0" smtClean="0"/>
              <a:t> lumineux pour les candidats.</a:t>
            </a:r>
          </a:p>
          <a:p>
            <a:r>
              <a:rPr lang="fr-FR" dirty="0" smtClean="0"/>
              <a:t>Réaliser ces </a:t>
            </a:r>
            <a:r>
              <a:rPr lang="fr-FR" dirty="0" err="1" smtClean="0"/>
              <a:t>buzzers</a:t>
            </a:r>
            <a:endParaRPr lang="fr-FR" dirty="0" smtClean="0"/>
          </a:p>
          <a:p>
            <a:r>
              <a:rPr lang="fr-FR" dirty="0" smtClean="0"/>
              <a:t>Quels sont les savoirs en jeu?</a:t>
            </a:r>
          </a:p>
          <a:p>
            <a:r>
              <a:rPr lang="fr-FR" dirty="0" smtClean="0"/>
              <a:t>Quelle progressivité des apprentissages ?</a:t>
            </a:r>
            <a:endParaRPr lang="fr-FR" dirty="0"/>
          </a:p>
        </p:txBody>
      </p:sp>
    </p:spTree>
    <p:extLst>
      <p:ext uri="{BB962C8B-B14F-4D97-AF65-F5344CB8AC3E}">
        <p14:creationId xmlns:p14="http://schemas.microsoft.com/office/powerpoint/2010/main" val="215295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1143000"/>
          </a:xfrm>
        </p:spPr>
        <p:txBody>
          <a:bodyPr>
            <a:normAutofit fontScale="90000"/>
          </a:bodyPr>
          <a:lstStyle/>
          <a:p>
            <a:pPr algn="ctr"/>
            <a:r>
              <a:rPr lang="fr-FR" dirty="0" smtClean="0"/>
              <a:t>Mise en situation 2</a:t>
            </a:r>
            <a:br>
              <a:rPr lang="fr-FR" dirty="0" smtClean="0"/>
            </a:br>
            <a:endParaRPr lang="fr-FR" dirty="0"/>
          </a:p>
        </p:txBody>
      </p:sp>
      <p:sp>
        <p:nvSpPr>
          <p:cNvPr id="3" name="Espace réservé du contenu 2"/>
          <p:cNvSpPr>
            <a:spLocks noGrp="1"/>
          </p:cNvSpPr>
          <p:nvPr>
            <p:ph idx="1"/>
          </p:nvPr>
        </p:nvSpPr>
        <p:spPr/>
        <p:txBody>
          <a:bodyPr/>
          <a:lstStyle/>
          <a:p>
            <a:r>
              <a:rPr lang="fr-FR" dirty="0" smtClean="0"/>
              <a:t>« Je vous mets au défi de construire un jouet qui sera capable de se déplacer le plus loin possible par déplacement de matière»</a:t>
            </a:r>
          </a:p>
          <a:p>
            <a:r>
              <a:rPr lang="fr-FR" dirty="0" smtClean="0"/>
              <a:t>« Vous présenterez votre démarche (vos hypothèses, vos expériences, vos améliorations, le fonctionnement du groupe)</a:t>
            </a:r>
          </a:p>
          <a:p>
            <a:r>
              <a:rPr lang="fr-FR" dirty="0" smtClean="0"/>
              <a:t>-les compétences mises en jeu dans les programmes</a:t>
            </a:r>
          </a:p>
          <a:p>
            <a:r>
              <a:rPr lang="fr-FR" dirty="0" smtClean="0"/>
              <a:t>-les difficultés éventuelles »</a:t>
            </a:r>
            <a:endParaRPr lang="fr-FR" dirty="0"/>
          </a:p>
        </p:txBody>
      </p:sp>
      <p:sp>
        <p:nvSpPr>
          <p:cNvPr id="4" name="ZoneTexte 3"/>
          <p:cNvSpPr txBox="1"/>
          <p:nvPr/>
        </p:nvSpPr>
        <p:spPr>
          <a:xfrm>
            <a:off x="3357554" y="5786454"/>
            <a:ext cx="2786082" cy="461665"/>
          </a:xfrm>
          <a:prstGeom prst="rect">
            <a:avLst/>
          </a:prstGeom>
          <a:noFill/>
        </p:spPr>
        <p:txBody>
          <a:bodyPr wrap="square" rtlCol="0">
            <a:spAutoFit/>
          </a:bodyPr>
          <a:lstStyle/>
          <a:p>
            <a:pPr algn="ctr">
              <a:buNone/>
            </a:pPr>
            <a:r>
              <a:rPr lang="fr-FR" sz="2400" dirty="0" smtClean="0"/>
              <a:t>(30 minutes)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place de l’écrit</a:t>
            </a:r>
          </a:p>
        </p:txBody>
      </p:sp>
      <p:sp>
        <p:nvSpPr>
          <p:cNvPr id="3" name="Espace réservé du contenu 2"/>
          <p:cNvSpPr>
            <a:spLocks noGrp="1"/>
          </p:cNvSpPr>
          <p:nvPr>
            <p:ph idx="1"/>
          </p:nvPr>
        </p:nvSpPr>
        <p:spPr/>
        <p:txBody>
          <a:bodyPr/>
          <a:lstStyle/>
          <a:p>
            <a:r>
              <a:rPr lang="fr-FR" dirty="0" smtClean="0"/>
              <a:t>Le cahier d’expérience</a:t>
            </a:r>
          </a:p>
          <a:p>
            <a:endParaRPr lang="fr-FR" dirty="0"/>
          </a:p>
          <a:p>
            <a:r>
              <a:rPr lang="fr-FR" dirty="0" smtClean="0"/>
              <a:t>Observer ce film (lien dans la messagerie)</a:t>
            </a:r>
          </a:p>
          <a:p>
            <a:endParaRPr lang="fr-FR" dirty="0"/>
          </a:p>
          <a:p>
            <a:r>
              <a:rPr lang="fr-FR" sz="1600" dirty="0">
                <a:solidFill>
                  <a:schemeClr val="accent1"/>
                </a:solidFill>
              </a:rPr>
              <a:t>https://youtu.be/uqmKD1bBAME</a:t>
            </a:r>
          </a:p>
        </p:txBody>
      </p:sp>
    </p:spTree>
    <p:extLst>
      <p:ext uri="{BB962C8B-B14F-4D97-AF65-F5344CB8AC3E}">
        <p14:creationId xmlns:p14="http://schemas.microsoft.com/office/powerpoint/2010/main" val="3363225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14290"/>
            <a:ext cx="8229600" cy="1143000"/>
          </a:xfrm>
        </p:spPr>
        <p:txBody>
          <a:bodyPr/>
          <a:lstStyle/>
          <a:p>
            <a:pPr algn="ctr"/>
            <a:r>
              <a:rPr lang="fr-FR" dirty="0" smtClean="0"/>
              <a:t>Le cahier d’expérience</a:t>
            </a:r>
            <a:endParaRPr lang="fr-FR" dirty="0"/>
          </a:p>
        </p:txBody>
      </p:sp>
      <p:pic>
        <p:nvPicPr>
          <p:cNvPr id="13314" name="Picture 2"/>
          <p:cNvPicPr>
            <a:picLocks noGrp="1" noChangeAspect="1" noChangeArrowheads="1"/>
          </p:cNvPicPr>
          <p:nvPr>
            <p:ph idx="1"/>
          </p:nvPr>
        </p:nvPicPr>
        <p:blipFill>
          <a:blip r:embed="rId2"/>
          <a:srcRect/>
          <a:stretch>
            <a:fillRect/>
          </a:stretch>
        </p:blipFill>
        <p:spPr bwMode="auto">
          <a:xfrm>
            <a:off x="575720" y="1423724"/>
            <a:ext cx="8043998" cy="50056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Emergences des représentations</a:t>
            </a:r>
            <a:endParaRPr lang="fr-FR" dirty="0"/>
          </a:p>
        </p:txBody>
      </p:sp>
      <p:sp>
        <p:nvSpPr>
          <p:cNvPr id="3" name="Espace réservé du contenu 2"/>
          <p:cNvSpPr>
            <a:spLocks noGrp="1"/>
          </p:cNvSpPr>
          <p:nvPr>
            <p:ph idx="1"/>
          </p:nvPr>
        </p:nvSpPr>
        <p:spPr/>
        <p:txBody>
          <a:bodyPr>
            <a:normAutofit/>
          </a:bodyPr>
          <a:lstStyle/>
          <a:p>
            <a:r>
              <a:rPr lang="fr-FR" dirty="0" smtClean="0"/>
              <a:t>Cliquer sur le lien (Voir messagerie)</a:t>
            </a:r>
          </a:p>
          <a:p>
            <a:pPr marL="0" indent="0">
              <a:buNone/>
            </a:pPr>
            <a:r>
              <a:rPr lang="fr-FR" u="sng" dirty="0" smtClean="0"/>
              <a:t>Consigne:</a:t>
            </a:r>
          </a:p>
          <a:p>
            <a:r>
              <a:rPr lang="fr-FR" dirty="0" smtClean="0"/>
              <a:t>Proposez 3 mots en lien avec l’enseignement des sciences</a:t>
            </a:r>
          </a:p>
          <a:p>
            <a:endParaRPr lang="fr-FR" dirty="0"/>
          </a:p>
          <a:p>
            <a:r>
              <a:rPr lang="fr-FR" dirty="0" smtClean="0"/>
              <a:t>Liens:</a:t>
            </a:r>
          </a:p>
          <a:p>
            <a:r>
              <a:rPr lang="fr-FR" dirty="0" smtClean="0"/>
              <a:t>slido.com</a:t>
            </a:r>
            <a:endParaRPr lang="fr-FR" dirty="0"/>
          </a:p>
          <a:p>
            <a:r>
              <a:rPr lang="fr-FR" b="1" dirty="0"/>
              <a:t>#</a:t>
            </a:r>
            <a:r>
              <a:rPr lang="fr-FR" b="1" dirty="0" smtClean="0"/>
              <a:t>91092</a:t>
            </a:r>
          </a:p>
          <a:p>
            <a:pPr marL="0" indent="0">
              <a:buNone/>
            </a:pPr>
            <a:r>
              <a:rPr lang="fr-FR" sz="1600" dirty="0" smtClean="0"/>
              <a:t>https</a:t>
            </a:r>
            <a:r>
              <a:rPr lang="fr-FR" sz="1600" dirty="0"/>
              <a:t>://app.sli.do/event/zwb9gc1l/embed/polls/1a02fcdd-34a2-4f98-ac91-32908041cc6a</a:t>
            </a:r>
            <a:endParaRPr lang="fr-FR" sz="1600" dirty="0" smtClean="0"/>
          </a:p>
          <a:p>
            <a:endParaRPr lang="fr-FR" dirty="0"/>
          </a:p>
        </p:txBody>
      </p:sp>
    </p:spTree>
    <p:extLst>
      <p:ext uri="{BB962C8B-B14F-4D97-AF65-F5344CB8AC3E}">
        <p14:creationId xmlns:p14="http://schemas.microsoft.com/office/powerpoint/2010/main" val="2899108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285728"/>
            <a:ext cx="8365018" cy="6268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285852" y="571480"/>
            <a:ext cx="6621256" cy="5895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3527" y="-512057"/>
            <a:ext cx="8229600" cy="1143000"/>
          </a:xfrm>
        </p:spPr>
        <p:txBody>
          <a:bodyPr/>
          <a:lstStyle/>
          <a:p>
            <a:pPr algn="ctr"/>
            <a:r>
              <a:rPr lang="fr-FR" dirty="0" smtClean="0"/>
              <a:t>La place de l’écrit</a:t>
            </a:r>
            <a:endParaRPr lang="fr-FR" dirty="0"/>
          </a:p>
        </p:txBody>
      </p:sp>
      <p:pic>
        <p:nvPicPr>
          <p:cNvPr id="10242" name="Picture 2"/>
          <p:cNvPicPr>
            <a:picLocks noGrp="1" noChangeAspect="1" noChangeArrowheads="1"/>
          </p:cNvPicPr>
          <p:nvPr>
            <p:ph idx="1"/>
          </p:nvPr>
        </p:nvPicPr>
        <p:blipFill>
          <a:blip r:embed="rId2"/>
          <a:srcRect/>
          <a:stretch>
            <a:fillRect/>
          </a:stretch>
        </p:blipFill>
        <p:spPr bwMode="auto">
          <a:xfrm>
            <a:off x="1043608" y="566937"/>
            <a:ext cx="7177430" cy="6291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642918"/>
          </a:xfrm>
        </p:spPr>
        <p:txBody>
          <a:bodyPr>
            <a:normAutofit fontScale="90000"/>
          </a:bodyPr>
          <a:lstStyle/>
          <a:p>
            <a:pPr algn="ctr"/>
            <a:r>
              <a:rPr lang="fr-FR" dirty="0" smtClean="0"/>
              <a:t>Quels écrits?</a:t>
            </a:r>
            <a:endParaRPr lang="fr-FR" dirty="0"/>
          </a:p>
        </p:txBody>
      </p:sp>
      <p:pic>
        <p:nvPicPr>
          <p:cNvPr id="11266" name="Picture 2"/>
          <p:cNvPicPr>
            <a:picLocks noGrp="1" noChangeAspect="1" noChangeArrowheads="1"/>
          </p:cNvPicPr>
          <p:nvPr>
            <p:ph idx="1"/>
          </p:nvPr>
        </p:nvPicPr>
        <p:blipFill>
          <a:blip r:embed="rId2"/>
          <a:srcRect/>
          <a:stretch>
            <a:fillRect/>
          </a:stretch>
        </p:blipFill>
        <p:spPr bwMode="auto">
          <a:xfrm>
            <a:off x="1388572" y="518594"/>
            <a:ext cx="6541014" cy="63394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57158" y="879185"/>
            <a:ext cx="8631073" cy="59788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928670"/>
            <a:ext cx="8229600" cy="1143000"/>
          </a:xfrm>
        </p:spPr>
        <p:txBody>
          <a:bodyPr>
            <a:normAutofit fontScale="90000"/>
          </a:bodyPr>
          <a:lstStyle/>
          <a:p>
            <a:r>
              <a:rPr lang="fr-FR" dirty="0" smtClean="0"/>
              <a:t>LES DEFIS EN SCIENCES</a:t>
            </a:r>
            <a:br>
              <a:rPr lang="fr-FR" dirty="0" smtClean="0"/>
            </a:br>
            <a:r>
              <a:rPr lang="fr-FR" sz="2700" dirty="0" smtClean="0"/>
              <a:t>« L’imagination est plus importante que le savoir Albert Einstein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Défi 1</a:t>
            </a:r>
          </a:p>
          <a:p>
            <a:pPr>
              <a:buNone/>
            </a:pPr>
            <a:r>
              <a:rPr lang="fr-FR" dirty="0" smtClean="0"/>
              <a:t>    Veux-tu organiser une course ? Si cela te tente, imagine un procédé pour réaliser une course horizontale entre deux ballons suspendus à des ficelles tendues, à partir du matériel fourni.</a:t>
            </a:r>
          </a:p>
          <a:p>
            <a:r>
              <a:rPr lang="fr-FR" b="1" dirty="0" smtClean="0"/>
              <a:t>Défi 2</a:t>
            </a:r>
          </a:p>
          <a:p>
            <a:pPr>
              <a:buNone/>
            </a:pPr>
            <a:r>
              <a:rPr lang="fr-FR" dirty="0" smtClean="0"/>
              <a:t>     Pourquoi le réchauffement de la planète provoquera une montée des eaux des océans ? Imaginer une expérience qui le démontrerait.</a:t>
            </a:r>
          </a:p>
          <a:p>
            <a:r>
              <a:rPr lang="fr-FR" b="1" dirty="0" smtClean="0"/>
              <a:t>Défi 3</a:t>
            </a:r>
          </a:p>
          <a:p>
            <a:pPr>
              <a:buNone/>
            </a:pPr>
            <a:r>
              <a:rPr lang="fr-FR" dirty="0" smtClean="0"/>
              <a:t>    Tu dois réussir à faire entrer un œuf dans une carafe. Jusque-là rien de bien compliquer, n'est-ce pas ? Mais attention! Tu n'as pas le droit d'appuyer dessus : l'œuf doit entrer tout seul quand tu le poses sur le goulot de la carafe... Déjà moins évident, non?</a:t>
            </a:r>
          </a:p>
          <a:p>
            <a:r>
              <a:rPr lang="fr-FR" b="1" dirty="0" smtClean="0"/>
              <a:t>Défi 4</a:t>
            </a:r>
          </a:p>
          <a:p>
            <a:pPr>
              <a:buNone/>
            </a:pPr>
            <a:r>
              <a:rPr lang="fr-FR" dirty="0" smtClean="0"/>
              <a:t>     Comment déplacer de l’air d’un récipient à un autre ?</a:t>
            </a:r>
            <a:endParaRPr lang="fr-FR" dirty="0"/>
          </a:p>
        </p:txBody>
      </p:sp>
    </p:spTree>
    <p:extLst>
      <p:ext uri="{BB962C8B-B14F-4D97-AF65-F5344CB8AC3E}">
        <p14:creationId xmlns:p14="http://schemas.microsoft.com/office/powerpoint/2010/main" val="847735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défi à mettre en place en classe</a:t>
            </a:r>
            <a:endParaRPr lang="fr-FR" dirty="0"/>
          </a:p>
        </p:txBody>
      </p:sp>
      <p:sp>
        <p:nvSpPr>
          <p:cNvPr id="3" name="Espace réservé du contenu 2"/>
          <p:cNvSpPr>
            <a:spLocks noGrp="1"/>
          </p:cNvSpPr>
          <p:nvPr>
            <p:ph idx="1"/>
          </p:nvPr>
        </p:nvSpPr>
        <p:spPr/>
        <p:txBody>
          <a:bodyPr/>
          <a:lstStyle/>
          <a:p>
            <a:r>
              <a:rPr lang="fr-FR" dirty="0" smtClean="0"/>
              <a:t>Observer le film (lien dans la messagerie)</a:t>
            </a:r>
          </a:p>
          <a:p>
            <a:r>
              <a:rPr lang="fr-FR" sz="1600" dirty="0">
                <a:solidFill>
                  <a:schemeClr val="accent1"/>
                </a:solidFill>
              </a:rPr>
              <a:t>https://youtu.be/HvWcIC-S9XM</a:t>
            </a:r>
          </a:p>
        </p:txBody>
      </p:sp>
    </p:spTree>
    <p:extLst>
      <p:ext uri="{BB962C8B-B14F-4D97-AF65-F5344CB8AC3E}">
        <p14:creationId xmlns:p14="http://schemas.microsoft.com/office/powerpoint/2010/main" val="4238294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types d’investigation</a:t>
            </a:r>
            <a:endParaRPr lang="fr-FR" dirty="0"/>
          </a:p>
        </p:txBody>
      </p:sp>
      <p:sp>
        <p:nvSpPr>
          <p:cNvPr id="3" name="Espace réservé du contenu 2"/>
          <p:cNvSpPr>
            <a:spLocks noGrp="1"/>
          </p:cNvSpPr>
          <p:nvPr>
            <p:ph idx="1"/>
          </p:nvPr>
        </p:nvSpPr>
        <p:spPr/>
        <p:txBody>
          <a:bodyPr/>
          <a:lstStyle/>
          <a:p>
            <a:pPr algn="ctr"/>
            <a:endParaRPr lang="fr-FR" dirty="0" smtClean="0"/>
          </a:p>
          <a:p>
            <a:pPr algn="ctr"/>
            <a:r>
              <a:rPr lang="fr-FR" dirty="0" smtClean="0"/>
              <a:t>Consigne:</a:t>
            </a:r>
          </a:p>
          <a:p>
            <a:pPr>
              <a:buNone/>
            </a:pPr>
            <a:r>
              <a:rPr lang="fr-FR" dirty="0" smtClean="0"/>
              <a:t>« Dans le document vous avez des éléments du programme .</a:t>
            </a:r>
          </a:p>
          <a:p>
            <a:pPr>
              <a:buNone/>
            </a:pPr>
            <a:r>
              <a:rPr lang="fr-FR" dirty="0" smtClean="0"/>
              <a:t>Proposez des situations initiales et des types d’investigations pour chaque situation. »</a:t>
            </a:r>
          </a:p>
          <a:p>
            <a:pPr>
              <a:buNone/>
            </a:pPr>
            <a:endParaRPr lang="fr-FR" dirty="0" smtClean="0"/>
          </a:p>
          <a:p>
            <a:pPr algn="ctr">
              <a:buNone/>
            </a:pPr>
            <a:r>
              <a:rPr lang="fr-FR" dirty="0" smtClean="0"/>
              <a:t>(30 minutes)</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05244499"/>
              </p:ext>
            </p:extLst>
          </p:nvPr>
        </p:nvGraphicFramePr>
        <p:xfrm>
          <a:off x="457201" y="1275588"/>
          <a:ext cx="8003232" cy="3665580"/>
        </p:xfrm>
        <a:graphic>
          <a:graphicData uri="http://schemas.openxmlformats.org/drawingml/2006/table">
            <a:tbl>
              <a:tblPr firstRow="1" bandRow="1">
                <a:tableStyleId>{5C22544A-7EE6-4342-B048-85BDC9FD1C3A}</a:tableStyleId>
              </a:tblPr>
              <a:tblGrid>
                <a:gridCol w="2667744">
                  <a:extLst>
                    <a:ext uri="{9D8B030D-6E8A-4147-A177-3AD203B41FA5}">
                      <a16:colId xmlns:a16="http://schemas.microsoft.com/office/drawing/2014/main" val="20000"/>
                    </a:ext>
                  </a:extLst>
                </a:gridCol>
                <a:gridCol w="2667744">
                  <a:extLst>
                    <a:ext uri="{9D8B030D-6E8A-4147-A177-3AD203B41FA5}">
                      <a16:colId xmlns:a16="http://schemas.microsoft.com/office/drawing/2014/main" val="20001"/>
                    </a:ext>
                  </a:extLst>
                </a:gridCol>
                <a:gridCol w="2667744">
                  <a:extLst>
                    <a:ext uri="{9D8B030D-6E8A-4147-A177-3AD203B41FA5}">
                      <a16:colId xmlns:a16="http://schemas.microsoft.com/office/drawing/2014/main" val="20002"/>
                    </a:ext>
                  </a:extLst>
                </a:gridCol>
              </a:tblGrid>
              <a:tr h="956238">
                <a:tc>
                  <a:txBody>
                    <a:bodyPr/>
                    <a:lstStyle/>
                    <a:p>
                      <a:r>
                        <a:rPr lang="fr-FR" dirty="0" smtClean="0"/>
                        <a:t>Programme du cycle 2</a:t>
                      </a:r>
                      <a:endParaRPr lang="fr-FR" dirty="0"/>
                    </a:p>
                  </a:txBody>
                  <a:tcPr/>
                </a:tc>
                <a:tc>
                  <a:txBody>
                    <a:bodyPr/>
                    <a:lstStyle/>
                    <a:p>
                      <a:r>
                        <a:rPr lang="fr-FR" dirty="0" smtClean="0"/>
                        <a:t>Situations initiales/ Problèmes</a:t>
                      </a:r>
                      <a:endParaRPr lang="fr-FR" dirty="0"/>
                    </a:p>
                  </a:txBody>
                  <a:tcPr/>
                </a:tc>
                <a:tc>
                  <a:txBody>
                    <a:bodyPr/>
                    <a:lstStyle/>
                    <a:p>
                      <a:r>
                        <a:rPr lang="fr-FR" dirty="0" smtClean="0"/>
                        <a:t>Types d’investigation</a:t>
                      </a:r>
                      <a:endParaRPr lang="fr-FR" dirty="0"/>
                    </a:p>
                  </a:txBody>
                  <a:tcPr/>
                </a:tc>
                <a:extLst>
                  <a:ext uri="{0D108BD9-81ED-4DB2-BD59-A6C34878D82A}">
                    <a16:rowId xmlns:a16="http://schemas.microsoft.com/office/drawing/2014/main" val="10000"/>
                  </a:ext>
                </a:extLst>
              </a:tr>
              <a:tr h="1297752">
                <a:tc>
                  <a:txBody>
                    <a:bodyPr/>
                    <a:lstStyle/>
                    <a:p>
                      <a:r>
                        <a:rPr lang="fr-FR" sz="1600" dirty="0" smtClean="0"/>
                        <a:t>Le monde du vivant</a:t>
                      </a:r>
                    </a:p>
                    <a:p>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Exemple: </a:t>
                      </a:r>
                      <a:r>
                        <a:rPr lang="fr-FR" sz="1100" b="1" dirty="0" smtClean="0">
                          <a:latin typeface="Times New Roman"/>
                          <a:ea typeface="Times New Roman"/>
                          <a:cs typeface="Times New Roman"/>
                        </a:rPr>
                        <a:t>Vivant /</a:t>
                      </a:r>
                      <a:r>
                        <a:rPr lang="fr-FR" sz="1100" b="1" baseline="0" dirty="0" smtClean="0">
                          <a:latin typeface="Times New Roman"/>
                          <a:ea typeface="Times New Roman"/>
                          <a:cs typeface="Times New Roman"/>
                        </a:rPr>
                        <a:t> </a:t>
                      </a:r>
                      <a:r>
                        <a:rPr lang="fr-FR" sz="1100" b="1" dirty="0" smtClean="0">
                          <a:latin typeface="Times New Roman"/>
                          <a:ea typeface="Times New Roman"/>
                          <a:cs typeface="Times New Roman"/>
                        </a:rPr>
                        <a:t>non vivant: </a:t>
                      </a:r>
                      <a:r>
                        <a:rPr lang="fr-FR" sz="1100" dirty="0" smtClean="0">
                          <a:latin typeface="Times New Roman"/>
                          <a:ea typeface="Times New Roman"/>
                          <a:cs typeface="Times New Roman"/>
                        </a:rPr>
                        <a:t>Une collection de petits objets comprenant des graines.</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latin typeface="Times New Roman"/>
                          <a:ea typeface="Times New Roman"/>
                          <a:cs typeface="Times New Roman"/>
                        </a:rPr>
                        <a:t>Tester la germination et/ou la croissance des différents objets.</a:t>
                      </a:r>
                    </a:p>
                    <a:p>
                      <a:endParaRPr lang="fr-FR" dirty="0"/>
                    </a:p>
                  </a:txBody>
                  <a:tcPr/>
                </a:tc>
                <a:extLst>
                  <a:ext uri="{0D108BD9-81ED-4DB2-BD59-A6C34878D82A}">
                    <a16:rowId xmlns:a16="http://schemas.microsoft.com/office/drawing/2014/main" val="10001"/>
                  </a:ext>
                </a:extLst>
              </a:tr>
              <a:tr h="865168">
                <a:tc>
                  <a:txBody>
                    <a:bodyPr/>
                    <a:lstStyle/>
                    <a:p>
                      <a:r>
                        <a:rPr lang="fr-FR" sz="1600" dirty="0" smtClean="0"/>
                        <a:t>Le monde de la matière</a:t>
                      </a:r>
                    </a:p>
                    <a:p>
                      <a:endParaRPr lang="fr-FR" sz="1600"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546422">
                <a:tc>
                  <a:txBody>
                    <a:bodyPr/>
                    <a:lstStyle/>
                    <a:p>
                      <a:r>
                        <a:rPr lang="fr-FR" sz="1600" dirty="0" smtClean="0"/>
                        <a:t>Le monde des objets</a:t>
                      </a:r>
                      <a:endParaRPr lang="fr-FR" sz="1600"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3413" y="785794"/>
            <a:ext cx="8571975" cy="4248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1143000"/>
          </a:xfrm>
        </p:spPr>
        <p:txBody>
          <a:bodyPr/>
          <a:lstStyle/>
          <a:p>
            <a:pPr algn="ctr"/>
            <a:r>
              <a:rPr lang="fr-FR" dirty="0" smtClean="0"/>
              <a:t>Moment d’échange</a:t>
            </a:r>
            <a:endParaRPr lang="fr-FR" dirty="0"/>
          </a:p>
        </p:txBody>
      </p:sp>
      <p:sp>
        <p:nvSpPr>
          <p:cNvPr id="3" name="Espace réservé du contenu 2"/>
          <p:cNvSpPr>
            <a:spLocks noGrp="1"/>
          </p:cNvSpPr>
          <p:nvPr>
            <p:ph idx="1"/>
          </p:nvPr>
        </p:nvSpPr>
        <p:spPr/>
        <p:txBody>
          <a:bodyPr>
            <a:normAutofit fontScale="85000" lnSpcReduction="10000"/>
          </a:bodyPr>
          <a:lstStyle/>
          <a:p>
            <a:pPr algn="ctr"/>
            <a:r>
              <a:rPr lang="fr-FR" b="1" u="sng" dirty="0" smtClean="0"/>
              <a:t>3 questions</a:t>
            </a:r>
            <a:r>
              <a:rPr lang="fr-FR" b="1" dirty="0" smtClean="0"/>
              <a:t> :</a:t>
            </a:r>
          </a:p>
          <a:p>
            <a:pPr algn="ctr"/>
            <a:endParaRPr lang="fr-FR" b="1" dirty="0"/>
          </a:p>
          <a:p>
            <a:pPr algn="ctr"/>
            <a:r>
              <a:rPr lang="fr-FR" dirty="0" smtClean="0"/>
              <a:t>Slido.com           #25050</a:t>
            </a:r>
          </a:p>
          <a:p>
            <a:pPr>
              <a:buNone/>
            </a:pPr>
            <a:r>
              <a:rPr lang="fr-FR" b="1" dirty="0" smtClean="0"/>
              <a:t> </a:t>
            </a:r>
            <a:endParaRPr lang="fr-FR" dirty="0" smtClean="0"/>
          </a:p>
          <a:p>
            <a:r>
              <a:rPr lang="fr-FR" b="1" i="1" dirty="0" smtClean="0"/>
              <a:t>- Quels projets avez-vous déjà mis en œuvre en sciences</a:t>
            </a:r>
            <a:r>
              <a:rPr lang="fr-FR" b="1" i="1" dirty="0"/>
              <a:t>/</a:t>
            </a:r>
            <a:r>
              <a:rPr lang="fr-FR" b="1" i="1" dirty="0" smtClean="0"/>
              <a:t> EDD</a:t>
            </a:r>
            <a:r>
              <a:rPr lang="fr-FR" b="1" i="1" dirty="0"/>
              <a:t>? </a:t>
            </a:r>
            <a:r>
              <a:rPr lang="fr-FR" sz="1700" b="1" i="1" dirty="0" smtClean="0">
                <a:solidFill>
                  <a:schemeClr val="accent1"/>
                </a:solidFill>
              </a:rPr>
              <a:t>https</a:t>
            </a:r>
            <a:r>
              <a:rPr lang="fr-FR" sz="1700" b="1" i="1" dirty="0">
                <a:solidFill>
                  <a:schemeClr val="accent1"/>
                </a:solidFill>
              </a:rPr>
              <a:t>://app.sli.do/event/2b3qo2ob/embed/polls/e93a2efa-a47a-4fbd-835c-5854105980e9</a:t>
            </a:r>
            <a:endParaRPr lang="fr-FR" sz="1700" dirty="0" smtClean="0">
              <a:solidFill>
                <a:schemeClr val="accent1"/>
              </a:solidFill>
            </a:endParaRPr>
          </a:p>
          <a:p>
            <a:r>
              <a:rPr lang="fr-FR" b="1" i="1" dirty="0" smtClean="0"/>
              <a:t>- Comment abordez-vous la démarche d’investigation dans vos classes </a:t>
            </a:r>
            <a:r>
              <a:rPr lang="fr-FR" b="1" i="1" dirty="0"/>
              <a:t>? </a:t>
            </a:r>
            <a:r>
              <a:rPr lang="fr-FR" sz="1700" b="1" i="1" dirty="0" smtClean="0">
                <a:solidFill>
                  <a:schemeClr val="accent1"/>
                </a:solidFill>
              </a:rPr>
              <a:t>https</a:t>
            </a:r>
            <a:r>
              <a:rPr lang="fr-FR" sz="1700" b="1" i="1" dirty="0">
                <a:solidFill>
                  <a:schemeClr val="accent1"/>
                </a:solidFill>
              </a:rPr>
              <a:t>://app.sli.do/event/2b3qo2ob/embed/polls/88151e7c-ee08-4cf5-b38f-7284cdc13a46</a:t>
            </a:r>
            <a:endParaRPr lang="fr-FR" sz="1700" dirty="0">
              <a:solidFill>
                <a:schemeClr val="accent1"/>
              </a:solidFill>
            </a:endParaRPr>
          </a:p>
          <a:p>
            <a:endParaRPr lang="fr-FR" sz="1700" dirty="0" smtClean="0">
              <a:solidFill>
                <a:schemeClr val="accent1"/>
              </a:solidFill>
            </a:endParaRPr>
          </a:p>
          <a:p>
            <a:r>
              <a:rPr lang="fr-FR" b="1" i="1" dirty="0" smtClean="0"/>
              <a:t>- Quels problèmes, difficultés ou réussites rencontrez-vous en </a:t>
            </a:r>
            <a:r>
              <a:rPr lang="fr-FR" b="1" i="1" smtClean="0"/>
              <a:t>sciences? </a:t>
            </a:r>
            <a:r>
              <a:rPr lang="fr-FR" sz="1600" b="1" i="1" dirty="0" smtClean="0">
                <a:solidFill>
                  <a:schemeClr val="accent1"/>
                </a:solidFill>
              </a:rPr>
              <a:t>https</a:t>
            </a:r>
            <a:r>
              <a:rPr lang="fr-FR" sz="1600" b="1" i="1" dirty="0">
                <a:solidFill>
                  <a:schemeClr val="accent1"/>
                </a:solidFill>
              </a:rPr>
              <a:t>://app.sli.do/event/2b3qo2ob/embed/polls/5a2e9e74-d3cb-4596-ba2e-4f0eb19bae08</a:t>
            </a:r>
            <a:endParaRPr lang="fr-FR" sz="1600" dirty="0" smtClean="0">
              <a:solidFill>
                <a:schemeClr val="accent1"/>
              </a:solidFill>
            </a:endParaRPr>
          </a:p>
          <a:p>
            <a:pPr algn="ct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Questions diverses</a:t>
            </a:r>
            <a:endParaRPr lang="fr-FR" dirty="0"/>
          </a:p>
        </p:txBody>
      </p:sp>
      <p:sp>
        <p:nvSpPr>
          <p:cNvPr id="3" name="Espace réservé du contenu 2"/>
          <p:cNvSpPr>
            <a:spLocks noGrp="1"/>
          </p:cNvSpPr>
          <p:nvPr>
            <p:ph idx="1"/>
          </p:nvPr>
        </p:nvSpPr>
        <p:spPr/>
        <p:txBody>
          <a:bodyPr/>
          <a:lstStyle/>
          <a:p>
            <a:r>
              <a:rPr lang="fr-FR" dirty="0" smtClean="0"/>
              <a:t>N’hésitez pas à poser toutes vos questions</a:t>
            </a:r>
          </a:p>
          <a:p>
            <a:pPr marL="0" indent="0">
              <a:buNone/>
            </a:pPr>
            <a:endParaRPr lang="fr-FR" dirty="0" smtClean="0"/>
          </a:p>
          <a:p>
            <a:r>
              <a:rPr lang="fr-FR" dirty="0" smtClean="0"/>
              <a:t>Possibilité que je vienne dans vos classe en </a:t>
            </a:r>
            <a:r>
              <a:rPr lang="fr-FR" dirty="0" err="1" smtClean="0"/>
              <a:t>co</a:t>
            </a:r>
            <a:r>
              <a:rPr lang="fr-FR" dirty="0" smtClean="0"/>
              <a:t>-enseignement à la demande (eddy.juliardac-guadeloupe.fr  0690649046)</a:t>
            </a:r>
          </a:p>
          <a:p>
            <a:endParaRPr lang="fr-FR" dirty="0"/>
          </a:p>
          <a:p>
            <a:r>
              <a:rPr lang="fr-FR" dirty="0" smtClean="0"/>
              <a:t>Possibilité d’être personne-ressource en sciences (envoyer un mail)</a:t>
            </a:r>
            <a:endParaRPr lang="fr-FR" dirty="0"/>
          </a:p>
        </p:txBody>
      </p:sp>
    </p:spTree>
    <p:extLst>
      <p:ext uri="{BB962C8B-B14F-4D97-AF65-F5344CB8AC3E}">
        <p14:creationId xmlns:p14="http://schemas.microsoft.com/office/powerpoint/2010/main" val="2178133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000372"/>
            <a:ext cx="8229600" cy="1143000"/>
          </a:xfrm>
        </p:spPr>
        <p:txBody>
          <a:bodyPr/>
          <a:lstStyle/>
          <a:p>
            <a:pPr algn="ctr"/>
            <a:r>
              <a:rPr lang="fr-FR" dirty="0" smtClean="0"/>
              <a:t>Merci de votre attention</a:t>
            </a:r>
            <a:endParaRPr lang="fr-FR"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Constats </a:t>
            </a:r>
            <a:r>
              <a:rPr lang="fr-FR" sz="2800" dirty="0" smtClean="0"/>
              <a:t>(les plus fréquents)</a:t>
            </a:r>
            <a:endParaRPr lang="fr-FR" sz="2800" dirty="0"/>
          </a:p>
        </p:txBody>
      </p:sp>
      <p:sp>
        <p:nvSpPr>
          <p:cNvPr id="3" name="Espace réservé du contenu 2"/>
          <p:cNvSpPr>
            <a:spLocks noGrp="1"/>
          </p:cNvSpPr>
          <p:nvPr>
            <p:ph idx="1"/>
          </p:nvPr>
        </p:nvSpPr>
        <p:spPr/>
        <p:txBody>
          <a:bodyPr/>
          <a:lstStyle/>
          <a:p>
            <a:r>
              <a:rPr lang="fr-FR" dirty="0" smtClean="0"/>
              <a:t>La crainte chez les enseignants de ne avoir pas les connaissances suffisantes pour enseigner ce domaine</a:t>
            </a:r>
          </a:p>
          <a:p>
            <a:endParaRPr lang="fr-FR" dirty="0" smtClean="0"/>
          </a:p>
          <a:p>
            <a:r>
              <a:rPr lang="fr-FR" dirty="0" smtClean="0"/>
              <a:t>Les enseignants pensent que les activités scientifiques nécessitent un matériel coûteux qu’ils ne peuvent acheter.</a:t>
            </a:r>
          </a:p>
          <a:p>
            <a:pPr>
              <a:buNone/>
            </a:pPr>
            <a:endParaRPr lang="fr-FR" dirty="0" smtClean="0"/>
          </a:p>
          <a:p>
            <a:r>
              <a:rPr lang="fr-FR" dirty="0" smtClean="0"/>
              <a:t>Gérer une classe dans le cadre d’activités expérimentales est moins aisée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775542"/>
          </a:xfrm>
        </p:spPr>
        <p:txBody>
          <a:bodyPr>
            <a:normAutofit fontScale="90000"/>
          </a:bodyPr>
          <a:lstStyle/>
          <a:p>
            <a:pPr algn="ctr"/>
            <a:r>
              <a:rPr lang="fr-FR" dirty="0" smtClean="0"/>
              <a:t>Les programmes du cycle 2</a:t>
            </a:r>
            <a:endParaRPr lang="fr-FR" dirty="0"/>
          </a:p>
        </p:txBody>
      </p:sp>
      <p:sp>
        <p:nvSpPr>
          <p:cNvPr id="3" name="Espace réservé du contenu 2"/>
          <p:cNvSpPr>
            <a:spLocks noGrp="1"/>
          </p:cNvSpPr>
          <p:nvPr>
            <p:ph idx="1"/>
          </p:nvPr>
        </p:nvSpPr>
        <p:spPr/>
        <p:txBody>
          <a:bodyPr/>
          <a:lstStyle/>
          <a:p>
            <a:pPr algn="just"/>
            <a:r>
              <a:rPr lang="fr-FR" dirty="0" smtClean="0"/>
              <a:t>« au cycle 2, ils vont apprendre à le questionner de manière plus précise, par une première démarche scientifique et réfléchie. Les objectifs généraux de « </a:t>
            </a:r>
            <a:r>
              <a:rPr lang="fr-FR" b="1" dirty="0" smtClean="0"/>
              <a:t>Questionner le monde</a:t>
            </a:r>
            <a:r>
              <a:rPr lang="fr-FR" dirty="0" smtClean="0"/>
              <a:t> » sont donc : d'une part de permettre aux élèves d'acquérir des connaissances nécessaires pour décrire et comprendre le monde qui les entoure et développer leur capacité à raisonner ; d'autre part de contribuer à leur formation de citoyens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1-Questionner le monde du vivant, de la matière et des objets</a:t>
            </a:r>
            <a:endParaRPr lang="fr-FR" dirty="0"/>
          </a:p>
        </p:txBody>
      </p:sp>
      <p:sp>
        <p:nvSpPr>
          <p:cNvPr id="3" name="Espace réservé du contenu 2"/>
          <p:cNvSpPr>
            <a:spLocks noGrp="1"/>
          </p:cNvSpPr>
          <p:nvPr>
            <p:ph idx="1"/>
          </p:nvPr>
        </p:nvSpPr>
        <p:spPr/>
        <p:txBody>
          <a:bodyPr/>
          <a:lstStyle/>
          <a:p>
            <a:pPr marL="514350" indent="-514350">
              <a:buNone/>
            </a:pPr>
            <a:r>
              <a:rPr lang="fr-FR" b="1" dirty="0" smtClean="0"/>
              <a:t>a. Qu'est-ce que la matière ?</a:t>
            </a:r>
            <a:r>
              <a:rPr lang="fr-FR" dirty="0" smtClean="0"/>
              <a:t> </a:t>
            </a:r>
          </a:p>
          <a:p>
            <a:pPr marL="514350" indent="-514350">
              <a:buNone/>
            </a:pPr>
            <a:r>
              <a:rPr lang="fr-FR" b="1" dirty="0" smtClean="0"/>
              <a:t>Attendus de fin de cycle          </a:t>
            </a:r>
          </a:p>
          <a:p>
            <a:pPr marL="514350" indent="-514350">
              <a:buNone/>
            </a:pPr>
            <a:r>
              <a:rPr lang="fr-FR" b="1" dirty="0" smtClean="0"/>
              <a:t>                                                                                        </a:t>
            </a:r>
            <a:endParaRPr lang="fr-FR" dirty="0" smtClean="0"/>
          </a:p>
          <a:p>
            <a:r>
              <a:rPr lang="fr-FR" dirty="0" smtClean="0"/>
              <a:t>₋          Identifier les trois états de la matière et observer des changements d'états.</a:t>
            </a:r>
          </a:p>
          <a:p>
            <a:r>
              <a:rPr lang="fr-FR" dirty="0" smtClean="0"/>
              <a:t>₋          Identifier un changement d'état de l'eau dans un phénomène de la vie quotidienne.</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285860"/>
            <a:ext cx="8215370" cy="4500594"/>
          </a:xfrm>
        </p:spPr>
        <p:txBody>
          <a:bodyPr/>
          <a:lstStyle/>
          <a:p>
            <a:pPr marL="514350" indent="-514350">
              <a:buNone/>
            </a:pPr>
            <a:r>
              <a:rPr lang="fr-FR" b="1" dirty="0" smtClean="0"/>
              <a:t>b. Comment reconnaitre le monde vivant ? </a:t>
            </a:r>
            <a:endParaRPr lang="fr-FR" dirty="0" smtClean="0"/>
          </a:p>
          <a:p>
            <a:pPr>
              <a:buNone/>
            </a:pPr>
            <a:endParaRPr lang="fr-FR" dirty="0" smtClean="0"/>
          </a:p>
          <a:p>
            <a:pPr>
              <a:buNone/>
            </a:pPr>
            <a:r>
              <a:rPr lang="fr-FR" b="1" dirty="0" smtClean="0"/>
              <a:t>Attendus de fin de cycle               </a:t>
            </a:r>
            <a:endParaRPr lang="fr-FR" dirty="0" smtClean="0"/>
          </a:p>
          <a:p>
            <a:r>
              <a:rPr lang="fr-FR" dirty="0" smtClean="0"/>
              <a:t>₋          Connaitre des caractéristiques du monde vivant, ses interactions, sa diversité.</a:t>
            </a:r>
          </a:p>
          <a:p>
            <a:r>
              <a:rPr lang="fr-FR" dirty="0" smtClean="0"/>
              <a:t>₋          Reconnaitre des comportements favorables à sa santé.</a:t>
            </a:r>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6032</TotalTime>
  <Words>1773</Words>
  <Application>Microsoft Office PowerPoint</Application>
  <PresentationFormat>Affichage à l'écran (4:3)</PresentationFormat>
  <Paragraphs>211</Paragraphs>
  <Slides>51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51</vt:i4>
      </vt:variant>
    </vt:vector>
  </HeadingPairs>
  <TitlesOfParts>
    <vt:vector size="58" baseType="lpstr">
      <vt:lpstr>Arial</vt:lpstr>
      <vt:lpstr>Calibri</vt:lpstr>
      <vt:lpstr>Constantia</vt:lpstr>
      <vt:lpstr>Times New Roman</vt:lpstr>
      <vt:lpstr>Wingdings</vt:lpstr>
      <vt:lpstr>Wingdings 2</vt:lpstr>
      <vt:lpstr>Default Theme</vt:lpstr>
      <vt:lpstr>Animation Pédagogique Sciences/EDD </vt:lpstr>
      <vt:lpstr>Quelques recommandations</vt:lpstr>
      <vt:lpstr>Plan de l’animation</vt:lpstr>
      <vt:lpstr>Emergences des représentations</vt:lpstr>
      <vt:lpstr>Moment d’échange</vt:lpstr>
      <vt:lpstr>Constats (les plus fréquents)</vt:lpstr>
      <vt:lpstr>Les programmes du cycle 2</vt:lpstr>
      <vt:lpstr>1-Questionner le monde du vivant, de la matière et des objets</vt:lpstr>
      <vt:lpstr>Présentation PowerPoint</vt:lpstr>
      <vt:lpstr>Présentation PowerPoint</vt:lpstr>
      <vt:lpstr>Ressources d’accompagnement</vt:lpstr>
      <vt:lpstr>Les principes de la pédagogie de projet</vt:lpstr>
      <vt:lpstr>  Les effets de la pédagogie de projet  </vt:lpstr>
      <vt:lpstr>Les étapes d’un projet de classe </vt:lpstr>
      <vt:lpstr>Les étapes d’un projet de classe </vt:lpstr>
      <vt:lpstr>Les étapes d’un projet de classe </vt:lpstr>
      <vt:lpstr>Les étapes d’un projet de classe </vt:lpstr>
      <vt:lpstr>Point sur L’EDD</vt:lpstr>
      <vt:lpstr>Point sur L’EDD</vt:lpstr>
      <vt:lpstr>Point sur L’EDD</vt:lpstr>
      <vt:lpstr>Les 17 ODD</vt:lpstr>
      <vt:lpstr>Quelques dates</vt:lpstr>
      <vt:lpstr>Des projets intéressants</vt:lpstr>
      <vt:lpstr>La démarche d’investigation</vt:lpstr>
      <vt:lpstr>La démarche d’investigation (Synthèse)</vt:lpstr>
      <vt:lpstr>La démarche d’investigation</vt:lpstr>
      <vt:lpstr> </vt:lpstr>
      <vt:lpstr> </vt:lpstr>
      <vt:lpstr> </vt:lpstr>
      <vt:lpstr> </vt:lpstr>
      <vt:lpstr> </vt:lpstr>
      <vt:lpstr> </vt:lpstr>
      <vt:lpstr> </vt:lpstr>
      <vt:lpstr> </vt:lpstr>
      <vt:lpstr>Cas concret et d’actualité</vt:lpstr>
      <vt:lpstr>Mise en situation 1 </vt:lpstr>
      <vt:lpstr>Mise en situation 2 </vt:lpstr>
      <vt:lpstr>La place de l’écrit</vt:lpstr>
      <vt:lpstr>Le cahier d’expérience</vt:lpstr>
      <vt:lpstr>Présentation PowerPoint</vt:lpstr>
      <vt:lpstr>Présentation PowerPoint</vt:lpstr>
      <vt:lpstr>La place de l’écrit</vt:lpstr>
      <vt:lpstr>Quels écrits?</vt:lpstr>
      <vt:lpstr>Présentation PowerPoint</vt:lpstr>
      <vt:lpstr>LES DEFIS EN SCIENCES « L’imagination est plus importante que le savoir Albert Einstein » </vt:lpstr>
      <vt:lpstr>Un défi à mettre en place en classe</vt:lpstr>
      <vt:lpstr>Quelques types d’investigation</vt:lpstr>
      <vt:lpstr> </vt:lpstr>
      <vt:lpstr>Présentation PowerPoint</vt:lpstr>
      <vt:lpstr>Questions diverses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Sciences  cycle 2 et 3</dc:title>
  <dc:creator>eddyPC</dc:creator>
  <cp:lastModifiedBy>Eddy Juliard</cp:lastModifiedBy>
  <cp:revision>79</cp:revision>
  <dcterms:created xsi:type="dcterms:W3CDTF">2016-10-09T21:05:56Z</dcterms:created>
  <dcterms:modified xsi:type="dcterms:W3CDTF">2020-12-13T16:17:56Z</dcterms:modified>
</cp:coreProperties>
</file>