
<file path=[Content_Types].xml><?xml version="1.0" encoding="utf-8"?>
<Types xmlns="http://schemas.openxmlformats.org/package/2006/content-types"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301B3036-FA50-4CE8-91C7-5AA2278A8EDE}">
  <a:tblStyle styleId="{301B3036-FA50-4CE8-91C7-5AA2278A8EDE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10" Type="http://schemas.openxmlformats.org/officeDocument/2006/relationships/slide" Target="slides/slide4.xml"/><Relationship Id="rId9" Type="http://schemas.openxmlformats.org/officeDocument/2006/relationships/slide" Target="slides/slide3.xml"/><Relationship Id="rId5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9abcd8c00e_0_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9abcd8c00e_0_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g9abcd8c1aa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g9abcd8c1a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9d138cefca_0_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Google Shape;69;g9d138cefca_0_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2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>
                <a:solidFill>
                  <a:schemeClr val="dk1"/>
                </a:solidFill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dark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  <a:defRPr sz="1800">
                <a:solidFill>
                  <a:schemeClr val="lt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lt2"/>
                </a:solidFill>
              </a:defRPr>
            </a:lvl1pPr>
            <a:lvl2pPr lvl="1" algn="r">
              <a:buNone/>
              <a:defRPr sz="1000">
                <a:solidFill>
                  <a:schemeClr val="lt2"/>
                </a:solidFill>
              </a:defRPr>
            </a:lvl2pPr>
            <a:lvl3pPr lvl="2" algn="r">
              <a:buNone/>
              <a:defRPr sz="1000">
                <a:solidFill>
                  <a:schemeClr val="lt2"/>
                </a:solidFill>
              </a:defRPr>
            </a:lvl3pPr>
            <a:lvl4pPr lvl="3" algn="r">
              <a:buNone/>
              <a:defRPr sz="1000">
                <a:solidFill>
                  <a:schemeClr val="lt2"/>
                </a:solidFill>
              </a:defRPr>
            </a:lvl4pPr>
            <a:lvl5pPr lvl="4" algn="r">
              <a:buNone/>
              <a:defRPr sz="1000">
                <a:solidFill>
                  <a:schemeClr val="lt2"/>
                </a:solidFill>
              </a:defRPr>
            </a:lvl5pPr>
            <a:lvl6pPr lvl="5" algn="r">
              <a:buNone/>
              <a:defRPr sz="1000">
                <a:solidFill>
                  <a:schemeClr val="lt2"/>
                </a:solidFill>
              </a:defRPr>
            </a:lvl6pPr>
            <a:lvl7pPr lvl="6" algn="r">
              <a:buNone/>
              <a:defRPr sz="1000">
                <a:solidFill>
                  <a:schemeClr val="lt2"/>
                </a:solidFill>
              </a:defRPr>
            </a:lvl7pPr>
            <a:lvl8pPr lvl="7" algn="r">
              <a:buNone/>
              <a:defRPr sz="1000">
                <a:solidFill>
                  <a:schemeClr val="lt2"/>
                </a:solidFill>
              </a:defRPr>
            </a:lvl8pPr>
            <a:lvl9pPr lvl="8" algn="r">
              <a:buNone/>
              <a:defRPr sz="1000">
                <a:solidFill>
                  <a:schemeClr val="lt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EMPLEOS</a:t>
            </a:r>
            <a:endParaRPr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BIÓLOGAS Y BIÓLOGOS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title"/>
          </p:nvPr>
        </p:nvSpPr>
        <p:spPr>
          <a:xfrm>
            <a:off x="311700" y="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s" sz="1900"/>
              <a:t>Comparativo/convocatorias/Perfil/Requisitos/Competencia/Funciones</a:t>
            </a:r>
            <a:endParaRPr b="1" sz="1900"/>
          </a:p>
        </p:txBody>
      </p:sp>
      <p:graphicFrame>
        <p:nvGraphicFramePr>
          <p:cNvPr id="61" name="Google Shape;61;p14"/>
          <p:cNvGraphicFramePr/>
          <p:nvPr/>
        </p:nvGraphicFramePr>
        <p:xfrm>
          <a:off x="70550" y="4663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{301B3036-FA50-4CE8-91C7-5AA2278A8EDE}</a:tableStyleId>
              </a:tblPr>
              <a:tblGrid>
                <a:gridCol w="1800575"/>
                <a:gridCol w="1800575"/>
                <a:gridCol w="1800575"/>
                <a:gridCol w="1800575"/>
                <a:gridCol w="1800575"/>
              </a:tblGrid>
              <a:tr h="45495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 sz="1900">
                          <a:solidFill>
                            <a:srgbClr val="FFFFFF"/>
                          </a:solidFill>
                        </a:rPr>
                        <a:t>Puesto</a:t>
                      </a:r>
                      <a:endParaRPr b="1" sz="1900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 sz="1900">
                          <a:solidFill>
                            <a:schemeClr val="dk1"/>
                          </a:solidFill>
                        </a:rPr>
                        <a:t>Requisito</a:t>
                      </a:r>
                      <a:endParaRPr b="1" sz="1900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 sz="1900">
                          <a:solidFill>
                            <a:srgbClr val="FFFFFF"/>
                          </a:solidFill>
                        </a:rPr>
                        <a:t>Habilidades</a:t>
                      </a:r>
                      <a:endParaRPr b="1" sz="1900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 sz="1900">
                          <a:solidFill>
                            <a:srgbClr val="FFFFFF"/>
                          </a:solidFill>
                        </a:rPr>
                        <a:t>Funciones</a:t>
                      </a:r>
                      <a:endParaRPr b="1" sz="1900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 sz="1700">
                          <a:solidFill>
                            <a:srgbClr val="FFFFFF"/>
                          </a:solidFill>
                        </a:rPr>
                        <a:t>Sueldo</a:t>
                      </a:r>
                      <a:endParaRPr b="1" sz="1700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</a:tr>
              <a:tr h="6489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rgbClr val="FFFFFF"/>
                          </a:solidFill>
                        </a:rPr>
                        <a:t>Técnico 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rgbClr val="FFFFFF"/>
                          </a:solidFill>
                        </a:rPr>
                        <a:t>Trabajo en equipo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rgbClr val="FFFFFF"/>
                          </a:solidFill>
                        </a:rPr>
                        <a:t>Capacidad de resolución de problemas.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rgbClr val="FFFFFF"/>
                          </a:solidFill>
                        </a:rPr>
                        <a:t>Realizar técnicas </a:t>
                      </a:r>
                      <a:r>
                        <a:rPr lang="es">
                          <a:solidFill>
                            <a:srgbClr val="FFFFFF"/>
                          </a:solidFill>
                        </a:rPr>
                        <a:t>específicas</a:t>
                      </a:r>
                      <a:r>
                        <a:rPr lang="es">
                          <a:solidFill>
                            <a:srgbClr val="FFFFFF"/>
                          </a:solidFill>
                        </a:rPr>
                        <a:t> de laboratorio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rgbClr val="FFFFFF"/>
                          </a:solidFill>
                        </a:rPr>
                        <a:t>7.000 -10</a:t>
                      </a:r>
                      <a:r>
                        <a:rPr lang="es">
                          <a:solidFill>
                            <a:srgbClr val="FFFFFF"/>
                          </a:solidFill>
                        </a:rPr>
                        <a:t>,000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</a:tr>
              <a:tr h="6489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rgbClr val="FFFFFF"/>
                          </a:solidFill>
                        </a:rPr>
                        <a:t>Coordinador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rgbClr val="FFFFFF"/>
                          </a:solidFill>
                        </a:rPr>
                        <a:t>Tolerancia a la frustración.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chemeClr val="dk1"/>
                          </a:solidFill>
                        </a:rPr>
                        <a:t>-Tener liderazgo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chemeClr val="dk1"/>
                          </a:solidFill>
                        </a:rPr>
                        <a:t>Manejo de personal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chemeClr val="dk1"/>
                          </a:solidFill>
                        </a:rPr>
                        <a:t>-</a:t>
                      </a:r>
                      <a:r>
                        <a:rPr lang="es">
                          <a:solidFill>
                            <a:schemeClr val="dk1"/>
                          </a:solidFill>
                        </a:rPr>
                        <a:t>Capacidad de resolución de problemas.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rgbClr val="FFFFFF"/>
                          </a:solidFill>
                        </a:rPr>
                        <a:t>Supervisar 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rgbClr val="FFFFFF"/>
                          </a:solidFill>
                        </a:rPr>
                        <a:t>Capacitar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rgbClr val="FFFFFF"/>
                          </a:solidFill>
                        </a:rPr>
                        <a:t>Elaborar calendario de supe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rgbClr val="FFFFFF"/>
                          </a:solidFill>
                        </a:rPr>
                        <a:t>10,000 - 17,000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</a:tr>
              <a:tr h="8486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rgbClr val="FFFFFF"/>
                          </a:solidFill>
                        </a:rPr>
                        <a:t>Director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rgbClr val="FFFFFF"/>
                          </a:solidFill>
                        </a:rPr>
                        <a:t>-Experiencia mínima 5 años.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chemeClr val="dk1"/>
                          </a:solidFill>
                        </a:rPr>
                        <a:t>-</a:t>
                      </a:r>
                      <a:r>
                        <a:rPr lang="es">
                          <a:solidFill>
                            <a:schemeClr val="dk1"/>
                          </a:solidFill>
                        </a:rPr>
                        <a:t>Tolerancia a la frustración.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chemeClr val="dk1"/>
                          </a:solidFill>
                        </a:rPr>
                        <a:t>-</a:t>
                      </a:r>
                      <a:r>
                        <a:rPr lang="es">
                          <a:solidFill>
                            <a:schemeClr val="dk1"/>
                          </a:solidFill>
                        </a:rPr>
                        <a:t>Capacidad de resolución de problemas.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rgbClr val="FFFFFF"/>
                          </a:solidFill>
                        </a:rPr>
                        <a:t>-Liderazgo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rgbClr val="FFFFFF"/>
                          </a:solidFill>
                        </a:rPr>
                        <a:t>Habilidades blandas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rgbClr val="FFFFFF"/>
                          </a:solidFill>
                        </a:rPr>
                        <a:t>socioemocionales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rgbClr val="FFFFFF"/>
                          </a:solidFill>
                        </a:rPr>
                        <a:t>interdisciplinario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rgbClr val="FFFFFF"/>
                          </a:solidFill>
                        </a:rPr>
                        <a:t>Tolerancia a la frustracion.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rgbClr val="FFFFFF"/>
                          </a:solidFill>
                        </a:rPr>
                        <a:t>Personal a su cargo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>
                          <a:solidFill>
                            <a:srgbClr val="FFFFFF"/>
                          </a:solidFill>
                        </a:rPr>
                        <a:t>25,00-60,000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6" name="Google Shape;66;p15"/>
          <p:cNvGraphicFramePr/>
          <p:nvPr/>
        </p:nvGraphicFramePr>
        <p:xfrm>
          <a:off x="203688" y="14308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{301B3036-FA50-4CE8-91C7-5AA2278A8EDE}</a:tableStyleId>
              </a:tblPr>
              <a:tblGrid>
                <a:gridCol w="1725725"/>
                <a:gridCol w="1725725"/>
                <a:gridCol w="1725725"/>
                <a:gridCol w="1725725"/>
                <a:gridCol w="1725725"/>
              </a:tblGrid>
              <a:tr h="364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>
                          <a:solidFill>
                            <a:schemeClr val="dk1"/>
                          </a:solidFill>
                        </a:rPr>
                        <a:t>Puesto</a:t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>
                          <a:solidFill>
                            <a:schemeClr val="dk1"/>
                          </a:solidFill>
                        </a:rPr>
                        <a:t>requisitos</a:t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>
                          <a:solidFill>
                            <a:schemeClr val="dk1"/>
                          </a:solidFill>
                        </a:rPr>
                        <a:t>habilidades</a:t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>
                          <a:solidFill>
                            <a:schemeClr val="dk1"/>
                          </a:solidFill>
                        </a:rPr>
                        <a:t>funciones</a:t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>
                          <a:solidFill>
                            <a:schemeClr val="dk1"/>
                          </a:solidFill>
                        </a:rPr>
                        <a:t>sueldo</a:t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/>
                </a:tc>
              </a:tr>
              <a:tr h="121905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>
                          <a:solidFill>
                            <a:schemeClr val="dk1"/>
                          </a:solidFill>
                        </a:rPr>
                        <a:t>Coordinador de ejecución de fauna</a:t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9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9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 sz="900">
                          <a:solidFill>
                            <a:schemeClr val="dk1"/>
                          </a:solidFill>
                        </a:rPr>
                        <a:t>Lic. en Biología, Ecología o carrera ambiental afín(Cédula profesional)</a:t>
                      </a:r>
                      <a:endParaRPr b="1" sz="9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 sz="900">
                          <a:solidFill>
                            <a:schemeClr val="dk1"/>
                          </a:solidFill>
                        </a:rPr>
                        <a:t>Sexo indistinto</a:t>
                      </a:r>
                      <a:endParaRPr b="1" sz="9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 sz="900">
                          <a:solidFill>
                            <a:schemeClr val="dk1"/>
                          </a:solidFill>
                        </a:rPr>
                        <a:t>Licencia de manejo vigente(Experiencia de manejo en carreteras).</a:t>
                      </a:r>
                      <a:endParaRPr b="1" sz="9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 sz="900">
                          <a:solidFill>
                            <a:schemeClr val="dk1"/>
                          </a:solidFill>
                        </a:rPr>
                        <a:t>Disponibilidad para viajar y/o cambiar de residencia.</a:t>
                      </a:r>
                      <a:endParaRPr b="1" sz="900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-2794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800"/>
                        <a:buChar char="●"/>
                      </a:pPr>
                      <a:r>
                        <a:rPr b="1" lang="es" sz="800">
                          <a:solidFill>
                            <a:schemeClr val="dk1"/>
                          </a:solidFill>
                        </a:rPr>
                        <a:t>3 a 5 años en coordinación de proyectos ambientales relacionados a fauna silvestre tanto en campo y gabinete.</a:t>
                      </a:r>
                      <a:endParaRPr b="1" sz="800">
                        <a:solidFill>
                          <a:schemeClr val="dk1"/>
                        </a:solidFill>
                      </a:endParaRPr>
                    </a:p>
                    <a:p>
                      <a:pPr indent="-2794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800"/>
                        <a:buChar char="●"/>
                      </a:pPr>
                      <a:r>
                        <a:rPr b="1" lang="es" sz="800">
                          <a:solidFill>
                            <a:schemeClr val="dk1"/>
                          </a:solidFill>
                        </a:rPr>
                        <a:t>manejo de personal técnico en campo, supervisión y seguimiento a distancia.</a:t>
                      </a:r>
                      <a:endParaRPr b="1" sz="800">
                        <a:solidFill>
                          <a:schemeClr val="dk1"/>
                        </a:solidFill>
                      </a:endParaRPr>
                    </a:p>
                    <a:p>
                      <a:pPr indent="-2794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800"/>
                        <a:buChar char="●"/>
                      </a:pPr>
                      <a:r>
                        <a:rPr b="1" lang="es" sz="800">
                          <a:solidFill>
                            <a:schemeClr val="dk1"/>
                          </a:solidFill>
                        </a:rPr>
                        <a:t>control, manejo, identificación y re-ubicación de fauna silvestre</a:t>
                      </a:r>
                      <a:endParaRPr b="1" sz="800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>
                          <a:solidFill>
                            <a:schemeClr val="dk1"/>
                          </a:solidFill>
                        </a:rPr>
                        <a:t> </a:t>
                      </a:r>
                      <a:r>
                        <a:rPr b="1" lang="es" sz="1200">
                          <a:solidFill>
                            <a:schemeClr val="dk1"/>
                          </a:solidFill>
                        </a:rPr>
                        <a:t>Desarrollo, presentación y ejecución de programas ambientales relacionados a fauna silvestre.</a:t>
                      </a:r>
                      <a:endParaRPr b="1" sz="1200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>
                          <a:solidFill>
                            <a:schemeClr val="dk1"/>
                          </a:solidFill>
                        </a:rPr>
                        <a:t>$20,000.00 - $25,000.00 al mes</a:t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/>
                </a:tc>
              </a:tr>
              <a:tr h="121905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18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>
                          <a:solidFill>
                            <a:srgbClr val="FFFFFF"/>
                          </a:solidFill>
                        </a:rPr>
                        <a:t>Biólogo Molecular Hospital Médica Sur</a:t>
                      </a:r>
                      <a:endParaRPr b="1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800"/>
                        </a:spcBef>
                        <a:spcAft>
                          <a:spcPts val="400"/>
                        </a:spcAft>
                        <a:buNone/>
                      </a:pPr>
                      <a:r>
                        <a:t/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9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9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9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 sz="900">
                          <a:solidFill>
                            <a:schemeClr val="dk1"/>
                          </a:solidFill>
                        </a:rPr>
                        <a:t>Escolaridad: Lic. Químico, Médico Cirujano, Lic. Biología</a:t>
                      </a:r>
                      <a:endParaRPr b="1" sz="9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 sz="900">
                          <a:solidFill>
                            <a:schemeClr val="dk1"/>
                          </a:solidFill>
                        </a:rPr>
                        <a:t>Estudios Mínimos: Educación superior - Especialidad</a:t>
                      </a:r>
                      <a:endParaRPr b="1" sz="900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0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0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0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 sz="1000">
                          <a:solidFill>
                            <a:schemeClr val="dk1"/>
                          </a:solidFill>
                        </a:rPr>
                        <a:t>habilidades en el área Hospitalaria dentro de Patologia (Pruebas COVID)</a:t>
                      </a:r>
                      <a:endParaRPr b="1" sz="10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000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-292100" lvl="0" marL="45720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000"/>
                        <a:buChar char="●"/>
                      </a:pPr>
                      <a:r>
                        <a:rPr b="1" lang="es" sz="1000">
                          <a:solidFill>
                            <a:schemeClr val="dk1"/>
                          </a:solidFill>
                        </a:rPr>
                        <a:t>Capacitar, evaluar y asesorar al personal a su cargo</a:t>
                      </a:r>
                      <a:endParaRPr b="1" sz="1000">
                        <a:solidFill>
                          <a:schemeClr val="dk1"/>
                        </a:solidFill>
                      </a:endParaRPr>
                    </a:p>
                    <a:p>
                      <a:pPr indent="-292100" lvl="0" marL="45720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000"/>
                        <a:buChar char="●"/>
                      </a:pPr>
                      <a:r>
                        <a:rPr b="1" lang="es" sz="1000">
                          <a:solidFill>
                            <a:schemeClr val="dk1"/>
                          </a:solidFill>
                        </a:rPr>
                        <a:t>Implementar métodos y requisitos de operacion</a:t>
                      </a:r>
                      <a:endParaRPr b="1" sz="1000">
                        <a:solidFill>
                          <a:schemeClr val="dk1"/>
                        </a:solidFill>
                      </a:endParaRPr>
                    </a:p>
                    <a:p>
                      <a:pPr indent="-292100" lvl="0" marL="45720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000"/>
                        <a:buChar char="●"/>
                      </a:pPr>
                      <a:r>
                        <a:rPr b="1" lang="es" sz="1000">
                          <a:solidFill>
                            <a:schemeClr val="dk1"/>
                          </a:solidFill>
                        </a:rPr>
                        <a:t>Mejora de procesos</a:t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>
                          <a:solidFill>
                            <a:schemeClr val="dk1"/>
                          </a:solidFill>
                        </a:rPr>
                        <a:t>$21,000 + Prestaciones de Ley</a:t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/>
                </a:tc>
              </a:tr>
              <a:tr h="12190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" name="Google Shape;71;p16"/>
          <p:cNvGraphicFramePr/>
          <p:nvPr/>
        </p:nvGraphicFramePr>
        <p:xfrm>
          <a:off x="198938" y="10792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{301B3036-FA50-4CE8-91C7-5AA2278A8EDE}</a:tableStyleId>
              </a:tblPr>
              <a:tblGrid>
                <a:gridCol w="1749225"/>
                <a:gridCol w="1749225"/>
                <a:gridCol w="1749225"/>
                <a:gridCol w="1749225"/>
                <a:gridCol w="1749225"/>
              </a:tblGrid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>
                          <a:solidFill>
                            <a:srgbClr val="FFFFFF"/>
                          </a:solidFill>
                        </a:rPr>
                        <a:t>Asesor de </a:t>
                      </a:r>
                      <a:r>
                        <a:rPr b="1" lang="es">
                          <a:solidFill>
                            <a:srgbClr val="FFFFFF"/>
                          </a:solidFill>
                        </a:rPr>
                        <a:t>Técnico</a:t>
                      </a:r>
                      <a:r>
                        <a:rPr b="1" lang="es">
                          <a:solidFill>
                            <a:srgbClr val="FFFFFF"/>
                          </a:solidFill>
                        </a:rPr>
                        <a:t> de Ventas </a:t>
                      </a:r>
                      <a:r>
                        <a:rPr b="1" lang="es">
                          <a:solidFill>
                            <a:srgbClr val="FFFFFF"/>
                          </a:solidFill>
                        </a:rPr>
                        <a:t>Biología</a:t>
                      </a:r>
                      <a:r>
                        <a:rPr b="1" lang="es">
                          <a:solidFill>
                            <a:srgbClr val="FFFFFF"/>
                          </a:solidFill>
                        </a:rPr>
                        <a:t> molecular</a:t>
                      </a:r>
                      <a:endParaRPr b="1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6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9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 sz="900">
                          <a:solidFill>
                            <a:srgbClr val="FFFFFF"/>
                          </a:solidFill>
                        </a:rPr>
                        <a:t>ESCOLARIDAD Químico, Biólogo con conocimientos generales de biología molecular concluida</a:t>
                      </a:r>
                      <a:endParaRPr b="1" sz="9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 sz="900">
                          <a:solidFill>
                            <a:srgbClr val="FFFFFF"/>
                          </a:solidFill>
                        </a:rPr>
                        <a:t>EXPERIENCIA De 2 años en ventas de Biología Molecular</a:t>
                      </a:r>
                      <a:endParaRPr b="1" sz="9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 sz="900">
                          <a:solidFill>
                            <a:srgbClr val="FFFFFF"/>
                          </a:solidFill>
                        </a:rPr>
                        <a:t>INDISPENSABLE el inglés.</a:t>
                      </a:r>
                      <a:endParaRPr b="1" sz="9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900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9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9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 sz="900">
                          <a:solidFill>
                            <a:srgbClr val="FFFFFF"/>
                          </a:solidFill>
                        </a:rPr>
                        <a:t>HABILIDADES LIDERAZGO, CREATIVIDAD, COMPROMISO, ANÁLISIS, TRABAJO BAJO PRESIÓN</a:t>
                      </a:r>
                      <a:endParaRPr b="1" sz="9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 sz="900">
                          <a:solidFill>
                            <a:srgbClr val="FFFFFF"/>
                          </a:solidFill>
                        </a:rPr>
                        <a:t>CONOCIMIENTOS Paquetería de Office</a:t>
                      </a:r>
                      <a:endParaRPr b="1" sz="9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900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 sz="900">
                          <a:solidFill>
                            <a:srgbClr val="FFFFFF"/>
                          </a:solidFill>
                        </a:rPr>
                        <a:t>Manejo de PCR, QPCr, electroforesis capilar, control de calidad de ácidos nucleicos, secuenciación de siguiente generación, microarreglos, biología celular, dominio de ventas técnias de biología molecular, celular, genética</a:t>
                      </a:r>
                      <a:endParaRPr b="1" sz="9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 sz="900">
                          <a:solidFill>
                            <a:srgbClr val="FFFFFF"/>
                          </a:solidFill>
                        </a:rPr>
                        <a:t>viajar y visitas a clientes</a:t>
                      </a:r>
                      <a:endParaRPr b="1" sz="9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 sz="900">
                          <a:solidFill>
                            <a:srgbClr val="FFFFFF"/>
                          </a:solidFill>
                        </a:rPr>
                        <a:t>Llamadas en frío para prospección</a:t>
                      </a:r>
                      <a:endParaRPr b="1" sz="9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 sz="900">
                          <a:solidFill>
                            <a:srgbClr val="FFFFFF"/>
                          </a:solidFill>
                        </a:rPr>
                        <a:t>Manejo de cierre de ventas</a:t>
                      </a:r>
                      <a:endParaRPr b="1" sz="9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900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s">
                          <a:solidFill>
                            <a:srgbClr val="FFFFFF"/>
                          </a:solidFill>
                        </a:rPr>
                        <a:t>15,000 - 20,000 Brutos </a:t>
                      </a:r>
                      <a:r>
                        <a:rPr b="1" lang="es">
                          <a:solidFill>
                            <a:srgbClr val="FFFFFF"/>
                          </a:solidFill>
                        </a:rPr>
                        <a:t>más</a:t>
                      </a:r>
                      <a:r>
                        <a:rPr b="1" lang="es">
                          <a:solidFill>
                            <a:srgbClr val="FFFFFF"/>
                          </a:solidFill>
                        </a:rPr>
                        <a:t> Prestaciones de Ley.</a:t>
                      </a:r>
                      <a:endParaRPr b="1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Dark">
  <a:themeElements>
    <a:clrScheme name="Simple Dark">
      <a:dk1>
        <a:srgbClr val="FFFFFF"/>
      </a:dk1>
      <a:lt1>
        <a:srgbClr val="212121"/>
      </a:lt1>
      <a:dk2>
        <a:srgbClr val="303030"/>
      </a:dk2>
      <a:lt2>
        <a:srgbClr val="ADADAD"/>
      </a:lt2>
      <a:accent1>
        <a:srgbClr val="009688"/>
      </a:accent1>
      <a:accent2>
        <a:srgbClr val="EEEEEE"/>
      </a:accent2>
      <a:accent3>
        <a:srgbClr val="78909C"/>
      </a:accent3>
      <a:accent4>
        <a:srgbClr val="FFAB40"/>
      </a:accent4>
      <a:accent5>
        <a:srgbClr val="4DD0E1"/>
      </a:accent5>
      <a:accent6>
        <a:srgbClr val="EEFF41"/>
      </a:accent6>
      <a:hlink>
        <a:srgbClr val="4DD0E1"/>
      </a:hlink>
      <a:folHlink>
        <a:srgbClr val="4DD0E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