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AE4"/>
    <a:srgbClr val="C3BB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6BB2F-AA0C-442A-B058-6D27F4BE8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90BFF9-76FA-466A-A194-94CEA049A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0C18F9-4AD1-4109-86FA-A9D0038E7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6EEE51-9C08-4755-BD8D-F9A588C4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8E8386-1BC8-4593-A350-9759C3F6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199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8E859-DF63-4E15-915E-4A0863939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BBA016-B525-4515-8BB5-8DA61860E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078731-F86E-4A99-B0CE-4E0430057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DE0C31-AFCC-40A7-8B93-94AAB484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81D23D-B7FD-4839-A65D-B7A7C319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462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0B4F82-BAAC-47FB-A81A-B0A39D49D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EE8CC6-ABFA-4415-BEFE-6C48A7FC5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42E388-4503-4903-9ABA-7F1820D66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1FE8A3-A09B-48C7-AE69-704AB603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A8CDA1-4DD4-4DDA-BE33-C2CE79FA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19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C6249F-5159-4E56-A4BD-A87D85F90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1BEC5-461A-4AF8-A1DB-8E6220EFC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677ED-994E-43C2-BFA0-4FC75468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4E18C4-211A-4D39-A88D-59806AF92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D90B5F-C557-4F6B-9CB5-864BBC82A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490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59ED0-58B0-42AE-9EA0-B87D2561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98F6CF-2BB3-45C5-986C-87E9FC413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25535A-8629-4C2D-BE3F-AFE8D4393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B99CCB-FE11-4A0A-A1B4-25C9FDA3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971C3-DF94-4A42-9372-7E1697BE1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41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4E5D1-446F-4705-A0E9-834A33178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B97365-B908-48CB-A660-1422DEE13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C86FF4-ED86-44BD-837A-06F2BD0F8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7DE217-11A2-4EAA-A4A4-524A38DD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53FA9F-2A79-44B1-96B6-FAC784C7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B84D7C-57EC-4ACD-A02B-7AFF4A70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978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F1369-D03E-4B94-BC7C-2DDCD848D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982C23-68FB-46C0-BE6C-7F7A4626D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BDAE08-6B0A-48B4-9B49-50FDA0CC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059B0E-DF7E-4D9A-B157-2C7E8017A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A9AC03D-DA8F-485E-9629-92A6BD186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DB8A211-BF65-42F7-9A7E-01BE08FB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5DE20B-E41D-4778-A424-9CAE520CD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5791AC3-E958-471D-BC45-F71B0171F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448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32279-0DA7-4EB7-9EE3-B2019AD5B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0F00FE-B4FA-4296-9957-0F72CF3AA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B3CE49-BB24-4E70-9ACE-2F87A206D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0A111C5-0590-4128-9F43-9B800784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841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21023C2-9956-46FA-A4A6-485B7743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71FEB47-D4C0-4E90-9F1D-2FF79822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D51E2B-FB81-48DE-9A71-338CEA3B6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09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BF53B-FC2E-448B-95ED-C0841C592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07B41B-9C40-4D2A-ACA9-95201C04A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25EAE1-A07D-4726-9AB1-85D60B208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E25EDB-5505-4A84-848B-7BB05BC7B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2129BD-B5A4-48FC-9760-25437738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8DD6EF-307C-4DBA-83B9-F638EA0B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239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87D662-D423-4DB6-903E-2CECD7434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8DA841-E04A-4AB4-9DC4-581EE1CC6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89F7EF-905C-4A3E-946F-250398C7E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FEEA1B-9C0D-40E4-AA20-6265AE01A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38772D-365F-4E0D-BB99-882DAF31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07A201-ABD9-484E-874B-DDF214206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660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8466DD-AF83-4C1E-8D72-22667E0C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EE5BBE-3593-46EA-8231-41A3B1ABC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60BFAF-BD44-45D0-8844-65B1845B0B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C668B-FDA9-4E70-BC82-62EFD0E778D2}" type="datetimeFigureOut">
              <a:rPr lang="es-MX" smtClean="0"/>
              <a:t>05/11/2020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6E8EE4-CC32-4FA0-B0E1-400F9C3BC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166794-F368-44BD-8674-7345A76C2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4932F-FA7A-4FDC-996E-B794D8724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936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conomipedia.com/definiciones/economia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02EF404-D4C1-4991-AD18-E0EEA1526926}"/>
              </a:ext>
            </a:extLst>
          </p:cNvPr>
          <p:cNvSpPr txBox="1"/>
          <p:nvPr/>
        </p:nvSpPr>
        <p:spPr>
          <a:xfrm>
            <a:off x="5456902" y="3198167"/>
            <a:ext cx="1849419" cy="49244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600" dirty="0">
                <a:latin typeface="Brusher" panose="00000500000000000000" pitchFamily="2" charset="0"/>
              </a:rPr>
              <a:t>Economía</a:t>
            </a:r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E9105C44-66D0-4DC9-AD32-7EF2FF1B577E}"/>
              </a:ext>
            </a:extLst>
          </p:cNvPr>
          <p:cNvSpPr txBox="1"/>
          <p:nvPr/>
        </p:nvSpPr>
        <p:spPr>
          <a:xfrm>
            <a:off x="2673611" y="3121222"/>
            <a:ext cx="1695635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Economía de</a:t>
            </a:r>
            <a:br>
              <a:rPr lang="es-MX" dirty="0">
                <a:latin typeface="Blue Eyes - Personal Use" pitchFamily="50" charset="0"/>
              </a:rPr>
            </a:br>
            <a:r>
              <a:rPr lang="es-MX" dirty="0">
                <a:latin typeface="Blue Eyes - Personal Use" pitchFamily="50" charset="0"/>
              </a:rPr>
              <a:t>Libre mercado</a:t>
            </a:r>
          </a:p>
        </p:txBody>
      </p: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id="{1BC2EDF6-F2D3-4749-856C-13FC2F773D00}"/>
              </a:ext>
            </a:extLst>
          </p:cNvPr>
          <p:cNvCxnSpPr>
            <a:cxnSpLocks/>
            <a:stCxn id="6" idx="1"/>
            <a:endCxn id="131" idx="3"/>
          </p:cNvCxnSpPr>
          <p:nvPr/>
        </p:nvCxnSpPr>
        <p:spPr>
          <a:xfrm flipH="1" flipV="1">
            <a:off x="4369246" y="3444388"/>
            <a:ext cx="108765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recto de flecha 150">
            <a:extLst>
              <a:ext uri="{FF2B5EF4-FFF2-40B4-BE49-F238E27FC236}">
                <a16:creationId xmlns:a16="http://schemas.microsoft.com/office/drawing/2014/main" id="{3DB69FC5-75E6-4D5D-A160-2FE75427B637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381612" y="3690610"/>
            <a:ext cx="0" cy="5973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F9463ACC-9845-441A-89E5-7FCC925736A7}"/>
              </a:ext>
            </a:extLst>
          </p:cNvPr>
          <p:cNvSpPr txBox="1"/>
          <p:nvPr/>
        </p:nvSpPr>
        <p:spPr>
          <a:xfrm>
            <a:off x="143479" y="4117988"/>
            <a:ext cx="2599713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b="0" i="0" dirty="0">
                <a:effectLst/>
                <a:latin typeface="Open Sans"/>
              </a:rPr>
              <a:t>La producción y el consumo son el resultado de decisiones descentralizadas de muchas empresas e individuos.</a:t>
            </a:r>
            <a:endParaRPr lang="es-MX" sz="1400" dirty="0"/>
          </a:p>
        </p:txBody>
      </p: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7F628F4D-404A-4CB3-9026-887565CA7C6F}"/>
              </a:ext>
            </a:extLst>
          </p:cNvPr>
          <p:cNvCxnSpPr>
            <a:stCxn id="131" idx="1"/>
          </p:cNvCxnSpPr>
          <p:nvPr/>
        </p:nvCxnSpPr>
        <p:spPr>
          <a:xfrm flipH="1" flipV="1">
            <a:off x="1171852" y="3444387"/>
            <a:ext cx="1501759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ector recto de flecha 158">
            <a:extLst>
              <a:ext uri="{FF2B5EF4-FFF2-40B4-BE49-F238E27FC236}">
                <a16:creationId xmlns:a16="http://schemas.microsoft.com/office/drawing/2014/main" id="{6926D6D7-59D2-4C7A-A116-D14F84A3F245}"/>
              </a:ext>
            </a:extLst>
          </p:cNvPr>
          <p:cNvCxnSpPr/>
          <p:nvPr/>
        </p:nvCxnSpPr>
        <p:spPr>
          <a:xfrm>
            <a:off x="1171852" y="3429000"/>
            <a:ext cx="0" cy="6192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CuadroTexto 1031">
            <a:extLst>
              <a:ext uri="{FF2B5EF4-FFF2-40B4-BE49-F238E27FC236}">
                <a16:creationId xmlns:a16="http://schemas.microsoft.com/office/drawing/2014/main" id="{AFE89FF8-08CD-4B0A-BDD1-B49176744DBB}"/>
              </a:ext>
            </a:extLst>
          </p:cNvPr>
          <p:cNvSpPr txBox="1"/>
          <p:nvPr/>
        </p:nvSpPr>
        <p:spPr>
          <a:xfrm>
            <a:off x="8225406" y="3105834"/>
            <a:ext cx="184941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0" i="0" dirty="0">
                <a:effectLst/>
                <a:latin typeface="Blue Eyes - Personal Use" pitchFamily="50" charset="0"/>
              </a:rPr>
              <a:t>Economía centralizada</a:t>
            </a:r>
            <a:endParaRPr lang="es-MX" dirty="0">
              <a:latin typeface="Blue Eyes - Personal Use" pitchFamily="50" charset="0"/>
            </a:endParaRPr>
          </a:p>
        </p:txBody>
      </p:sp>
      <p:cxnSp>
        <p:nvCxnSpPr>
          <p:cNvPr id="1034" name="Conector recto 1033">
            <a:extLst>
              <a:ext uri="{FF2B5EF4-FFF2-40B4-BE49-F238E27FC236}">
                <a16:creationId xmlns:a16="http://schemas.microsoft.com/office/drawing/2014/main" id="{F1C40383-3510-4E97-8CBD-038C7D483AF4}"/>
              </a:ext>
            </a:extLst>
          </p:cNvPr>
          <p:cNvCxnSpPr>
            <a:cxnSpLocks/>
            <a:stCxn id="6" idx="3"/>
            <a:endCxn id="1032" idx="1"/>
          </p:cNvCxnSpPr>
          <p:nvPr/>
        </p:nvCxnSpPr>
        <p:spPr>
          <a:xfrm flipV="1">
            <a:off x="7306321" y="3429000"/>
            <a:ext cx="919085" cy="153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CuadroTexto 1036">
            <a:extLst>
              <a:ext uri="{FF2B5EF4-FFF2-40B4-BE49-F238E27FC236}">
                <a16:creationId xmlns:a16="http://schemas.microsoft.com/office/drawing/2014/main" id="{7E7ADCDC-D3A5-4134-A3EF-E9F360E3B8B9}"/>
              </a:ext>
            </a:extLst>
          </p:cNvPr>
          <p:cNvSpPr txBox="1"/>
          <p:nvPr/>
        </p:nvSpPr>
        <p:spPr>
          <a:xfrm>
            <a:off x="9389710" y="4117988"/>
            <a:ext cx="2308192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sz="1400" b="0" i="0" dirty="0">
                <a:effectLst/>
                <a:latin typeface="Open Sans"/>
              </a:rPr>
              <a:t>Hay una autoridad central que toma las decisiones sobre la producción y el consumo.</a:t>
            </a:r>
            <a:endParaRPr lang="es-MX" sz="1400" dirty="0"/>
          </a:p>
        </p:txBody>
      </p:sp>
      <p:cxnSp>
        <p:nvCxnSpPr>
          <p:cNvPr id="1039" name="Conector recto 1038">
            <a:extLst>
              <a:ext uri="{FF2B5EF4-FFF2-40B4-BE49-F238E27FC236}">
                <a16:creationId xmlns:a16="http://schemas.microsoft.com/office/drawing/2014/main" id="{932C7F02-4638-48D2-A2AD-C3966C6CBA4C}"/>
              </a:ext>
            </a:extLst>
          </p:cNvPr>
          <p:cNvCxnSpPr>
            <a:stCxn id="1032" idx="3"/>
          </p:cNvCxnSpPr>
          <p:nvPr/>
        </p:nvCxnSpPr>
        <p:spPr>
          <a:xfrm flipV="1">
            <a:off x="10074824" y="3428999"/>
            <a:ext cx="101338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Conector recto de flecha 1040">
            <a:extLst>
              <a:ext uri="{FF2B5EF4-FFF2-40B4-BE49-F238E27FC236}">
                <a16:creationId xmlns:a16="http://schemas.microsoft.com/office/drawing/2014/main" id="{B934A04B-31EF-443A-B159-610C6CA4088E}"/>
              </a:ext>
            </a:extLst>
          </p:cNvPr>
          <p:cNvCxnSpPr/>
          <p:nvPr/>
        </p:nvCxnSpPr>
        <p:spPr>
          <a:xfrm>
            <a:off x="11088210" y="3428999"/>
            <a:ext cx="0" cy="619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CuadroTexto 1042">
            <a:extLst>
              <a:ext uri="{FF2B5EF4-FFF2-40B4-BE49-F238E27FC236}">
                <a16:creationId xmlns:a16="http://schemas.microsoft.com/office/drawing/2014/main" id="{D696B9DE-323F-4EC8-827D-912358CA76E7}"/>
              </a:ext>
            </a:extLst>
          </p:cNvPr>
          <p:cNvSpPr txBox="1"/>
          <p:nvPr/>
        </p:nvSpPr>
        <p:spPr>
          <a:xfrm>
            <a:off x="5387316" y="4354742"/>
            <a:ext cx="198859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0" i="0" dirty="0">
                <a:effectLst/>
                <a:latin typeface="Blue Eyes - Personal Use" pitchFamily="50" charset="0"/>
              </a:rPr>
              <a:t>Economía </a:t>
            </a:r>
          </a:p>
          <a:p>
            <a:pPr algn="ctr"/>
            <a:r>
              <a:rPr lang="es-MX" b="0" i="0" dirty="0">
                <a:effectLst/>
                <a:latin typeface="Blue Eyes - Personal Use" pitchFamily="50" charset="0"/>
              </a:rPr>
              <a:t>mixta</a:t>
            </a:r>
            <a:endParaRPr lang="es-MX" dirty="0">
              <a:latin typeface="Blue Eyes - Personal Use" pitchFamily="50" charset="0"/>
            </a:endParaRPr>
          </a:p>
        </p:txBody>
      </p:sp>
      <p:sp>
        <p:nvSpPr>
          <p:cNvPr id="1045" name="CuadroTexto 1044">
            <a:extLst>
              <a:ext uri="{FF2B5EF4-FFF2-40B4-BE49-F238E27FC236}">
                <a16:creationId xmlns:a16="http://schemas.microsoft.com/office/drawing/2014/main" id="{6A840FC5-426E-416A-ADC8-AAE4CE204AB9}"/>
              </a:ext>
            </a:extLst>
          </p:cNvPr>
          <p:cNvSpPr txBox="1"/>
          <p:nvPr/>
        </p:nvSpPr>
        <p:spPr>
          <a:xfrm>
            <a:off x="5209044" y="5542094"/>
            <a:ext cx="2345134" cy="73866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b="0" i="0" dirty="0">
                <a:effectLst/>
                <a:latin typeface="Open Sans"/>
              </a:rPr>
              <a:t>Conviven libertad en toma de decisiones y cierto grado de intervención</a:t>
            </a:r>
            <a:endParaRPr lang="es-MX" sz="1400" dirty="0"/>
          </a:p>
        </p:txBody>
      </p:sp>
      <p:cxnSp>
        <p:nvCxnSpPr>
          <p:cNvPr id="1047" name="Conector recto de flecha 1046">
            <a:extLst>
              <a:ext uri="{FF2B5EF4-FFF2-40B4-BE49-F238E27FC236}">
                <a16:creationId xmlns:a16="http://schemas.microsoft.com/office/drawing/2014/main" id="{B4B84B33-2313-434E-A6B4-5D90C380ED40}"/>
              </a:ext>
            </a:extLst>
          </p:cNvPr>
          <p:cNvCxnSpPr>
            <a:stCxn id="1043" idx="2"/>
          </p:cNvCxnSpPr>
          <p:nvPr/>
        </p:nvCxnSpPr>
        <p:spPr>
          <a:xfrm>
            <a:off x="6381611" y="5001073"/>
            <a:ext cx="0" cy="4586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" name="CuadroTexto 1047">
            <a:extLst>
              <a:ext uri="{FF2B5EF4-FFF2-40B4-BE49-F238E27FC236}">
                <a16:creationId xmlns:a16="http://schemas.microsoft.com/office/drawing/2014/main" id="{53FF4CEB-04F5-4705-8705-6ABA830954AC}"/>
              </a:ext>
            </a:extLst>
          </p:cNvPr>
          <p:cNvSpPr txBox="1"/>
          <p:nvPr/>
        </p:nvSpPr>
        <p:spPr>
          <a:xfrm>
            <a:off x="143478" y="168676"/>
            <a:ext cx="3114611" cy="1600438"/>
          </a:xfrm>
          <a:prstGeom prst="rect">
            <a:avLst/>
          </a:prstGeom>
          <a:solidFill>
            <a:srgbClr val="C3BBEC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>
                <a:latin typeface="Open Sans"/>
              </a:rPr>
              <a:t>E</a:t>
            </a:r>
            <a:r>
              <a:rPr lang="es-ES" sz="1400" i="0" dirty="0">
                <a:effectLst/>
                <a:latin typeface="Open Sans"/>
              </a:rPr>
              <a:t>studia el comportamiento económico de empresas, hogares e individuos y su interacción con los mercados. Analiza cómo toman decisiones para asignar sus recursos limitados a las distintas posibilidades.</a:t>
            </a:r>
            <a:endParaRPr lang="es-MX" sz="1400" dirty="0"/>
          </a:p>
        </p:txBody>
      </p:sp>
      <p:cxnSp>
        <p:nvCxnSpPr>
          <p:cNvPr id="1050" name="Conector recto 1049">
            <a:extLst>
              <a:ext uri="{FF2B5EF4-FFF2-40B4-BE49-F238E27FC236}">
                <a16:creationId xmlns:a16="http://schemas.microsoft.com/office/drawing/2014/main" id="{475959BB-0B53-4B65-8C95-781AB3F72B04}"/>
              </a:ext>
            </a:extLst>
          </p:cNvPr>
          <p:cNvCxnSpPr/>
          <p:nvPr/>
        </p:nvCxnSpPr>
        <p:spPr>
          <a:xfrm flipV="1">
            <a:off x="5877017" y="2095130"/>
            <a:ext cx="0" cy="11030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ector recto 186">
            <a:extLst>
              <a:ext uri="{FF2B5EF4-FFF2-40B4-BE49-F238E27FC236}">
                <a16:creationId xmlns:a16="http://schemas.microsoft.com/office/drawing/2014/main" id="{3FBE7B93-E26C-4939-87E1-1D9B9118609C}"/>
              </a:ext>
            </a:extLst>
          </p:cNvPr>
          <p:cNvCxnSpPr/>
          <p:nvPr/>
        </p:nvCxnSpPr>
        <p:spPr>
          <a:xfrm flipV="1">
            <a:off x="6801774" y="2095130"/>
            <a:ext cx="0" cy="11030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Conector recto de flecha 1051">
            <a:extLst>
              <a:ext uri="{FF2B5EF4-FFF2-40B4-BE49-F238E27FC236}">
                <a16:creationId xmlns:a16="http://schemas.microsoft.com/office/drawing/2014/main" id="{BAA20B5F-3E89-447F-89C1-785C96B702E9}"/>
              </a:ext>
            </a:extLst>
          </p:cNvPr>
          <p:cNvCxnSpPr/>
          <p:nvPr/>
        </p:nvCxnSpPr>
        <p:spPr>
          <a:xfrm>
            <a:off x="6801774" y="2095130"/>
            <a:ext cx="75240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Conector recto de flecha 1053">
            <a:extLst>
              <a:ext uri="{FF2B5EF4-FFF2-40B4-BE49-F238E27FC236}">
                <a16:creationId xmlns:a16="http://schemas.microsoft.com/office/drawing/2014/main" id="{C6A79D59-D6DF-4878-9004-A372CDF51C6E}"/>
              </a:ext>
            </a:extLst>
          </p:cNvPr>
          <p:cNvCxnSpPr/>
          <p:nvPr/>
        </p:nvCxnSpPr>
        <p:spPr>
          <a:xfrm flipH="1">
            <a:off x="5209044" y="2095130"/>
            <a:ext cx="6679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CuadroTexto 1054">
            <a:extLst>
              <a:ext uri="{FF2B5EF4-FFF2-40B4-BE49-F238E27FC236}">
                <a16:creationId xmlns:a16="http://schemas.microsoft.com/office/drawing/2014/main" id="{3B651853-E4CC-477B-8212-620A247E5AFA}"/>
              </a:ext>
            </a:extLst>
          </p:cNvPr>
          <p:cNvSpPr txBox="1"/>
          <p:nvPr/>
        </p:nvSpPr>
        <p:spPr>
          <a:xfrm>
            <a:off x="3508255" y="1855448"/>
            <a:ext cx="1695634" cy="369332"/>
          </a:xfrm>
          <a:prstGeom prst="rect">
            <a:avLst/>
          </a:prstGeom>
          <a:solidFill>
            <a:srgbClr val="C3BB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Microeconomía</a:t>
            </a:r>
          </a:p>
        </p:txBody>
      </p: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id="{8A27D2DD-7C5B-448C-96EE-86CFABC025D7}"/>
              </a:ext>
            </a:extLst>
          </p:cNvPr>
          <p:cNvCxnSpPr>
            <a:cxnSpLocks/>
            <a:stCxn id="1055" idx="1"/>
          </p:cNvCxnSpPr>
          <p:nvPr/>
        </p:nvCxnSpPr>
        <p:spPr>
          <a:xfrm flipH="1">
            <a:off x="1535837" y="2040114"/>
            <a:ext cx="19724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cto de flecha 163">
            <a:extLst>
              <a:ext uri="{FF2B5EF4-FFF2-40B4-BE49-F238E27FC236}">
                <a16:creationId xmlns:a16="http://schemas.microsoft.com/office/drawing/2014/main" id="{031A0681-B384-42DE-87CF-71FC2D559E23}"/>
              </a:ext>
            </a:extLst>
          </p:cNvPr>
          <p:cNvCxnSpPr/>
          <p:nvPr/>
        </p:nvCxnSpPr>
        <p:spPr>
          <a:xfrm flipV="1">
            <a:off x="1535837" y="1769114"/>
            <a:ext cx="0" cy="271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CuadroTexto 164">
            <a:extLst>
              <a:ext uri="{FF2B5EF4-FFF2-40B4-BE49-F238E27FC236}">
                <a16:creationId xmlns:a16="http://schemas.microsoft.com/office/drawing/2014/main" id="{93A216C8-C123-471E-8A1A-4A1C386550F9}"/>
              </a:ext>
            </a:extLst>
          </p:cNvPr>
          <p:cNvSpPr txBox="1"/>
          <p:nvPr/>
        </p:nvSpPr>
        <p:spPr>
          <a:xfrm>
            <a:off x="7617041" y="1855448"/>
            <a:ext cx="1695630" cy="369329"/>
          </a:xfrm>
          <a:prstGeom prst="rect">
            <a:avLst/>
          </a:prstGeom>
          <a:solidFill>
            <a:srgbClr val="BCCAE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latin typeface="Blue Eyes - Personal Use" pitchFamily="50" charset="0"/>
              </a:rPr>
              <a:t>Macroeconomía</a:t>
            </a:r>
          </a:p>
        </p:txBody>
      </p:sp>
      <p:sp>
        <p:nvSpPr>
          <p:cNvPr id="166" name="CuadroTexto 165">
            <a:extLst>
              <a:ext uri="{FF2B5EF4-FFF2-40B4-BE49-F238E27FC236}">
                <a16:creationId xmlns:a16="http://schemas.microsoft.com/office/drawing/2014/main" id="{E933F20A-E1AC-486E-B7E0-64DCBB362CA5}"/>
              </a:ext>
            </a:extLst>
          </p:cNvPr>
          <p:cNvSpPr txBox="1"/>
          <p:nvPr/>
        </p:nvSpPr>
        <p:spPr>
          <a:xfrm>
            <a:off x="8806648" y="161049"/>
            <a:ext cx="3114608" cy="1169551"/>
          </a:xfrm>
          <a:prstGeom prst="rect">
            <a:avLst/>
          </a:prstGeom>
          <a:solidFill>
            <a:srgbClr val="BCCAE4"/>
          </a:solidFill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Open Sans"/>
              </a:rPr>
              <a:t>E</a:t>
            </a:r>
            <a:r>
              <a:rPr lang="es-ES" sz="1400" i="0" dirty="0">
                <a:effectLst/>
                <a:latin typeface="Open Sans"/>
              </a:rPr>
              <a:t>studia el funcionamiento global de la </a:t>
            </a:r>
            <a:r>
              <a:rPr lang="es-ES" sz="1400" i="0" strike="noStrike" dirty="0">
                <a:effectLst/>
                <a:latin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economía</a:t>
            </a:r>
            <a:r>
              <a:rPr lang="es-ES" sz="1400" i="0" dirty="0">
                <a:effectLst/>
                <a:latin typeface="Open Sans"/>
              </a:rPr>
              <a:t> como conjunto integrado, para así poder explicar la evolución de los agregados económicos.</a:t>
            </a:r>
            <a:endParaRPr lang="es-MX" sz="1400" dirty="0"/>
          </a:p>
        </p:txBody>
      </p: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D1EEEB0D-6B9A-44BB-BE99-37C2C4F8AF06}"/>
              </a:ext>
            </a:extLst>
          </p:cNvPr>
          <p:cNvCxnSpPr>
            <a:stCxn id="165" idx="3"/>
          </p:cNvCxnSpPr>
          <p:nvPr/>
        </p:nvCxnSpPr>
        <p:spPr>
          <a:xfrm flipV="1">
            <a:off x="9312671" y="2040112"/>
            <a:ext cx="1500331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recto de flecha 169">
            <a:extLst>
              <a:ext uri="{FF2B5EF4-FFF2-40B4-BE49-F238E27FC236}">
                <a16:creationId xmlns:a16="http://schemas.microsoft.com/office/drawing/2014/main" id="{CB92B3B4-7340-42A6-925D-3451A481BD72}"/>
              </a:ext>
            </a:extLst>
          </p:cNvPr>
          <p:cNvCxnSpPr/>
          <p:nvPr/>
        </p:nvCxnSpPr>
        <p:spPr>
          <a:xfrm flipV="1">
            <a:off x="10813002" y="1393794"/>
            <a:ext cx="0" cy="6463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1" name="Picture 18" descr="Macroeconomía - Qué es, definición y concepto | Economipedia">
            <a:extLst>
              <a:ext uri="{FF2B5EF4-FFF2-40B4-BE49-F238E27FC236}">
                <a16:creationId xmlns:a16="http://schemas.microsoft.com/office/drawing/2014/main" id="{7EE62EA5-1D12-4AC8-BD00-201CE713E4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9" t="19402" r="75179" b="61132"/>
          <a:stretch/>
        </p:blipFill>
        <p:spPr bwMode="auto">
          <a:xfrm>
            <a:off x="7765863" y="102810"/>
            <a:ext cx="847486" cy="89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20" descr="Macroeconomía - Qué es, definición y concepto | Economipedia">
            <a:extLst>
              <a:ext uri="{FF2B5EF4-FFF2-40B4-BE49-F238E27FC236}">
                <a16:creationId xmlns:a16="http://schemas.microsoft.com/office/drawing/2014/main" id="{68DDD369-22A6-409C-9CBC-A97E668CC8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2" t="41865" r="76882" b="40091"/>
          <a:stretch/>
        </p:blipFill>
        <p:spPr bwMode="auto">
          <a:xfrm>
            <a:off x="11008301" y="1476417"/>
            <a:ext cx="1068182" cy="123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22" descr="Macroeconomía - Qué es, definición y concepto | Economipedia">
            <a:extLst>
              <a:ext uri="{FF2B5EF4-FFF2-40B4-BE49-F238E27FC236}">
                <a16:creationId xmlns:a16="http://schemas.microsoft.com/office/drawing/2014/main" id="{F1789356-B3C6-466E-B292-62209BAE22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1" t="56732" r="74832" b="21683"/>
          <a:stretch/>
        </p:blipFill>
        <p:spPr bwMode="auto">
          <a:xfrm>
            <a:off x="6512864" y="233623"/>
            <a:ext cx="1330223" cy="148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24" descr="Microeconomía - Qué es, definición y concepto | Economipedia">
            <a:extLst>
              <a:ext uri="{FF2B5EF4-FFF2-40B4-BE49-F238E27FC236}">
                <a16:creationId xmlns:a16="http://schemas.microsoft.com/office/drawing/2014/main" id="{A96A09CF-56AB-4D2C-AA2D-1EE3DE8A40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2" t="41865" r="78006" b="40091"/>
          <a:stretch/>
        </p:blipFill>
        <p:spPr bwMode="auto">
          <a:xfrm>
            <a:off x="3338844" y="192884"/>
            <a:ext cx="1081642" cy="123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26" descr="Microeconomía - Qué es, definición y concepto | Economipedia">
            <a:extLst>
              <a:ext uri="{FF2B5EF4-FFF2-40B4-BE49-F238E27FC236}">
                <a16:creationId xmlns:a16="http://schemas.microsoft.com/office/drawing/2014/main" id="{C842AE90-073E-4E98-85D1-9ACE66B37C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0" t="60271" r="77432" b="23236"/>
          <a:stretch/>
        </p:blipFill>
        <p:spPr bwMode="auto">
          <a:xfrm>
            <a:off x="272559" y="1855448"/>
            <a:ext cx="1134197" cy="113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28" descr="Ética de la economía, Reflexiones y propuestas de otra economía desde  América Latina">
            <a:extLst>
              <a:ext uri="{FF2B5EF4-FFF2-40B4-BE49-F238E27FC236}">
                <a16:creationId xmlns:a16="http://schemas.microsoft.com/office/drawing/2014/main" id="{FB7E8022-ADAC-4FBC-8F9E-C9540CF07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07" y="5393959"/>
            <a:ext cx="1647859" cy="111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30" descr="Una economía centralizada es qué?">
            <a:extLst>
              <a:ext uri="{FF2B5EF4-FFF2-40B4-BE49-F238E27FC236}">
                <a16:creationId xmlns:a16="http://schemas.microsoft.com/office/drawing/2014/main" id="{AEE06B58-E29B-4367-A421-C344EBB13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9991" y="5338985"/>
            <a:ext cx="1420102" cy="102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636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108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Blue Eyes - Personal Use</vt:lpstr>
      <vt:lpstr>Brusher</vt:lpstr>
      <vt:lpstr>Calibri</vt:lpstr>
      <vt:lpstr>Calibri Light</vt:lpstr>
      <vt:lpstr>Open Sans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NINEL IZAMAR RIVERA BAXIN</dc:creator>
  <cp:lastModifiedBy>NINEL IZAMAR RIVERA BAXIN</cp:lastModifiedBy>
  <cp:revision>6</cp:revision>
  <dcterms:created xsi:type="dcterms:W3CDTF">2020-11-06T01:23:39Z</dcterms:created>
  <dcterms:modified xsi:type="dcterms:W3CDTF">2020-11-06T02:37:04Z</dcterms:modified>
</cp:coreProperties>
</file>