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4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EAC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14" autoAdjust="0"/>
    <p:restoredTop sz="94660"/>
  </p:normalViewPr>
  <p:slideViewPr>
    <p:cSldViewPr>
      <p:cViewPr>
        <p:scale>
          <a:sx n="81" d="100"/>
          <a:sy n="81" d="100"/>
        </p:scale>
        <p:origin x="-86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25/01/2021</a:t>
            </a:fld>
            <a:endParaRPr lang="es-E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25/01/2021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25/01/2021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25/01/2021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25/01/2021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25/01/2021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25/01/2021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25/01/2021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25/01/2021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25/01/2021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25/01/2021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A847CFC-816F-41D0-AAC0-9BF4FEBC753E}" type="datetimeFigureOut">
              <a:rPr lang="es-ES" smtClean="0"/>
              <a:t>25/01/2021</a:t>
            </a:fld>
            <a:endParaRPr lang="es-E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606480" cy="1894362"/>
          </a:xfrm>
        </p:spPr>
        <p:txBody>
          <a:bodyPr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endParaRPr lang="es-MX" sz="2800" cap="none" dirty="0">
              <a:ln/>
              <a:solidFill>
                <a:schemeClr val="accent3"/>
              </a:solidFill>
              <a:latin typeface="Arial Rounded MT Bold" pitchFamily="34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1965" y="5372472"/>
            <a:ext cx="7848872" cy="1485528"/>
          </a:xfrm>
        </p:spPr>
        <p:txBody>
          <a:bodyPr/>
          <a:lstStyle/>
          <a:p>
            <a:pPr algn="l"/>
            <a:r>
              <a:rPr lang="es-MX" dirty="0" smtClean="0"/>
              <a:t>ALVAREZ NIEVES ERICK</a:t>
            </a:r>
          </a:p>
          <a:p>
            <a:pPr algn="l"/>
            <a:r>
              <a:rPr lang="es-MX" dirty="0" smtClean="0"/>
              <a:t>CASTREJON SAN AGUSTÍN JESSEM HAMID</a:t>
            </a:r>
          </a:p>
          <a:p>
            <a:pPr algn="l"/>
            <a:r>
              <a:rPr lang="es-MX" dirty="0"/>
              <a:t>MORAN ESCUTIA EDUARDO DANIEL</a:t>
            </a:r>
          </a:p>
          <a:p>
            <a:pPr algn="l"/>
            <a:endParaRPr lang="es-MX" dirty="0"/>
          </a:p>
        </p:txBody>
      </p:sp>
      <p:sp>
        <p:nvSpPr>
          <p:cNvPr id="4" name="AutoShape 2" descr="▷ Cómo hacer jabón de algas marinas en casa paso a paso: caser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5" name="AutoShape 4" descr="▷ Cómo hacer jabón de algas marinas en casa paso a paso: caser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6" name="AutoShape 6" descr="▷ Cómo hacer jabón de algas marinas en casa paso a paso: casero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764704"/>
            <a:ext cx="4975552" cy="4428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134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omo hacer Jabones Saponificados Naturales: Paso a paso - Clara Valenzuel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906" y="3284984"/>
            <a:ext cx="7308304" cy="3434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3568" y="836712"/>
            <a:ext cx="7467600" cy="562074"/>
          </a:xfrm>
        </p:spPr>
        <p:txBody>
          <a:bodyPr>
            <a:normAutofit fontScale="90000"/>
          </a:bodyPr>
          <a:lstStyle/>
          <a:p>
            <a:r>
              <a:rPr lang="es-MX" b="1" dirty="0" smtClean="0"/>
              <a:t>COMUNICACIÓN</a:t>
            </a:r>
            <a:endParaRPr lang="es-MX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700808"/>
            <a:ext cx="7467600" cy="5493224"/>
          </a:xfrm>
        </p:spPr>
        <p:txBody>
          <a:bodyPr>
            <a:normAutofit/>
          </a:bodyPr>
          <a:lstStyle/>
          <a:p>
            <a:r>
              <a:rPr lang="es-ES" sz="2000" dirty="0"/>
              <a:t>La estrategia de comunicación deberá tener en cuenta las siguientes variables:</a:t>
            </a:r>
            <a:endParaRPr lang="es-MX" sz="2000" dirty="0"/>
          </a:p>
          <a:p>
            <a:pPr marL="0" indent="0">
              <a:buNone/>
            </a:pPr>
            <a:endParaRPr lang="es-MX" sz="2000" dirty="0"/>
          </a:p>
          <a:p>
            <a:pPr lvl="0"/>
            <a:r>
              <a:rPr lang="es-ES" sz="2000" dirty="0"/>
              <a:t>La estética e imagen de la </a:t>
            </a:r>
            <a:r>
              <a:rPr lang="es-ES" sz="2000" dirty="0" smtClean="0"/>
              <a:t>tienda.</a:t>
            </a:r>
            <a:r>
              <a:rPr lang="es-ES" sz="2000" dirty="0"/>
              <a:t> </a:t>
            </a:r>
            <a:endParaRPr lang="es-MX" sz="2000" dirty="0"/>
          </a:p>
          <a:p>
            <a:pPr lvl="0"/>
            <a:r>
              <a:rPr lang="es-ES" sz="2000" dirty="0"/>
              <a:t>La exposición de los distintos </a:t>
            </a:r>
            <a:r>
              <a:rPr lang="es-ES" sz="2000" dirty="0" smtClean="0"/>
              <a:t>artículos. </a:t>
            </a:r>
            <a:r>
              <a:rPr lang="es-ES" sz="2000" dirty="0"/>
              <a:t>Los productos son elementos comunicadores que impulsarán al cliente a pasar al interior e interesarse por el surtido</a:t>
            </a:r>
            <a:r>
              <a:rPr lang="es-ES" sz="2000" dirty="0" smtClean="0"/>
              <a:t>.</a:t>
            </a:r>
          </a:p>
          <a:p>
            <a:r>
              <a:rPr lang="es-ES" sz="2000" dirty="0" smtClean="0"/>
              <a:t>La </a:t>
            </a:r>
            <a:r>
              <a:rPr lang="es-ES" sz="2000" dirty="0"/>
              <a:t>clave está en la motivación que se le dé al consumidor final para que siga buenas prácticas medioambientales</a:t>
            </a:r>
            <a:r>
              <a:rPr lang="es-ES" sz="2000" dirty="0" smtClean="0"/>
              <a:t>.</a:t>
            </a:r>
          </a:p>
          <a:p>
            <a:r>
              <a:rPr lang="es-ES" sz="2000" dirty="0" smtClean="0"/>
              <a:t>Pueden ser considerados artesanías y de interés turístico, ya que este jabón es único y el más ecológico que puede haber en el mercado.</a:t>
            </a:r>
          </a:p>
          <a:p>
            <a:endParaRPr lang="es-ES" dirty="0"/>
          </a:p>
          <a:p>
            <a:endParaRPr lang="es-MX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012506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759" y="3789040"/>
            <a:ext cx="3493574" cy="2616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860720"/>
            <a:ext cx="7467600" cy="5997280"/>
          </a:xfrm>
        </p:spPr>
        <p:txBody>
          <a:bodyPr/>
          <a:lstStyle/>
          <a:p>
            <a:r>
              <a:rPr lang="es-ES" sz="2000" dirty="0"/>
              <a:t>Establecer acuerdos o pertenecer a asociaciones de ecologistas es fundamental para lanzar campañas publicitarias conjuntas, por ejemplo para motivar el cuidado del </a:t>
            </a:r>
            <a:r>
              <a:rPr lang="es-ES" sz="2000" dirty="0" smtClean="0"/>
              <a:t>medioambiente.</a:t>
            </a:r>
          </a:p>
          <a:p>
            <a:endParaRPr lang="es-ES" sz="2000" dirty="0"/>
          </a:p>
          <a:p>
            <a:pPr lvl="0"/>
            <a:r>
              <a:rPr lang="es-ES" sz="2000" dirty="0"/>
              <a:t>Crear una página web que sirva para darnos a conocer, ofertar nuestros productos, realizar pedidos. En ella además pueden aparecer fotos de la tienda, mapa de situación, datos de contacto, etc</a:t>
            </a:r>
            <a:r>
              <a:rPr lang="es-ES" sz="2000" dirty="0" smtClean="0"/>
              <a:t>. (Creación de anuncios online y promoción por medio de </a:t>
            </a:r>
            <a:r>
              <a:rPr lang="es-ES" sz="2000" dirty="0" err="1" smtClean="0"/>
              <a:t>influencers</a:t>
            </a:r>
            <a:r>
              <a:rPr lang="es-ES" sz="2000" dirty="0"/>
              <a:t> </a:t>
            </a:r>
            <a:r>
              <a:rPr lang="es-ES" sz="2000" dirty="0" smtClean="0"/>
              <a:t>con temática ambiental/del hogar en </a:t>
            </a:r>
            <a:r>
              <a:rPr lang="es-ES" sz="2000" u="sng" dirty="0" smtClean="0"/>
              <a:t>redes sociales</a:t>
            </a:r>
            <a:r>
              <a:rPr lang="es-ES" sz="2000" dirty="0" smtClean="0"/>
              <a:t>).</a:t>
            </a:r>
            <a:endParaRPr lang="es-MX" sz="2000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011071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>
            <a:normAutofit fontScale="90000"/>
          </a:bodyPr>
          <a:lstStyle/>
          <a:p>
            <a:r>
              <a:rPr lang="es-MX" b="1" dirty="0" smtClean="0"/>
              <a:t>COSTES (FIJOS)</a:t>
            </a:r>
            <a:endParaRPr lang="es-MX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052736"/>
            <a:ext cx="7467600" cy="546306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s-ES" sz="2100" dirty="0"/>
              <a:t>H</a:t>
            </a:r>
            <a:r>
              <a:rPr lang="es-ES" sz="2100" dirty="0" smtClean="0"/>
              <a:t>erramientas básicas:</a:t>
            </a:r>
            <a:endParaRPr lang="es-MX" sz="2100" dirty="0"/>
          </a:p>
          <a:p>
            <a:pPr lvl="0"/>
            <a:r>
              <a:rPr lang="es-ES" sz="2100" dirty="0"/>
              <a:t>Recipientes de vidrio.</a:t>
            </a:r>
            <a:endParaRPr lang="es-MX" sz="2100" dirty="0"/>
          </a:p>
          <a:p>
            <a:pPr lvl="0"/>
            <a:r>
              <a:rPr lang="es-ES" sz="2100" dirty="0"/>
              <a:t>Cazos para baño maría.</a:t>
            </a:r>
            <a:endParaRPr lang="es-MX" sz="2100" dirty="0"/>
          </a:p>
          <a:p>
            <a:pPr lvl="0"/>
            <a:r>
              <a:rPr lang="es-ES" sz="2100" dirty="0"/>
              <a:t>Montadora o batidora.</a:t>
            </a:r>
            <a:endParaRPr lang="es-MX" sz="2100" dirty="0"/>
          </a:p>
          <a:p>
            <a:pPr lvl="0"/>
            <a:r>
              <a:rPr lang="es-ES" sz="2100" dirty="0"/>
              <a:t>Moldes de plástico.</a:t>
            </a:r>
            <a:endParaRPr lang="es-MX" sz="2100" dirty="0"/>
          </a:p>
          <a:p>
            <a:pPr lvl="0"/>
            <a:r>
              <a:rPr lang="es-ES" sz="2100" dirty="0"/>
              <a:t>Espátulas</a:t>
            </a:r>
            <a:r>
              <a:rPr lang="es-ES" sz="2100" dirty="0" smtClean="0"/>
              <a:t>.</a:t>
            </a:r>
          </a:p>
          <a:p>
            <a:pPr lvl="0"/>
            <a:r>
              <a:rPr lang="es-ES" sz="2100" dirty="0"/>
              <a:t>Sellos para grabar.</a:t>
            </a:r>
            <a:endParaRPr lang="es-MX" sz="2100" dirty="0"/>
          </a:p>
          <a:p>
            <a:pPr lvl="0"/>
            <a:r>
              <a:rPr lang="es-ES" sz="2100" dirty="0"/>
              <a:t>Cucharas de madera.</a:t>
            </a:r>
            <a:endParaRPr lang="es-MX" sz="2100" dirty="0"/>
          </a:p>
          <a:p>
            <a:pPr lvl="0"/>
            <a:r>
              <a:rPr lang="es-ES" sz="2100" dirty="0"/>
              <a:t>Coladores.</a:t>
            </a:r>
            <a:endParaRPr lang="es-MX" sz="2100" dirty="0"/>
          </a:p>
          <a:p>
            <a:pPr lvl="0"/>
            <a:r>
              <a:rPr lang="es-ES" sz="2100" dirty="0"/>
              <a:t>Guantes.</a:t>
            </a:r>
            <a:endParaRPr lang="es-MX" sz="2100" dirty="0"/>
          </a:p>
          <a:p>
            <a:pPr lvl="0"/>
            <a:r>
              <a:rPr lang="es-ES" sz="2100" dirty="0"/>
              <a:t>Gafas protectoras.</a:t>
            </a:r>
            <a:endParaRPr lang="es-MX" sz="2100" dirty="0"/>
          </a:p>
          <a:p>
            <a:pPr lvl="0"/>
            <a:r>
              <a:rPr lang="es-ES" sz="2100" dirty="0"/>
              <a:t>Cuchillos.</a:t>
            </a:r>
            <a:endParaRPr lang="es-MX" sz="2100" dirty="0"/>
          </a:p>
          <a:p>
            <a:pPr lvl="0"/>
            <a:r>
              <a:rPr lang="es-ES" sz="2100" dirty="0"/>
              <a:t>Contenedores de líquidos.</a:t>
            </a:r>
            <a:endParaRPr lang="es-MX" sz="2100" dirty="0"/>
          </a:p>
          <a:p>
            <a:pPr lvl="0"/>
            <a:r>
              <a:rPr lang="es-ES" sz="2100" dirty="0"/>
              <a:t>Balanza.</a:t>
            </a:r>
            <a:endParaRPr lang="es-MX" sz="2100" dirty="0"/>
          </a:p>
          <a:p>
            <a:pPr lvl="0"/>
            <a:r>
              <a:rPr lang="es-ES" sz="2100" dirty="0"/>
              <a:t>Delantal de mangas largas.</a:t>
            </a:r>
            <a:endParaRPr lang="es-MX" sz="2100" dirty="0"/>
          </a:p>
          <a:p>
            <a:pPr lvl="0"/>
            <a:r>
              <a:rPr lang="es-ES" sz="2100" dirty="0"/>
              <a:t>Termómetro de alcohol.</a:t>
            </a:r>
            <a:endParaRPr lang="es-MX" sz="2100" dirty="0"/>
          </a:p>
          <a:p>
            <a:pPr lvl="0"/>
            <a:r>
              <a:rPr lang="es-ES" sz="2100" dirty="0"/>
              <a:t>Regla.</a:t>
            </a:r>
            <a:endParaRPr lang="es-MX" sz="2100" dirty="0"/>
          </a:p>
          <a:p>
            <a:pPr lvl="0"/>
            <a:r>
              <a:rPr lang="es-ES" sz="2100" dirty="0"/>
              <a:t>Espuertas</a:t>
            </a:r>
            <a:r>
              <a:rPr lang="es-ES" sz="2100" dirty="0" smtClean="0"/>
              <a:t>.</a:t>
            </a:r>
          </a:p>
          <a:p>
            <a:pPr lvl="0"/>
            <a:r>
              <a:rPr lang="es-ES" sz="2100" dirty="0" smtClean="0"/>
              <a:t>Tinas</a:t>
            </a:r>
            <a:endParaRPr lang="es-MX" sz="2100" dirty="0"/>
          </a:p>
          <a:p>
            <a:endParaRPr lang="es-MX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8" t="31059" r="51616" b="47778"/>
          <a:stretch/>
        </p:blipFill>
        <p:spPr bwMode="auto">
          <a:xfrm>
            <a:off x="3995936" y="1124744"/>
            <a:ext cx="4120838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789040"/>
            <a:ext cx="3024336" cy="2726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8601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>
            <a:normAutofit fontScale="90000"/>
          </a:bodyPr>
          <a:lstStyle/>
          <a:p>
            <a:r>
              <a:rPr lang="es-MX" b="1" dirty="0" smtClean="0"/>
              <a:t>COSTES (VARIABLES)</a:t>
            </a:r>
            <a:endParaRPr lang="es-MX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980728"/>
            <a:ext cx="7467600" cy="568863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s-MX" dirty="0" smtClean="0"/>
              <a:t>Para elaboración de jabones y etiquetado:</a:t>
            </a:r>
            <a:endParaRPr lang="es-MX" dirty="0"/>
          </a:p>
          <a:p>
            <a:pPr lvl="0"/>
            <a:r>
              <a:rPr lang="es-ES" dirty="0"/>
              <a:t>Papel celofán.</a:t>
            </a:r>
            <a:endParaRPr lang="es-MX" dirty="0"/>
          </a:p>
          <a:p>
            <a:pPr lvl="0"/>
            <a:r>
              <a:rPr lang="es-ES" dirty="0"/>
              <a:t>Colorante.</a:t>
            </a:r>
            <a:endParaRPr lang="es-MX" dirty="0"/>
          </a:p>
          <a:p>
            <a:pPr lvl="0"/>
            <a:r>
              <a:rPr lang="es-ES" dirty="0"/>
              <a:t>Esencias y fragancias.</a:t>
            </a:r>
            <a:endParaRPr lang="es-MX" dirty="0"/>
          </a:p>
          <a:p>
            <a:pPr lvl="0"/>
            <a:r>
              <a:rPr lang="es-ES" dirty="0"/>
              <a:t>Sosa cáustica.</a:t>
            </a:r>
            <a:endParaRPr lang="es-MX" dirty="0"/>
          </a:p>
          <a:p>
            <a:pPr lvl="0"/>
            <a:r>
              <a:rPr lang="es-ES" dirty="0"/>
              <a:t>Palillos de bamb</a:t>
            </a:r>
            <a:r>
              <a:rPr lang="es-ES" cap="small" dirty="0"/>
              <a:t>ú</a:t>
            </a:r>
            <a:r>
              <a:rPr lang="es-ES" dirty="0"/>
              <a:t> y dentales.</a:t>
            </a:r>
            <a:endParaRPr lang="es-MX" dirty="0"/>
          </a:p>
          <a:p>
            <a:pPr lvl="0"/>
            <a:r>
              <a:rPr lang="es-ES" dirty="0"/>
              <a:t>Cinta adhesiva.</a:t>
            </a:r>
            <a:endParaRPr lang="es-MX" dirty="0"/>
          </a:p>
          <a:p>
            <a:pPr lvl="0"/>
            <a:r>
              <a:rPr lang="es-ES" dirty="0"/>
              <a:t>Tiras medidoras de PH.</a:t>
            </a:r>
            <a:endParaRPr lang="es-MX" dirty="0"/>
          </a:p>
          <a:p>
            <a:pPr lvl="0"/>
            <a:r>
              <a:rPr lang="es-ES" dirty="0"/>
              <a:t>Material de oficina</a:t>
            </a:r>
            <a:r>
              <a:rPr lang="es-ES" dirty="0" smtClean="0"/>
              <a:t>.</a:t>
            </a:r>
          </a:p>
          <a:p>
            <a:pPr marL="0" lvl="0" indent="0">
              <a:buNone/>
            </a:pPr>
            <a:endParaRPr lang="es-ES" dirty="0" smtClean="0"/>
          </a:p>
          <a:p>
            <a:pPr lvl="0"/>
            <a:r>
              <a:rPr lang="es-ES" dirty="0" smtClean="0"/>
              <a:t>Pago a trabajadores.</a:t>
            </a:r>
          </a:p>
          <a:p>
            <a:pPr lvl="0"/>
            <a:r>
              <a:rPr lang="es-ES" dirty="0" smtClean="0"/>
              <a:t>Gastos personales.</a:t>
            </a:r>
          </a:p>
          <a:p>
            <a:pPr lvl="0"/>
            <a:r>
              <a:rPr lang="es-ES" dirty="0" smtClean="0"/>
              <a:t>Transporte.</a:t>
            </a:r>
          </a:p>
          <a:p>
            <a:pPr lvl="0"/>
            <a:r>
              <a:rPr lang="es-ES" dirty="0" smtClean="0"/>
              <a:t>Envío a domicilio.</a:t>
            </a:r>
          </a:p>
          <a:p>
            <a:pPr lvl="0"/>
            <a:r>
              <a:rPr lang="es-ES" dirty="0" smtClean="0"/>
              <a:t>Publicidad</a:t>
            </a:r>
            <a:endParaRPr lang="es-MX" dirty="0"/>
          </a:p>
          <a:p>
            <a:endParaRPr lang="es-MX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8167" y="2924944"/>
            <a:ext cx="35814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6671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>
            <a:normAutofit fontScale="90000"/>
          </a:bodyPr>
          <a:lstStyle/>
          <a:p>
            <a:r>
              <a:rPr lang="es-MX" b="1" dirty="0" smtClean="0"/>
              <a:t>ORGANIZACIÓN</a:t>
            </a:r>
            <a:endParaRPr lang="es-MX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124744"/>
            <a:ext cx="7467600" cy="5349208"/>
          </a:xfrm>
        </p:spPr>
        <p:txBody>
          <a:bodyPr/>
          <a:lstStyle/>
          <a:p>
            <a:endParaRPr lang="es-MX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682" y="1700808"/>
            <a:ext cx="6667500" cy="375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1187624" y="1700808"/>
            <a:ext cx="1296144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5796136" y="4509120"/>
            <a:ext cx="1925046" cy="944538"/>
          </a:xfrm>
          <a:prstGeom prst="rect">
            <a:avLst/>
          </a:prstGeom>
          <a:solidFill>
            <a:srgbClr val="6EACC8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dirty="0" smtClean="0">
                <a:latin typeface="Arial" pitchFamily="34" charset="0"/>
                <a:cs typeface="Arial" pitchFamily="34" charset="0"/>
              </a:rPr>
              <a:t>Tienda Online</a:t>
            </a:r>
            <a:endParaRPr lang="es-MX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0153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780928"/>
            <a:ext cx="4292600" cy="3852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>
            <a:normAutofit fontScale="90000"/>
          </a:bodyPr>
          <a:lstStyle/>
          <a:p>
            <a:r>
              <a:rPr lang="es-MX" b="1" dirty="0" smtClean="0"/>
              <a:t>INGRESOS</a:t>
            </a:r>
            <a:endParaRPr lang="es-MX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980728"/>
            <a:ext cx="7467600" cy="5493224"/>
          </a:xfrm>
        </p:spPr>
        <p:txBody>
          <a:bodyPr/>
          <a:lstStyle/>
          <a:p>
            <a:r>
              <a:rPr lang="es-MX" dirty="0" smtClean="0"/>
              <a:t>El único ingreso recibido será por medio de compra y apartado de productos (vía online o en tienda). </a:t>
            </a:r>
          </a:p>
          <a:p>
            <a:endParaRPr lang="es-MX" dirty="0"/>
          </a:p>
          <a:p>
            <a:r>
              <a:rPr lang="es-MX" dirty="0" smtClean="0"/>
              <a:t>El apartado se considerará cuando el cliente pague el 20% del total de productos pedidos. (Generalmente cantidades mayores)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983250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>
            <a:normAutofit fontScale="90000"/>
          </a:bodyPr>
          <a:lstStyle/>
          <a:p>
            <a:r>
              <a:rPr lang="es-MX" b="1" dirty="0" smtClean="0"/>
              <a:t>FLUJO DE INGRESOS</a:t>
            </a:r>
            <a:endParaRPr lang="es-MX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052736"/>
            <a:ext cx="7467600" cy="5421216"/>
          </a:xfrm>
        </p:spPr>
        <p:txBody>
          <a:bodyPr>
            <a:normAutofit lnSpcReduction="10000"/>
          </a:bodyPr>
          <a:lstStyle/>
          <a:p>
            <a:r>
              <a:rPr lang="es-MX" dirty="0" smtClean="0"/>
              <a:t>Expectativas de venta:</a:t>
            </a:r>
          </a:p>
          <a:p>
            <a:endParaRPr lang="es-MX" dirty="0"/>
          </a:p>
          <a:p>
            <a:r>
              <a:rPr lang="es-MX" dirty="0" smtClean="0"/>
              <a:t>1er Quincena ----- $3000</a:t>
            </a:r>
          </a:p>
          <a:p>
            <a:pPr marL="0" indent="0">
              <a:buNone/>
            </a:pPr>
            <a:r>
              <a:rPr lang="es-MX" dirty="0" smtClean="0"/>
              <a:t>20 </a:t>
            </a:r>
            <a:r>
              <a:rPr lang="es-MX" dirty="0"/>
              <a:t>de $50</a:t>
            </a:r>
          </a:p>
          <a:p>
            <a:pPr marL="0" indent="0">
              <a:buNone/>
            </a:pPr>
            <a:r>
              <a:rPr lang="es-MX" dirty="0"/>
              <a:t>100 de $5</a:t>
            </a:r>
          </a:p>
          <a:p>
            <a:pPr marL="0" indent="0">
              <a:buNone/>
            </a:pPr>
            <a:r>
              <a:rPr lang="es-MX" dirty="0"/>
              <a:t>150 de $10</a:t>
            </a:r>
          </a:p>
          <a:p>
            <a:endParaRPr lang="es-MX" dirty="0" smtClean="0"/>
          </a:p>
          <a:p>
            <a:endParaRPr lang="es-MX" dirty="0"/>
          </a:p>
          <a:p>
            <a:r>
              <a:rPr lang="es-MX" dirty="0" smtClean="0"/>
              <a:t>2da Quincena ----- $6000</a:t>
            </a:r>
          </a:p>
          <a:p>
            <a:pPr marL="0" indent="0">
              <a:buNone/>
            </a:pPr>
            <a:r>
              <a:rPr lang="es-MX" dirty="0"/>
              <a:t>4</a:t>
            </a:r>
            <a:r>
              <a:rPr lang="es-MX" dirty="0" smtClean="0"/>
              <a:t>0 </a:t>
            </a:r>
            <a:r>
              <a:rPr lang="es-MX" dirty="0"/>
              <a:t>de $50</a:t>
            </a:r>
          </a:p>
          <a:p>
            <a:pPr marL="0" indent="0">
              <a:buNone/>
            </a:pPr>
            <a:r>
              <a:rPr lang="es-MX" dirty="0"/>
              <a:t>2</a:t>
            </a:r>
            <a:r>
              <a:rPr lang="es-MX" dirty="0" smtClean="0"/>
              <a:t>00 </a:t>
            </a:r>
            <a:r>
              <a:rPr lang="es-MX" dirty="0"/>
              <a:t>de $5</a:t>
            </a:r>
          </a:p>
          <a:p>
            <a:pPr marL="0" indent="0">
              <a:buNone/>
            </a:pPr>
            <a:r>
              <a:rPr lang="es-MX" dirty="0" smtClean="0"/>
              <a:t>300 </a:t>
            </a:r>
            <a:r>
              <a:rPr lang="es-MX" dirty="0"/>
              <a:t>de $10</a:t>
            </a:r>
          </a:p>
          <a:p>
            <a:endParaRPr lang="es-MX" dirty="0" smtClean="0"/>
          </a:p>
          <a:p>
            <a:endParaRPr lang="es-MX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276872"/>
            <a:ext cx="4475694" cy="2263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7132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recimiento de ingresos, desarrollo de negocios, análisis del mercado. |  Vector Premi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895350"/>
            <a:ext cx="5962650" cy="596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476672"/>
            <a:ext cx="7467600" cy="5904656"/>
          </a:xfrm>
        </p:spPr>
        <p:txBody>
          <a:bodyPr>
            <a:normAutofit fontScale="92500" lnSpcReduction="10000"/>
          </a:bodyPr>
          <a:lstStyle/>
          <a:p>
            <a:r>
              <a:rPr lang="es-MX" dirty="0" smtClean="0"/>
              <a:t>3er Mes ----- $40000</a:t>
            </a:r>
          </a:p>
          <a:p>
            <a:pPr marL="0" indent="0">
              <a:buNone/>
            </a:pPr>
            <a:r>
              <a:rPr lang="es-MX" dirty="0" smtClean="0"/>
              <a:t>400 de $50</a:t>
            </a:r>
          </a:p>
          <a:p>
            <a:pPr marL="0" indent="0">
              <a:buNone/>
            </a:pPr>
            <a:r>
              <a:rPr lang="es-MX" dirty="0" smtClean="0"/>
              <a:t>1000 </a:t>
            </a:r>
            <a:r>
              <a:rPr lang="es-MX" dirty="0"/>
              <a:t>de $5</a:t>
            </a:r>
          </a:p>
          <a:p>
            <a:pPr marL="0" indent="0">
              <a:buNone/>
            </a:pPr>
            <a:r>
              <a:rPr lang="es-MX" dirty="0" smtClean="0"/>
              <a:t>1500 </a:t>
            </a:r>
            <a:r>
              <a:rPr lang="es-MX" dirty="0"/>
              <a:t>de $10</a:t>
            </a:r>
          </a:p>
          <a:p>
            <a:pPr marL="0" indent="0">
              <a:buNone/>
            </a:pPr>
            <a:endParaRPr lang="es-MX" dirty="0"/>
          </a:p>
          <a:p>
            <a:r>
              <a:rPr lang="es-MX" dirty="0" smtClean="0"/>
              <a:t>6to Mes ----- $80000</a:t>
            </a:r>
            <a:endParaRPr lang="es-MX" dirty="0"/>
          </a:p>
          <a:p>
            <a:pPr marL="0" indent="0">
              <a:buNone/>
            </a:pPr>
            <a:r>
              <a:rPr lang="es-MX" dirty="0" smtClean="0"/>
              <a:t>800 </a:t>
            </a:r>
            <a:r>
              <a:rPr lang="es-MX" dirty="0"/>
              <a:t>de $50</a:t>
            </a:r>
          </a:p>
          <a:p>
            <a:pPr marL="0" indent="0">
              <a:buNone/>
            </a:pPr>
            <a:r>
              <a:rPr lang="es-MX" dirty="0" smtClean="0"/>
              <a:t>2000 </a:t>
            </a:r>
            <a:r>
              <a:rPr lang="es-MX" dirty="0"/>
              <a:t>de $5</a:t>
            </a:r>
          </a:p>
          <a:p>
            <a:pPr marL="0" indent="0">
              <a:buNone/>
            </a:pPr>
            <a:r>
              <a:rPr lang="es-MX" dirty="0" smtClean="0"/>
              <a:t>3000 </a:t>
            </a:r>
            <a:r>
              <a:rPr lang="es-MX" dirty="0"/>
              <a:t>de $</a:t>
            </a:r>
            <a:r>
              <a:rPr lang="es-MX" dirty="0" smtClean="0"/>
              <a:t>10</a:t>
            </a:r>
          </a:p>
          <a:p>
            <a:pPr marL="0" indent="0">
              <a:buNone/>
            </a:pPr>
            <a:endParaRPr lang="es-MX" dirty="0"/>
          </a:p>
          <a:p>
            <a:r>
              <a:rPr lang="es-MX" dirty="0" smtClean="0"/>
              <a:t>1er </a:t>
            </a:r>
            <a:r>
              <a:rPr lang="es-MX" dirty="0"/>
              <a:t>A</a:t>
            </a:r>
            <a:r>
              <a:rPr lang="es-MX" dirty="0" smtClean="0"/>
              <a:t>ño ----- $185000</a:t>
            </a:r>
            <a:endParaRPr lang="es-MX" dirty="0"/>
          </a:p>
          <a:p>
            <a:pPr marL="0" indent="0">
              <a:buNone/>
            </a:pPr>
            <a:r>
              <a:rPr lang="es-MX" dirty="0" smtClean="0"/>
              <a:t>1800 </a:t>
            </a:r>
            <a:r>
              <a:rPr lang="es-MX" dirty="0"/>
              <a:t>de $50</a:t>
            </a:r>
          </a:p>
          <a:p>
            <a:pPr marL="0" indent="0">
              <a:buNone/>
            </a:pPr>
            <a:r>
              <a:rPr lang="es-MX" dirty="0" smtClean="0"/>
              <a:t>5000 </a:t>
            </a:r>
            <a:r>
              <a:rPr lang="es-MX" dirty="0"/>
              <a:t>de $5</a:t>
            </a:r>
          </a:p>
          <a:p>
            <a:pPr marL="0" indent="0">
              <a:buNone/>
            </a:pPr>
            <a:r>
              <a:rPr lang="es-MX" dirty="0" smtClean="0"/>
              <a:t>7000 </a:t>
            </a:r>
            <a:r>
              <a:rPr lang="es-MX" dirty="0"/>
              <a:t>de $10</a:t>
            </a:r>
          </a:p>
          <a:p>
            <a:pPr marL="0" indent="0">
              <a:buNone/>
            </a:pPr>
            <a:endParaRPr lang="es-MX" dirty="0"/>
          </a:p>
          <a:p>
            <a:endParaRPr lang="es-MX" dirty="0" smtClean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527979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476672"/>
            <a:ext cx="7467600" cy="5904656"/>
          </a:xfrm>
        </p:spPr>
        <p:txBody>
          <a:bodyPr>
            <a:normAutofit/>
          </a:bodyPr>
          <a:lstStyle/>
          <a:p>
            <a:r>
              <a:rPr lang="es-MX" dirty="0" smtClean="0"/>
              <a:t>2do Año ----- $400,000</a:t>
            </a:r>
            <a:endParaRPr lang="es-MX" dirty="0"/>
          </a:p>
          <a:p>
            <a:pPr marL="0" indent="0">
              <a:buNone/>
            </a:pPr>
            <a:r>
              <a:rPr lang="es-MX" dirty="0" smtClean="0"/>
              <a:t>4000 </a:t>
            </a:r>
            <a:r>
              <a:rPr lang="es-MX" dirty="0"/>
              <a:t>de $50</a:t>
            </a:r>
          </a:p>
          <a:p>
            <a:pPr marL="0" indent="0">
              <a:buNone/>
            </a:pPr>
            <a:r>
              <a:rPr lang="es-MX" dirty="0" smtClean="0"/>
              <a:t>10000 </a:t>
            </a:r>
            <a:r>
              <a:rPr lang="es-MX" dirty="0"/>
              <a:t>de $5</a:t>
            </a:r>
          </a:p>
          <a:p>
            <a:pPr marL="0" indent="0">
              <a:buNone/>
            </a:pPr>
            <a:r>
              <a:rPr lang="es-MX" dirty="0" smtClean="0"/>
              <a:t>15000 </a:t>
            </a:r>
            <a:r>
              <a:rPr lang="es-MX" dirty="0"/>
              <a:t>de $10</a:t>
            </a:r>
          </a:p>
          <a:p>
            <a:pPr marL="0" indent="0">
              <a:buNone/>
            </a:pPr>
            <a:endParaRPr lang="es-MX" dirty="0"/>
          </a:p>
          <a:p>
            <a:r>
              <a:rPr lang="es-MX" dirty="0" smtClean="0"/>
              <a:t>3er Año ----- $725,000</a:t>
            </a:r>
            <a:endParaRPr lang="es-MX" dirty="0"/>
          </a:p>
          <a:p>
            <a:pPr marL="0" indent="0">
              <a:buNone/>
            </a:pPr>
            <a:r>
              <a:rPr lang="es-MX" dirty="0" smtClean="0"/>
              <a:t>10000 </a:t>
            </a:r>
            <a:r>
              <a:rPr lang="es-MX" dirty="0"/>
              <a:t>de $50</a:t>
            </a:r>
          </a:p>
          <a:p>
            <a:pPr marL="0" indent="0">
              <a:buNone/>
            </a:pPr>
            <a:r>
              <a:rPr lang="es-MX" dirty="0" smtClean="0"/>
              <a:t>35000 </a:t>
            </a:r>
            <a:r>
              <a:rPr lang="es-MX" dirty="0"/>
              <a:t>de $5</a:t>
            </a:r>
          </a:p>
          <a:p>
            <a:pPr marL="0" indent="0">
              <a:buNone/>
            </a:pPr>
            <a:r>
              <a:rPr lang="es-MX" dirty="0" smtClean="0"/>
              <a:t>50000 </a:t>
            </a:r>
            <a:r>
              <a:rPr lang="es-MX" dirty="0"/>
              <a:t>de $</a:t>
            </a:r>
            <a:r>
              <a:rPr lang="es-MX" dirty="0" smtClean="0"/>
              <a:t>10</a:t>
            </a:r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endParaRPr lang="es-MX" dirty="0"/>
          </a:p>
          <a:p>
            <a:endParaRPr lang="es-MX" dirty="0" smtClean="0"/>
          </a:p>
          <a:p>
            <a:endParaRPr lang="es-MX" dirty="0"/>
          </a:p>
        </p:txBody>
      </p:sp>
      <p:pic>
        <p:nvPicPr>
          <p:cNvPr id="11266" name="Picture 2" descr="Tabla de crecimiento de ingresos en efectivo | Vector Premi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636912"/>
            <a:ext cx="4090442" cy="4090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7495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221088"/>
            <a:ext cx="4254277" cy="2396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899592" y="836712"/>
            <a:ext cx="7467600" cy="562074"/>
          </a:xfrm>
        </p:spPr>
        <p:txBody>
          <a:bodyPr>
            <a:normAutofit fontScale="90000"/>
          </a:bodyPr>
          <a:lstStyle/>
          <a:p>
            <a:r>
              <a:rPr lang="es-MX" b="1" dirty="0" smtClean="0"/>
              <a:t>PROPUESTA DE VALOR</a:t>
            </a:r>
            <a:endParaRPr lang="es-MX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7504" y="1563361"/>
            <a:ext cx="7467600" cy="5277200"/>
          </a:xfrm>
        </p:spPr>
        <p:txBody>
          <a:bodyPr>
            <a:normAutofit/>
          </a:bodyPr>
          <a:lstStyle/>
          <a:p>
            <a:r>
              <a:rPr lang="es-MX" sz="2000" dirty="0"/>
              <a:t>Una forma fácil de reciclar el aceite de cocina </a:t>
            </a:r>
            <a:r>
              <a:rPr lang="es-MX" sz="2000" dirty="0" smtClean="0"/>
              <a:t>ya sucio y sargazo recolectado de playas, </a:t>
            </a:r>
            <a:r>
              <a:rPr lang="es-MX" sz="2000" dirty="0"/>
              <a:t>es convertirlo en jabón mediante recetas sencillas. Este jabón puede ser utilizado para decorar los hogares, lavar los platos o la ropa, limpiar el suelo, etc</a:t>
            </a:r>
            <a:r>
              <a:rPr lang="es-MX" sz="2000" dirty="0" smtClean="0"/>
              <a:t>.</a:t>
            </a:r>
          </a:p>
          <a:p>
            <a:pPr marL="0" indent="0">
              <a:buNone/>
            </a:pPr>
            <a:endParaRPr lang="es-MX" sz="2000" dirty="0"/>
          </a:p>
          <a:p>
            <a:r>
              <a:rPr lang="es-ES" sz="2000" dirty="0"/>
              <a:t>La fabricación de jabones a partir de aceite </a:t>
            </a:r>
            <a:r>
              <a:rPr lang="es-ES" sz="2000" dirty="0" smtClean="0"/>
              <a:t>usado y sargazo </a:t>
            </a:r>
            <a:r>
              <a:rPr lang="es-ES" sz="2000" dirty="0"/>
              <a:t>se presenta así como una idea </a:t>
            </a:r>
            <a:r>
              <a:rPr lang="es-ES" sz="2000" dirty="0" smtClean="0"/>
              <a:t>alternativa</a:t>
            </a:r>
            <a:r>
              <a:rPr lang="es-ES" sz="2000" dirty="0"/>
              <a:t>, </a:t>
            </a:r>
            <a:r>
              <a:rPr lang="es-ES" sz="2000" dirty="0" smtClean="0"/>
              <a:t>ecológica y </a:t>
            </a:r>
            <a:r>
              <a:rPr lang="es-ES" sz="2000" dirty="0"/>
              <a:t>con bastantes posibilidades de negocio en un futuro</a:t>
            </a:r>
            <a:r>
              <a:rPr lang="es-ES" sz="2000" dirty="0" smtClean="0"/>
              <a:t>.</a:t>
            </a:r>
          </a:p>
          <a:p>
            <a:pPr marL="0" indent="0">
              <a:buNone/>
            </a:pPr>
            <a:endParaRPr lang="es-ES" sz="2000" dirty="0" smtClean="0"/>
          </a:p>
          <a:p>
            <a:pPr marL="0" indent="0">
              <a:buNone/>
            </a:pPr>
            <a:endParaRPr lang="es-MX" dirty="0" smtClean="0"/>
          </a:p>
          <a:p>
            <a:endParaRPr lang="es-MX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048785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Jabones artesanales para cuidar nuestra piel - AlcorteSo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1" y="4705146"/>
            <a:ext cx="3993169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908720"/>
            <a:ext cx="7467600" cy="562074"/>
          </a:xfrm>
        </p:spPr>
        <p:txBody>
          <a:bodyPr>
            <a:normAutofit fontScale="90000"/>
          </a:bodyPr>
          <a:lstStyle/>
          <a:p>
            <a:r>
              <a:rPr lang="es-MX" b="1" dirty="0" smtClean="0"/>
              <a:t>COMPETENCIA</a:t>
            </a:r>
            <a:endParaRPr lang="es-MX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1628800"/>
            <a:ext cx="7467600" cy="5493224"/>
          </a:xfrm>
        </p:spPr>
        <p:txBody>
          <a:bodyPr>
            <a:normAutofit/>
          </a:bodyPr>
          <a:lstStyle/>
          <a:p>
            <a:r>
              <a:rPr lang="es-ES" sz="1800" dirty="0"/>
              <a:t>V</a:t>
            </a:r>
            <a:r>
              <a:rPr lang="es-ES" sz="1800" dirty="0" smtClean="0"/>
              <a:t>a </a:t>
            </a:r>
            <a:r>
              <a:rPr lang="es-ES" sz="1800" dirty="0"/>
              <a:t>a estar formada por todos los establecimientos que vendan jabones y detergentes. Para realizar el estudio de la misma, </a:t>
            </a:r>
            <a:r>
              <a:rPr lang="es-ES" sz="1800" dirty="0" smtClean="0"/>
              <a:t>se distinguen </a:t>
            </a:r>
            <a:r>
              <a:rPr lang="es-ES" sz="1800" dirty="0"/>
              <a:t>varios tipos de competidores:</a:t>
            </a:r>
            <a:endParaRPr lang="es-MX" sz="1800" dirty="0"/>
          </a:p>
          <a:p>
            <a:pPr marL="0" indent="0">
              <a:buNone/>
            </a:pPr>
            <a:endParaRPr lang="es-MX" sz="1800" dirty="0"/>
          </a:p>
          <a:p>
            <a:pPr lvl="0"/>
            <a:r>
              <a:rPr lang="es-ES" sz="1800" dirty="0"/>
              <a:t>Otras tiendas de jabones de aceite reciclado, constituyen nuestra competencia más directa puesto que ofrecen el mismo producto.</a:t>
            </a:r>
            <a:endParaRPr lang="es-MX" sz="1800" dirty="0"/>
          </a:p>
          <a:p>
            <a:pPr marL="0" lvl="0" indent="0">
              <a:buNone/>
            </a:pPr>
            <a:endParaRPr lang="es-MX" sz="1800" dirty="0"/>
          </a:p>
          <a:p>
            <a:pPr lvl="0"/>
            <a:r>
              <a:rPr lang="es-ES" sz="1800" dirty="0"/>
              <a:t>Tiendas de productos cosméticos, droguerías</a:t>
            </a:r>
            <a:r>
              <a:rPr lang="es-ES" sz="1800" dirty="0" smtClean="0"/>
              <a:t>.</a:t>
            </a:r>
          </a:p>
          <a:p>
            <a:pPr marL="0" indent="0">
              <a:buNone/>
            </a:pPr>
            <a:endParaRPr lang="es-MX" sz="1800" dirty="0"/>
          </a:p>
          <a:p>
            <a:r>
              <a:rPr lang="es-ES" sz="1800" dirty="0" smtClean="0"/>
              <a:t>Depende la </a:t>
            </a:r>
            <a:r>
              <a:rPr lang="es-ES" sz="1800" dirty="0"/>
              <a:t>zona de ubicación del local para detectar a todos los posibles competidores y apostar por la diferenciación frente a ellos.</a:t>
            </a:r>
            <a:endParaRPr lang="es-MX" sz="1800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744722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55576" y="836712"/>
            <a:ext cx="7467600" cy="562074"/>
          </a:xfrm>
        </p:spPr>
        <p:txBody>
          <a:bodyPr>
            <a:normAutofit fontScale="90000"/>
          </a:bodyPr>
          <a:lstStyle/>
          <a:p>
            <a:r>
              <a:rPr lang="es-MX" b="1" dirty="0" smtClean="0"/>
              <a:t>CLIENTES</a:t>
            </a:r>
            <a:endParaRPr lang="es-MX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556792"/>
            <a:ext cx="7467600" cy="5493224"/>
          </a:xfrm>
        </p:spPr>
        <p:txBody>
          <a:bodyPr/>
          <a:lstStyle/>
          <a:p>
            <a:r>
              <a:rPr lang="es-ES" sz="2000" dirty="0" smtClean="0"/>
              <a:t>Se dirigiría principalmente  </a:t>
            </a:r>
            <a:r>
              <a:rPr lang="es-ES" sz="2000" dirty="0"/>
              <a:t>a  clientes  particulares  que  adquieren  los  </a:t>
            </a:r>
            <a:r>
              <a:rPr lang="es-ES" sz="2000" dirty="0" smtClean="0"/>
              <a:t>jabones </a:t>
            </a:r>
            <a:r>
              <a:rPr lang="es-ES" sz="2000" dirty="0"/>
              <a:t>para sus propios </a:t>
            </a:r>
            <a:r>
              <a:rPr lang="es-ES" sz="2000" dirty="0" smtClean="0"/>
              <a:t>hogares. Se pueden ofrecer los jabones </a:t>
            </a:r>
            <a:r>
              <a:rPr lang="es-ES" sz="2000" dirty="0"/>
              <a:t>preparados </a:t>
            </a:r>
            <a:r>
              <a:rPr lang="es-ES" sz="2000" dirty="0" smtClean="0"/>
              <a:t>como </a:t>
            </a:r>
            <a:r>
              <a:rPr lang="es-ES" sz="2000" dirty="0"/>
              <a:t>obsequios para eventos sociales tales como bodas, comuniones, cenas de empresa, etc.</a:t>
            </a:r>
            <a:endParaRPr lang="es-MX" sz="2000" dirty="0"/>
          </a:p>
          <a:p>
            <a:endParaRPr lang="es-MX" sz="2000" dirty="0"/>
          </a:p>
          <a:p>
            <a:r>
              <a:rPr lang="es-MX" sz="2000" dirty="0" smtClean="0"/>
              <a:t>También se incursionara en la industria hotelera y de restaurantes.</a:t>
            </a:r>
            <a:endParaRPr lang="es-MX" sz="2000" dirty="0"/>
          </a:p>
          <a:p>
            <a:endParaRPr lang="es-MX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202154"/>
            <a:ext cx="5994623" cy="2655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479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Jabones Vino Tinto | MercadoLibre.com.m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555612"/>
            <a:ext cx="5410200" cy="3276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908720"/>
            <a:ext cx="7467600" cy="562074"/>
          </a:xfrm>
        </p:spPr>
        <p:txBody>
          <a:bodyPr>
            <a:normAutofit fontScale="90000"/>
          </a:bodyPr>
          <a:lstStyle/>
          <a:p>
            <a:r>
              <a:rPr lang="es-MX" b="1" dirty="0" smtClean="0"/>
              <a:t>LÍNEAS ESTRATÉGICAS</a:t>
            </a:r>
            <a:endParaRPr lang="es-MX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700808"/>
            <a:ext cx="7467600" cy="5565232"/>
          </a:xfrm>
        </p:spPr>
        <p:txBody>
          <a:bodyPr>
            <a:normAutofit/>
          </a:bodyPr>
          <a:lstStyle/>
          <a:p>
            <a:r>
              <a:rPr lang="es-ES" sz="2000" dirty="0"/>
              <a:t>En  la  actualidad  cada  vez  hay  más  personas  preocupadas  por  el  medioambiente  y  el reciclaje  en  general.  Una  vez  </a:t>
            </a:r>
            <a:r>
              <a:rPr lang="es-ES" sz="2000" dirty="0" smtClean="0"/>
              <a:t>consolidado el producto  </a:t>
            </a:r>
            <a:r>
              <a:rPr lang="es-ES" sz="2000" dirty="0"/>
              <a:t>en  el  mercado  y  para  atraer  a  un  mayor </a:t>
            </a:r>
            <a:r>
              <a:rPr lang="es-ES" sz="2000" dirty="0" smtClean="0"/>
              <a:t>n</a:t>
            </a:r>
            <a:r>
              <a:rPr lang="es-ES" sz="2000" cap="small" dirty="0"/>
              <a:t>ú</a:t>
            </a:r>
            <a:r>
              <a:rPr lang="es-ES" sz="2000" dirty="0" smtClean="0"/>
              <a:t>mero </a:t>
            </a:r>
            <a:r>
              <a:rPr lang="es-ES" sz="2000" dirty="0"/>
              <a:t>de clientes y fidelizarlos adaptándose a sus necesidades se pueden llevar a cabo una serie de acciones:</a:t>
            </a:r>
            <a:endParaRPr lang="es-MX" sz="2000" dirty="0"/>
          </a:p>
          <a:p>
            <a:endParaRPr lang="es-MX" sz="2000" dirty="0" smtClean="0"/>
          </a:p>
          <a:p>
            <a:r>
              <a:rPr lang="es-MX" sz="2000" dirty="0" smtClean="0"/>
              <a:t>Ofrecer </a:t>
            </a:r>
            <a:r>
              <a:rPr lang="es-MX" sz="2000" dirty="0"/>
              <a:t>descuentos por la compra de grandes cantidades de pastillas</a:t>
            </a:r>
            <a:r>
              <a:rPr lang="es-MX" sz="2000" dirty="0" smtClean="0"/>
              <a:t>.</a:t>
            </a:r>
          </a:p>
          <a:p>
            <a:pPr lvl="0"/>
            <a:r>
              <a:rPr lang="es-ES" sz="2000" dirty="0"/>
              <a:t>I</a:t>
            </a:r>
            <a:r>
              <a:rPr lang="es-ES" sz="2000" dirty="0" smtClean="0"/>
              <a:t>ntentar </a:t>
            </a:r>
            <a:r>
              <a:rPr lang="es-ES" sz="2000" dirty="0"/>
              <a:t>que el aspecto de los productos para el consumidor </a:t>
            </a:r>
            <a:r>
              <a:rPr lang="es-ES" sz="2000" dirty="0" smtClean="0"/>
              <a:t>sea más </a:t>
            </a:r>
            <a:r>
              <a:rPr lang="es-ES" sz="2000" dirty="0"/>
              <a:t>atractivo mediante las envolturas, etiquetas o embalajes. Además, </a:t>
            </a:r>
            <a:r>
              <a:rPr lang="es-ES" sz="2000" dirty="0" smtClean="0"/>
              <a:t>de crear </a:t>
            </a:r>
            <a:r>
              <a:rPr lang="es-ES" sz="2000" dirty="0"/>
              <a:t>un sello que identifique a </a:t>
            </a:r>
            <a:r>
              <a:rPr lang="es-ES" sz="2000" dirty="0" smtClean="0"/>
              <a:t>la </a:t>
            </a:r>
            <a:r>
              <a:rPr lang="es-ES" sz="2000" dirty="0"/>
              <a:t>empresa y que </a:t>
            </a:r>
            <a:r>
              <a:rPr lang="es-ES" sz="2000" dirty="0" smtClean="0"/>
              <a:t>se grabe </a:t>
            </a:r>
            <a:r>
              <a:rPr lang="es-ES" sz="2000" dirty="0"/>
              <a:t>en todos los jabones que </a:t>
            </a:r>
            <a:r>
              <a:rPr lang="es-MX" sz="2000" dirty="0" smtClean="0"/>
              <a:t>se vendan.</a:t>
            </a:r>
            <a:endParaRPr lang="es-MX" sz="2000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703660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l regreso de los jabones artesanales - Conciencia Ec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708920"/>
            <a:ext cx="6858000" cy="3714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196752"/>
            <a:ext cx="7467600" cy="5997280"/>
          </a:xfrm>
        </p:spPr>
        <p:txBody>
          <a:bodyPr/>
          <a:lstStyle/>
          <a:p>
            <a:pPr lvl="0"/>
            <a:r>
              <a:rPr lang="es-ES" dirty="0"/>
              <a:t>I</a:t>
            </a:r>
            <a:r>
              <a:rPr lang="es-ES" dirty="0" smtClean="0"/>
              <a:t>nformar </a:t>
            </a:r>
            <a:r>
              <a:rPr lang="es-ES" dirty="0"/>
              <a:t>y concienciar al consumidor sobre la importancia de reciclar el aceite </a:t>
            </a:r>
            <a:r>
              <a:rPr lang="es-ES" dirty="0" smtClean="0"/>
              <a:t>usado</a:t>
            </a:r>
            <a:r>
              <a:rPr lang="es-ES" dirty="0"/>
              <a:t> </a:t>
            </a:r>
            <a:r>
              <a:rPr lang="es-ES" dirty="0" smtClean="0"/>
              <a:t>y la importancia de darle un uso innovador al sargazo que se encuentra invadiendo ciertas playas de nuestro país.</a:t>
            </a:r>
          </a:p>
          <a:p>
            <a:pPr lvl="0"/>
            <a:endParaRPr lang="es-ES" dirty="0"/>
          </a:p>
          <a:p>
            <a:pPr lvl="0"/>
            <a:r>
              <a:rPr lang="es-ES" dirty="0" smtClean="0"/>
              <a:t>Dirigirse </a:t>
            </a:r>
            <a:r>
              <a:rPr lang="es-ES" dirty="0"/>
              <a:t>a </a:t>
            </a:r>
            <a:r>
              <a:rPr lang="es-ES" dirty="0" smtClean="0"/>
              <a:t>restaurantes</a:t>
            </a:r>
            <a:r>
              <a:rPr lang="es-ES" dirty="0"/>
              <a:t>, bares, hoteles y comercios establecidos en la zona de influencia y alrededores </a:t>
            </a:r>
            <a:r>
              <a:rPr lang="es-ES" dirty="0" smtClean="0"/>
              <a:t>del negocio</a:t>
            </a:r>
            <a:r>
              <a:rPr lang="es-ES" dirty="0"/>
              <a:t>.</a:t>
            </a:r>
            <a:endParaRPr lang="es-MX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125822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27584" y="836712"/>
            <a:ext cx="7467600" cy="562074"/>
          </a:xfrm>
        </p:spPr>
        <p:txBody>
          <a:bodyPr>
            <a:normAutofit fontScale="90000"/>
          </a:bodyPr>
          <a:lstStyle/>
          <a:p>
            <a:r>
              <a:rPr lang="es-MX" b="1" dirty="0" smtClean="0"/>
              <a:t>ACTIVIDADES</a:t>
            </a:r>
            <a:endParaRPr lang="es-MX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556792"/>
            <a:ext cx="7467600" cy="5565232"/>
          </a:xfrm>
        </p:spPr>
        <p:txBody>
          <a:bodyPr>
            <a:normAutofit/>
          </a:bodyPr>
          <a:lstStyle/>
          <a:p>
            <a:r>
              <a:rPr lang="es-ES" sz="1800" dirty="0" smtClean="0"/>
              <a:t>Se contará con una </a:t>
            </a:r>
            <a:r>
              <a:rPr lang="es-ES" sz="1800" dirty="0"/>
              <a:t>tienda </a:t>
            </a:r>
            <a:r>
              <a:rPr lang="es-ES" sz="1800" dirty="0" smtClean="0"/>
              <a:t>(ubicada en Quintana Roo) que </a:t>
            </a:r>
            <a:r>
              <a:rPr lang="es-ES" sz="1800" dirty="0"/>
              <a:t>venda jabones elaborados por ella misma a partir de aceite </a:t>
            </a:r>
            <a:r>
              <a:rPr lang="es-ES" sz="1800" dirty="0" smtClean="0"/>
              <a:t>usado el cual se va a obtener de bares</a:t>
            </a:r>
            <a:r>
              <a:rPr lang="es-ES" sz="1800" dirty="0"/>
              <a:t>, restaurantes y hoteles </a:t>
            </a:r>
            <a:r>
              <a:rPr lang="es-ES" sz="1800" dirty="0" smtClean="0"/>
              <a:t>A </a:t>
            </a:r>
            <a:r>
              <a:rPr lang="es-ES" sz="1800" dirty="0"/>
              <a:t>cambio, estas entidades colaboran eficazmente con el medioambiente y se evitan el problema de tener que deshacerse de estos residuos. </a:t>
            </a:r>
            <a:endParaRPr lang="es-ES" sz="1800" dirty="0" smtClean="0"/>
          </a:p>
          <a:p>
            <a:endParaRPr lang="es-ES" sz="1800" dirty="0"/>
          </a:p>
          <a:p>
            <a:r>
              <a:rPr lang="es-ES" sz="1800" dirty="0"/>
              <a:t>Para este negocio </a:t>
            </a:r>
            <a:r>
              <a:rPr lang="es-ES" sz="1800" dirty="0" smtClean="0"/>
              <a:t>se ofrecerán </a:t>
            </a:r>
            <a:r>
              <a:rPr lang="es-ES" sz="1800" dirty="0"/>
              <a:t>los jabones en tres formatos diferentes</a:t>
            </a:r>
            <a:r>
              <a:rPr lang="es-ES" sz="1800" dirty="0" smtClean="0"/>
              <a:t>:</a:t>
            </a:r>
            <a:endParaRPr lang="es-MX" sz="1800" dirty="0"/>
          </a:p>
          <a:p>
            <a:pPr lvl="0"/>
            <a:r>
              <a:rPr lang="es-ES" sz="1800" b="1" dirty="0"/>
              <a:t>Pastillas pequeñas de jabón</a:t>
            </a:r>
            <a:r>
              <a:rPr lang="es-ES" sz="1800" dirty="0"/>
              <a:t>. Estas suelen utilizarse para guardar un buen aroma en los cajones, para el baño, para llevarlo de viaje, etc.</a:t>
            </a:r>
            <a:endParaRPr lang="es-MX" sz="1800" dirty="0"/>
          </a:p>
          <a:p>
            <a:endParaRPr lang="es-MX" dirty="0"/>
          </a:p>
        </p:txBody>
      </p:sp>
      <p:sp>
        <p:nvSpPr>
          <p:cNvPr id="4" name="AutoShape 2" descr="Cómo hacer jabón casero con aceite usad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5" name="AutoShape 4" descr="Cómo hacer jabón casero con aceite usad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293096"/>
            <a:ext cx="2808384" cy="2350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3889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005064"/>
            <a:ext cx="3994920" cy="2663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860720"/>
            <a:ext cx="7467600" cy="5997280"/>
          </a:xfrm>
        </p:spPr>
        <p:txBody>
          <a:bodyPr>
            <a:normAutofit/>
          </a:bodyPr>
          <a:lstStyle/>
          <a:p>
            <a:pPr lvl="0"/>
            <a:r>
              <a:rPr lang="es-ES" sz="2000" b="1" dirty="0"/>
              <a:t>Pastillas grandes</a:t>
            </a:r>
            <a:r>
              <a:rPr lang="es-ES" sz="2000" dirty="0"/>
              <a:t>. Tendrán aproximadamente 100 gramos de peso y podrán presentarse de dos formas diferentes: como “regalos” envueltos en papel celofán con un lazo y una etiqueta, y en bruto, utilizado como producto de limpieza.</a:t>
            </a:r>
            <a:endParaRPr lang="es-MX" sz="2000" dirty="0"/>
          </a:p>
          <a:p>
            <a:endParaRPr lang="es-MX" sz="2000" dirty="0"/>
          </a:p>
          <a:p>
            <a:pPr lvl="0"/>
            <a:r>
              <a:rPr lang="es-ES" sz="2000" b="1" dirty="0"/>
              <a:t>Barras de jabón de 1 kg</a:t>
            </a:r>
            <a:r>
              <a:rPr lang="es-ES" sz="2000" dirty="0"/>
              <a:t>. Este formato es adquirido principalmente por lavanderías y personas dedicadas a la limpieza de sus hogares. Así pues, comprar jabón de esta forma les supone un ahorro económico puesto que en pastillas se vende más caro</a:t>
            </a:r>
            <a:r>
              <a:rPr lang="es-ES" sz="2000" dirty="0" smtClean="0"/>
              <a:t>.</a:t>
            </a:r>
          </a:p>
          <a:p>
            <a:pPr lvl="0"/>
            <a:endParaRPr lang="es-ES" sz="2000" dirty="0"/>
          </a:p>
          <a:p>
            <a:pPr marL="0" lvl="0" indent="0">
              <a:buNone/>
            </a:pPr>
            <a:endParaRPr lang="es-ES" dirty="0"/>
          </a:p>
          <a:p>
            <a:pPr lvl="0"/>
            <a:endParaRPr lang="es-MX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243228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996952"/>
            <a:ext cx="4104456" cy="3078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908720"/>
            <a:ext cx="7467600" cy="634082"/>
          </a:xfrm>
        </p:spPr>
        <p:txBody>
          <a:bodyPr>
            <a:normAutofit fontScale="90000"/>
          </a:bodyPr>
          <a:lstStyle/>
          <a:p>
            <a:r>
              <a:rPr lang="es-MX" b="1" dirty="0" smtClean="0"/>
              <a:t>PRECIOS</a:t>
            </a:r>
            <a:endParaRPr lang="es-MX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1700808"/>
            <a:ext cx="7467600" cy="5493224"/>
          </a:xfrm>
        </p:spPr>
        <p:txBody>
          <a:bodyPr/>
          <a:lstStyle/>
          <a:p>
            <a:r>
              <a:rPr lang="es-ES" sz="2000" dirty="0"/>
              <a:t>L</a:t>
            </a:r>
            <a:r>
              <a:rPr lang="es-ES" sz="2000" dirty="0" smtClean="0"/>
              <a:t>a </a:t>
            </a:r>
            <a:r>
              <a:rPr lang="es-ES" sz="2000" dirty="0"/>
              <a:t>fijación de precios va a depender de la dificultad de elaboración del jabón, del tiempo </a:t>
            </a:r>
            <a:r>
              <a:rPr lang="es-ES" sz="2000" dirty="0" smtClean="0"/>
              <a:t>dedicado, </a:t>
            </a:r>
            <a:r>
              <a:rPr lang="es-ES" sz="2000" dirty="0"/>
              <a:t>de si se trata de jabones de diseño o no, del tamaño del jabón, si son o no pastillas pequeñas, etc. También </a:t>
            </a:r>
            <a:r>
              <a:rPr lang="es-ES" sz="2000" dirty="0" smtClean="0"/>
              <a:t>se deben verificar en </a:t>
            </a:r>
            <a:r>
              <a:rPr lang="es-ES" sz="2000" dirty="0"/>
              <a:t>los precios de la competencia.</a:t>
            </a:r>
            <a:endParaRPr lang="es-MX" sz="2000" dirty="0"/>
          </a:p>
          <a:p>
            <a:endParaRPr lang="es-MX" sz="2000" dirty="0"/>
          </a:p>
          <a:p>
            <a:r>
              <a:rPr lang="es-ES" sz="2000" dirty="0"/>
              <a:t>En este caso </a:t>
            </a:r>
            <a:r>
              <a:rPr lang="es-ES" sz="2000" dirty="0" smtClean="0"/>
              <a:t>se establecería un </a:t>
            </a:r>
            <a:r>
              <a:rPr lang="es-ES" sz="2000" dirty="0"/>
              <a:t>rango de precios que se moverá entre </a:t>
            </a:r>
            <a:r>
              <a:rPr lang="es-ES" sz="2000" dirty="0" smtClean="0"/>
              <a:t>$5 (para </a:t>
            </a:r>
            <a:r>
              <a:rPr lang="es-ES" sz="2000" dirty="0"/>
              <a:t>las pequeñas pastillas) y </a:t>
            </a:r>
            <a:r>
              <a:rPr lang="es-ES" sz="2000" dirty="0" smtClean="0"/>
              <a:t>$50 (para </a:t>
            </a:r>
            <a:r>
              <a:rPr lang="es-ES" sz="2000" dirty="0"/>
              <a:t>las barras de jabón de 1 kg).</a:t>
            </a:r>
            <a:endParaRPr lang="es-MX" sz="2000" dirty="0"/>
          </a:p>
          <a:p>
            <a:endParaRPr lang="es-MX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704262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jo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1376</TotalTime>
  <Words>1054</Words>
  <Application>Microsoft Office PowerPoint</Application>
  <PresentationFormat>Presentación en pantalla (4:3)</PresentationFormat>
  <Paragraphs>135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19" baseType="lpstr">
      <vt:lpstr>Flujo</vt:lpstr>
      <vt:lpstr>Presentación de PowerPoint</vt:lpstr>
      <vt:lpstr>PROPUESTA DE VALOR</vt:lpstr>
      <vt:lpstr>COMPETENCIA</vt:lpstr>
      <vt:lpstr>CLIENTES</vt:lpstr>
      <vt:lpstr>LÍNEAS ESTRATÉGICAS</vt:lpstr>
      <vt:lpstr>Presentación de PowerPoint</vt:lpstr>
      <vt:lpstr>ACTIVIDADES</vt:lpstr>
      <vt:lpstr>Presentación de PowerPoint</vt:lpstr>
      <vt:lpstr>PRECIOS</vt:lpstr>
      <vt:lpstr>COMUNICACIÓN</vt:lpstr>
      <vt:lpstr>Presentación de PowerPoint</vt:lpstr>
      <vt:lpstr>COSTES (FIJOS)</vt:lpstr>
      <vt:lpstr>COSTES (VARIABLES)</vt:lpstr>
      <vt:lpstr>ORGANIZACIÓN</vt:lpstr>
      <vt:lpstr>INGRESOS</vt:lpstr>
      <vt:lpstr>FLUJO DE INGRESOS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GATEWAY</dc:creator>
  <cp:lastModifiedBy>may</cp:lastModifiedBy>
  <cp:revision>39</cp:revision>
  <dcterms:created xsi:type="dcterms:W3CDTF">2020-11-28T00:34:49Z</dcterms:created>
  <dcterms:modified xsi:type="dcterms:W3CDTF">2021-01-26T04:56:06Z</dcterms:modified>
</cp:coreProperties>
</file>