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288" r:id="rId3"/>
    <p:sldId id="267" r:id="rId4"/>
    <p:sldId id="264" r:id="rId5"/>
    <p:sldId id="257" r:id="rId6"/>
    <p:sldId id="269" r:id="rId7"/>
    <p:sldId id="260" r:id="rId8"/>
    <p:sldId id="275" r:id="rId9"/>
    <p:sldId id="283" r:id="rId10"/>
    <p:sldId id="276" r:id="rId11"/>
    <p:sldId id="281" r:id="rId12"/>
    <p:sldId id="282" r:id="rId13"/>
    <p:sldId id="280" r:id="rId14"/>
    <p:sldId id="286" r:id="rId15"/>
    <p:sldId id="279" r:id="rId16"/>
    <p:sldId id="270" r:id="rId17"/>
    <p:sldId id="273" r:id="rId18"/>
    <p:sldId id="272" r:id="rId19"/>
    <p:sldId id="263" r:id="rId20"/>
    <p:sldId id="265" r:id="rId21"/>
    <p:sldId id="285" r:id="rId22"/>
    <p:sldId id="268" r:id="rId23"/>
    <p:sldId id="259" r:id="rId24"/>
    <p:sldId id="271" r:id="rId25"/>
    <p:sldId id="274" r:id="rId26"/>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294" autoAdjust="0"/>
    <p:restoredTop sz="94660"/>
  </p:normalViewPr>
  <p:slideViewPr>
    <p:cSldViewPr snapToGrid="0">
      <p:cViewPr varScale="1">
        <p:scale>
          <a:sx n="69" d="100"/>
          <a:sy n="69" d="100"/>
        </p:scale>
        <p:origin x="474"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5C20D0-6DDA-41E5-A953-413F23C13827}" type="datetimeFigureOut">
              <a:rPr lang="fr-FR" smtClean="0"/>
              <a:t>19/06/2022</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930816-6E42-4679-970B-494C101F30BF}" type="slidenum">
              <a:rPr lang="fr-FR" smtClean="0"/>
              <a:t>‹N°›</a:t>
            </a:fld>
            <a:endParaRPr lang="fr-FR"/>
          </a:p>
        </p:txBody>
      </p:sp>
    </p:spTree>
    <p:extLst>
      <p:ext uri="{BB962C8B-B14F-4D97-AF65-F5344CB8AC3E}">
        <p14:creationId xmlns:p14="http://schemas.microsoft.com/office/powerpoint/2010/main" val="3269797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2" name="Rectangle 25"/>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marL="215900" indent="-190500">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9pPr>
          </a:lstStyle>
          <a:p>
            <a:pPr>
              <a:spcBef>
                <a:spcPct val="0"/>
              </a:spcBef>
              <a:buClrTx/>
              <a:buSzPct val="45000"/>
              <a:buFontTx/>
              <a:buNone/>
            </a:pPr>
            <a:fld id="{4A5C3456-BB40-40AC-BADA-B1334CA5165E}" type="slidenum">
              <a:rPr lang="fr-FR" altLang="fr-FR" smtClean="0"/>
              <a:pPr>
                <a:spcBef>
                  <a:spcPct val="0"/>
                </a:spcBef>
                <a:buClrTx/>
                <a:buSzPct val="45000"/>
                <a:buFontTx/>
                <a:buNone/>
              </a:pPr>
              <a:t>21</a:t>
            </a:fld>
            <a:endParaRPr lang="fr-FR" altLang="fr-FR" smtClean="0"/>
          </a:p>
        </p:txBody>
      </p:sp>
      <p:sp>
        <p:nvSpPr>
          <p:cNvPr id="25603" name="Text Box 1"/>
          <p:cNvSpPr txBox="1">
            <a:spLocks noChangeArrowheads="1"/>
          </p:cNvSpPr>
          <p:nvPr/>
        </p:nvSpPr>
        <p:spPr bwMode="auto">
          <a:xfrm>
            <a:off x="3903663" y="9142413"/>
            <a:ext cx="2979737"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4320" tIns="47160" rIns="94320" bIns="47160" anchor="b"/>
          <a:lstStyle>
            <a:lvl1pPr marL="215900" indent="-190500">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9pPr>
          </a:lstStyle>
          <a:p>
            <a:pPr algn="r" eaLnBrk="1" hangingPunct="1">
              <a:spcBef>
                <a:spcPct val="0"/>
              </a:spcBef>
              <a:buClrTx/>
              <a:buSzPct val="45000"/>
              <a:buFontTx/>
              <a:buNone/>
            </a:pPr>
            <a:fld id="{C469ECDC-E92E-4C15-8A7B-F298F101B400}" type="slidenum">
              <a:rPr lang="fr-FR" altLang="fr-FR">
                <a:cs typeface="Arial" panose="020B0604020202020204" pitchFamily="34" charset="0"/>
              </a:rPr>
              <a:pPr algn="r" eaLnBrk="1" hangingPunct="1">
                <a:spcBef>
                  <a:spcPct val="0"/>
                </a:spcBef>
                <a:buClrTx/>
                <a:buSzPct val="45000"/>
                <a:buFontTx/>
                <a:buNone/>
              </a:pPr>
              <a:t>21</a:t>
            </a:fld>
            <a:endParaRPr lang="fr-FR" altLang="fr-FR">
              <a:cs typeface="Arial" panose="020B0604020202020204" pitchFamily="34" charset="0"/>
            </a:endParaRPr>
          </a:p>
        </p:txBody>
      </p:sp>
      <p:sp>
        <p:nvSpPr>
          <p:cNvPr id="25604" name="Text Box 2"/>
          <p:cNvSpPr txBox="1">
            <a:spLocks noChangeArrowheads="1"/>
          </p:cNvSpPr>
          <p:nvPr/>
        </p:nvSpPr>
        <p:spPr bwMode="auto">
          <a:xfrm>
            <a:off x="3903663" y="9142413"/>
            <a:ext cx="2984500" cy="4810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4320" tIns="47160" rIns="94320" bIns="47160"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3106D4CF-3B64-4162-ABF6-D62B51D33852}" type="slidenum">
              <a:rPr lang="fr-FR" altLang="fr-FR">
                <a:cs typeface="Arial" panose="020B0604020202020204" pitchFamily="34" charset="0"/>
              </a:rPr>
              <a:pPr algn="r" eaLnBrk="1" hangingPunct="1">
                <a:spcBef>
                  <a:spcPct val="0"/>
                </a:spcBef>
                <a:buClrTx/>
                <a:buFontTx/>
                <a:buNone/>
              </a:pPr>
              <a:t>21</a:t>
            </a:fld>
            <a:endParaRPr lang="fr-FR" altLang="fr-FR">
              <a:cs typeface="Arial" panose="020B0604020202020204" pitchFamily="34" charset="0"/>
            </a:endParaRPr>
          </a:p>
        </p:txBody>
      </p:sp>
      <p:sp>
        <p:nvSpPr>
          <p:cNvPr id="25605" name="Text Box 3"/>
          <p:cNvSpPr txBox="1">
            <a:spLocks noChangeArrowheads="1"/>
          </p:cNvSpPr>
          <p:nvPr/>
        </p:nvSpPr>
        <p:spPr bwMode="auto">
          <a:xfrm>
            <a:off x="3902075" y="9139238"/>
            <a:ext cx="2984500" cy="482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6840" tIns="48240" rIns="96840" bIns="48240"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34B7B6E4-E070-4847-BD6F-3BB9F0B7F77F}" type="slidenum">
              <a:rPr lang="fr-FR" altLang="fr-FR">
                <a:latin typeface="Arial" panose="020B0604020202020204" pitchFamily="34" charset="0"/>
                <a:cs typeface="Arial" panose="020B0604020202020204" pitchFamily="34" charset="0"/>
              </a:rPr>
              <a:pPr algn="r" eaLnBrk="1" hangingPunct="1">
                <a:spcBef>
                  <a:spcPct val="0"/>
                </a:spcBef>
                <a:buClrTx/>
                <a:buFontTx/>
                <a:buNone/>
              </a:pPr>
              <a:t>21</a:t>
            </a:fld>
            <a:endParaRPr lang="fr-FR" altLang="fr-FR">
              <a:latin typeface="Arial" panose="020B0604020202020204" pitchFamily="34" charset="0"/>
              <a:cs typeface="Arial" panose="020B0604020202020204" pitchFamily="34" charset="0"/>
            </a:endParaRPr>
          </a:p>
        </p:txBody>
      </p:sp>
      <p:sp>
        <p:nvSpPr>
          <p:cNvPr id="25606" name="Text Box 4"/>
          <p:cNvSpPr txBox="1">
            <a:spLocks noChangeArrowheads="1"/>
          </p:cNvSpPr>
          <p:nvPr/>
        </p:nvSpPr>
        <p:spPr bwMode="auto">
          <a:xfrm>
            <a:off x="3902075" y="9139238"/>
            <a:ext cx="2984500" cy="482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6840" tIns="48240" rIns="96840" bIns="48240"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A9D97398-61D8-4DC2-AB5C-47E1A8666E50}" type="slidenum">
              <a:rPr lang="fr-FR" altLang="fr-FR">
                <a:latin typeface="Arial" panose="020B0604020202020204" pitchFamily="34" charset="0"/>
                <a:cs typeface="Arial" panose="020B0604020202020204" pitchFamily="34" charset="0"/>
              </a:rPr>
              <a:pPr algn="r" eaLnBrk="1" hangingPunct="1">
                <a:spcBef>
                  <a:spcPct val="0"/>
                </a:spcBef>
                <a:buClrTx/>
                <a:buFontTx/>
                <a:buNone/>
              </a:pPr>
              <a:t>21</a:t>
            </a:fld>
            <a:endParaRPr lang="fr-FR" altLang="fr-FR">
              <a:latin typeface="Arial" panose="020B0604020202020204" pitchFamily="34" charset="0"/>
              <a:cs typeface="Arial" panose="020B0604020202020204" pitchFamily="34" charset="0"/>
            </a:endParaRPr>
          </a:p>
        </p:txBody>
      </p:sp>
      <p:sp>
        <p:nvSpPr>
          <p:cNvPr id="25607" name="Rectangle 5"/>
          <p:cNvSpPr>
            <a:spLocks noGrp="1" noRot="1" noChangeAspect="1" noChangeArrowheads="1" noTextEdit="1"/>
          </p:cNvSpPr>
          <p:nvPr>
            <p:ph type="sldImg"/>
          </p:nvPr>
        </p:nvSpPr>
        <p:spPr>
          <a:xfrm>
            <a:off x="239713" y="722313"/>
            <a:ext cx="6411912" cy="3608387"/>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5608" name="Text Box 6"/>
          <p:cNvSpPr txBox="1">
            <a:spLocks noChangeArrowheads="1"/>
          </p:cNvSpPr>
          <p:nvPr/>
        </p:nvSpPr>
        <p:spPr bwMode="auto">
          <a:xfrm>
            <a:off x="690563" y="4570413"/>
            <a:ext cx="5507037" cy="433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fr-FR" altLang="fr-FR"/>
          </a:p>
        </p:txBody>
      </p:sp>
    </p:spTree>
    <p:extLst>
      <p:ext uri="{BB962C8B-B14F-4D97-AF65-F5344CB8AC3E}">
        <p14:creationId xmlns:p14="http://schemas.microsoft.com/office/powerpoint/2010/main" val="15743185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Modifier le style des sous-titres du masque</a:t>
            </a:r>
            <a:endParaRPr lang="fr-FR"/>
          </a:p>
        </p:txBody>
      </p:sp>
      <p:sp>
        <p:nvSpPr>
          <p:cNvPr id="4" name="Espace réservé de la date 3"/>
          <p:cNvSpPr>
            <a:spLocks noGrp="1"/>
          </p:cNvSpPr>
          <p:nvPr>
            <p:ph type="dt" sz="half" idx="10"/>
          </p:nvPr>
        </p:nvSpPr>
        <p:spPr/>
        <p:txBody>
          <a:bodyPr/>
          <a:lstStyle/>
          <a:p>
            <a:fld id="{66522F72-12FE-4092-B50C-57DA50B4F222}" type="datetimeFigureOut">
              <a:rPr lang="fr-FR" smtClean="0"/>
              <a:t>19/06/2022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F296DAF-7EC6-40EB-822E-393F2A453057}" type="slidenum">
              <a:rPr lang="fr-FR" smtClean="0"/>
              <a:t>‹N°›</a:t>
            </a:fld>
            <a:endParaRPr lang="fr-FR"/>
          </a:p>
        </p:txBody>
      </p:sp>
    </p:spTree>
    <p:extLst>
      <p:ext uri="{BB962C8B-B14F-4D97-AF65-F5344CB8AC3E}">
        <p14:creationId xmlns:p14="http://schemas.microsoft.com/office/powerpoint/2010/main" val="32806907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66522F72-12FE-4092-B50C-57DA50B4F222}" type="datetimeFigureOut">
              <a:rPr lang="fr-FR" smtClean="0"/>
              <a:t>19/06/2022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F296DAF-7EC6-40EB-822E-393F2A453057}" type="slidenum">
              <a:rPr lang="fr-FR" smtClean="0"/>
              <a:t>‹N°›</a:t>
            </a:fld>
            <a:endParaRPr lang="fr-FR"/>
          </a:p>
        </p:txBody>
      </p:sp>
    </p:spTree>
    <p:extLst>
      <p:ext uri="{BB962C8B-B14F-4D97-AF65-F5344CB8AC3E}">
        <p14:creationId xmlns:p14="http://schemas.microsoft.com/office/powerpoint/2010/main" val="24390226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66522F72-12FE-4092-B50C-57DA50B4F222}" type="datetimeFigureOut">
              <a:rPr lang="fr-FR" smtClean="0"/>
              <a:t>19/06/2022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F296DAF-7EC6-40EB-822E-393F2A453057}" type="slidenum">
              <a:rPr lang="fr-FR" smtClean="0"/>
              <a:t>‹N°›</a:t>
            </a:fld>
            <a:endParaRPr lang="fr-FR"/>
          </a:p>
        </p:txBody>
      </p:sp>
    </p:spTree>
    <p:extLst>
      <p:ext uri="{BB962C8B-B14F-4D97-AF65-F5344CB8AC3E}">
        <p14:creationId xmlns:p14="http://schemas.microsoft.com/office/powerpoint/2010/main" val="38720416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
  <p:cSld name="1_Titre et contenu">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fr-FR"/>
              <a:t>Modifiez le style du titre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6/19/2022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extLst>
      <p:ext uri="{BB962C8B-B14F-4D97-AF65-F5344CB8AC3E}">
        <p14:creationId xmlns:p14="http://schemas.microsoft.com/office/powerpoint/2010/main" val="14258103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fr-FR" sz="4400" b="0" strike="noStrike" spc="-1">
              <a:latin typeface="Arial"/>
            </a:endParaRPr>
          </a:p>
        </p:txBody>
      </p:sp>
      <p:sp>
        <p:nvSpPr>
          <p:cNvPr id="3" name="PlaceHolder 2"/>
          <p:cNvSpPr>
            <a:spLocks noGrp="1"/>
          </p:cNvSpPr>
          <p:nvPr>
            <p:ph type="subTitle"/>
          </p:nvPr>
        </p:nvSpPr>
        <p:spPr>
          <a:xfrm>
            <a:off x="609480" y="1604520"/>
            <a:ext cx="10972440" cy="3977280"/>
          </a:xfrm>
          <a:prstGeom prst="rect">
            <a:avLst/>
          </a:prstGeom>
        </p:spPr>
        <p:txBody>
          <a:bodyPr lIns="0" tIns="0" rIns="0" bIns="0" anchor="ctr">
            <a:spAutoFit/>
          </a:bodyPr>
          <a:lstStyle/>
          <a:p>
            <a:pPr algn="ctr"/>
            <a:endParaRPr lang="fr-FR" sz="3200" b="0" strike="noStrike" spc="-1">
              <a:latin typeface="Arial"/>
            </a:endParaRPr>
          </a:p>
        </p:txBody>
      </p:sp>
    </p:spTree>
    <p:extLst>
      <p:ext uri="{BB962C8B-B14F-4D97-AF65-F5344CB8AC3E}">
        <p14:creationId xmlns:p14="http://schemas.microsoft.com/office/powerpoint/2010/main" val="20370334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66522F72-12FE-4092-B50C-57DA50B4F222}" type="datetimeFigureOut">
              <a:rPr lang="fr-FR" smtClean="0"/>
              <a:t>19/06/2022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F296DAF-7EC6-40EB-822E-393F2A453057}" type="slidenum">
              <a:rPr lang="fr-FR" smtClean="0"/>
              <a:t>‹N°›</a:t>
            </a:fld>
            <a:endParaRPr lang="fr-FR"/>
          </a:p>
        </p:txBody>
      </p:sp>
    </p:spTree>
    <p:extLst>
      <p:ext uri="{BB962C8B-B14F-4D97-AF65-F5344CB8AC3E}">
        <p14:creationId xmlns:p14="http://schemas.microsoft.com/office/powerpoint/2010/main" val="24006470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Modifier les styles du texte du masque</a:t>
            </a:r>
          </a:p>
        </p:txBody>
      </p:sp>
      <p:sp>
        <p:nvSpPr>
          <p:cNvPr id="4" name="Espace réservé de la date 3"/>
          <p:cNvSpPr>
            <a:spLocks noGrp="1"/>
          </p:cNvSpPr>
          <p:nvPr>
            <p:ph type="dt" sz="half" idx="10"/>
          </p:nvPr>
        </p:nvSpPr>
        <p:spPr/>
        <p:txBody>
          <a:bodyPr/>
          <a:lstStyle/>
          <a:p>
            <a:fld id="{66522F72-12FE-4092-B50C-57DA50B4F222}" type="datetimeFigureOut">
              <a:rPr lang="fr-FR" smtClean="0"/>
              <a:t>19/06/2022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F296DAF-7EC6-40EB-822E-393F2A453057}" type="slidenum">
              <a:rPr lang="fr-FR" smtClean="0"/>
              <a:t>‹N°›</a:t>
            </a:fld>
            <a:endParaRPr lang="fr-FR"/>
          </a:p>
        </p:txBody>
      </p:sp>
    </p:spTree>
    <p:extLst>
      <p:ext uri="{BB962C8B-B14F-4D97-AF65-F5344CB8AC3E}">
        <p14:creationId xmlns:p14="http://schemas.microsoft.com/office/powerpoint/2010/main" val="20442210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66522F72-12FE-4092-B50C-57DA50B4F222}" type="datetimeFigureOut">
              <a:rPr lang="fr-FR" smtClean="0"/>
              <a:t>19/06/2022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F296DAF-7EC6-40EB-822E-393F2A453057}" type="slidenum">
              <a:rPr lang="fr-FR" smtClean="0"/>
              <a:t>‹N°›</a:t>
            </a:fld>
            <a:endParaRPr lang="fr-FR"/>
          </a:p>
        </p:txBody>
      </p:sp>
    </p:spTree>
    <p:extLst>
      <p:ext uri="{BB962C8B-B14F-4D97-AF65-F5344CB8AC3E}">
        <p14:creationId xmlns:p14="http://schemas.microsoft.com/office/powerpoint/2010/main" val="25410778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66522F72-12FE-4092-B50C-57DA50B4F222}" type="datetimeFigureOut">
              <a:rPr lang="fr-FR" smtClean="0"/>
              <a:t>19/06/2022</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1F296DAF-7EC6-40EB-822E-393F2A453057}" type="slidenum">
              <a:rPr lang="fr-FR" smtClean="0"/>
              <a:t>‹N°›</a:t>
            </a:fld>
            <a:endParaRPr lang="fr-FR"/>
          </a:p>
        </p:txBody>
      </p:sp>
    </p:spTree>
    <p:extLst>
      <p:ext uri="{BB962C8B-B14F-4D97-AF65-F5344CB8AC3E}">
        <p14:creationId xmlns:p14="http://schemas.microsoft.com/office/powerpoint/2010/main" val="10008077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66522F72-12FE-4092-B50C-57DA50B4F222}" type="datetimeFigureOut">
              <a:rPr lang="fr-FR" smtClean="0"/>
              <a:t>19/06/2022</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1F296DAF-7EC6-40EB-822E-393F2A453057}" type="slidenum">
              <a:rPr lang="fr-FR" smtClean="0"/>
              <a:t>‹N°›</a:t>
            </a:fld>
            <a:endParaRPr lang="fr-FR"/>
          </a:p>
        </p:txBody>
      </p:sp>
    </p:spTree>
    <p:extLst>
      <p:ext uri="{BB962C8B-B14F-4D97-AF65-F5344CB8AC3E}">
        <p14:creationId xmlns:p14="http://schemas.microsoft.com/office/powerpoint/2010/main" val="16360822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66522F72-12FE-4092-B50C-57DA50B4F222}" type="datetimeFigureOut">
              <a:rPr lang="fr-FR" smtClean="0"/>
              <a:t>19/06/2022</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1F296DAF-7EC6-40EB-822E-393F2A453057}" type="slidenum">
              <a:rPr lang="fr-FR" smtClean="0"/>
              <a:t>‹N°›</a:t>
            </a:fld>
            <a:endParaRPr lang="fr-FR"/>
          </a:p>
        </p:txBody>
      </p:sp>
    </p:spTree>
    <p:extLst>
      <p:ext uri="{BB962C8B-B14F-4D97-AF65-F5344CB8AC3E}">
        <p14:creationId xmlns:p14="http://schemas.microsoft.com/office/powerpoint/2010/main" val="494832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Espace réservé de la date 4"/>
          <p:cNvSpPr>
            <a:spLocks noGrp="1"/>
          </p:cNvSpPr>
          <p:nvPr>
            <p:ph type="dt" sz="half" idx="10"/>
          </p:nvPr>
        </p:nvSpPr>
        <p:spPr/>
        <p:txBody>
          <a:bodyPr/>
          <a:lstStyle/>
          <a:p>
            <a:fld id="{66522F72-12FE-4092-B50C-57DA50B4F222}" type="datetimeFigureOut">
              <a:rPr lang="fr-FR" smtClean="0"/>
              <a:t>19/06/2022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F296DAF-7EC6-40EB-822E-393F2A453057}" type="slidenum">
              <a:rPr lang="fr-FR" smtClean="0"/>
              <a:t>‹N°›</a:t>
            </a:fld>
            <a:endParaRPr lang="fr-FR"/>
          </a:p>
        </p:txBody>
      </p:sp>
    </p:spTree>
    <p:extLst>
      <p:ext uri="{BB962C8B-B14F-4D97-AF65-F5344CB8AC3E}">
        <p14:creationId xmlns:p14="http://schemas.microsoft.com/office/powerpoint/2010/main" val="25896934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Espace réservé de la date 4"/>
          <p:cNvSpPr>
            <a:spLocks noGrp="1"/>
          </p:cNvSpPr>
          <p:nvPr>
            <p:ph type="dt" sz="half" idx="10"/>
          </p:nvPr>
        </p:nvSpPr>
        <p:spPr/>
        <p:txBody>
          <a:bodyPr/>
          <a:lstStyle/>
          <a:p>
            <a:fld id="{66522F72-12FE-4092-B50C-57DA50B4F222}" type="datetimeFigureOut">
              <a:rPr lang="fr-FR" smtClean="0"/>
              <a:t>19/06/2022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F296DAF-7EC6-40EB-822E-393F2A453057}" type="slidenum">
              <a:rPr lang="fr-FR" smtClean="0"/>
              <a:t>‹N°›</a:t>
            </a:fld>
            <a:endParaRPr lang="fr-FR"/>
          </a:p>
        </p:txBody>
      </p:sp>
    </p:spTree>
    <p:extLst>
      <p:ext uri="{BB962C8B-B14F-4D97-AF65-F5344CB8AC3E}">
        <p14:creationId xmlns:p14="http://schemas.microsoft.com/office/powerpoint/2010/main" val="28394407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522F72-12FE-4092-B50C-57DA50B4F222}" type="datetimeFigureOut">
              <a:rPr lang="fr-FR" smtClean="0"/>
              <a:t>19/06/2022</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296DAF-7EC6-40EB-822E-393F2A453057}" type="slidenum">
              <a:rPr lang="fr-FR" smtClean="0"/>
              <a:t>‹N°›</a:t>
            </a:fld>
            <a:endParaRPr lang="fr-FR"/>
          </a:p>
        </p:txBody>
      </p:sp>
    </p:spTree>
    <p:extLst>
      <p:ext uri="{BB962C8B-B14F-4D97-AF65-F5344CB8AC3E}">
        <p14:creationId xmlns:p14="http://schemas.microsoft.com/office/powerpoint/2010/main" val="25461019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hyperlink" Target="https://eps71.cir.ac-dijon.fr/?page_id=3700" TargetMode="Externa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s://www.sports.gouv.fr/preventiondesnoyades/article/aisance-aquatique-1ere-etape" TargetMode="External"/><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hyperlink" Target="https://www.sports.gouv.fr/preventiondesnoyades/article/savoir-nager-2eme-etape" TargetMode="External"/><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hyperlink" Target="https://fr.padlet.com/pierre_martinerie/kf7rvleeem1p" TargetMode="External"/><Relationship Id="rId2" Type="http://schemas.openxmlformats.org/officeDocument/2006/relationships/hyperlink" Target="https://padlet.com/cpeps_chalon2/9hce3hgepk7" TargetMode="External"/><Relationship Id="rId1" Type="http://schemas.openxmlformats.org/officeDocument/2006/relationships/slideLayout" Target="../slideLayouts/slideLayout7.xml"/><Relationship Id="rId4" Type="http://schemas.openxmlformats.org/officeDocument/2006/relationships/hyperlink" Target="https://www.education.gouv.fr/bo/2011/28/mene1115402c.htm"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hyperlink" Target="https://www.gouvernement.fr/les-actions-du-gouvernement/resultats"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ctrTitle"/>
          </p:nvPr>
        </p:nvSpPr>
        <p:spPr>
          <a:xfrm>
            <a:off x="1523999" y="679268"/>
            <a:ext cx="9144000" cy="800593"/>
          </a:xfrm>
        </p:spPr>
        <p:txBody>
          <a:bodyPr>
            <a:normAutofit/>
          </a:bodyPr>
          <a:lstStyle/>
          <a:p>
            <a:r>
              <a:rPr lang="fr-FR" sz="4800" b="1" dirty="0">
                <a:latin typeface="Marianne" panose="02000000000000000000" pitchFamily="50" charset="0"/>
              </a:rPr>
              <a:t>S</a:t>
            </a:r>
            <a:r>
              <a:rPr lang="fr-FR" sz="4800" b="1" dirty="0" smtClean="0">
                <a:latin typeface="Marianne" panose="02000000000000000000" pitchFamily="50" charset="0"/>
              </a:rPr>
              <a:t>avoir nager à l’école</a:t>
            </a:r>
            <a:endParaRPr lang="fr-FR" sz="4800" b="1" dirty="0">
              <a:latin typeface="Marianne" panose="02000000000000000000" pitchFamily="50" charset="0"/>
            </a:endParaRPr>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55113" y="1737359"/>
            <a:ext cx="5281772" cy="4336868"/>
          </a:xfrm>
          <a:prstGeom prst="rect">
            <a:avLst/>
          </a:prstGeom>
        </p:spPr>
      </p:pic>
    </p:spTree>
    <p:extLst>
      <p:ext uri="{BB962C8B-B14F-4D97-AF65-F5344CB8AC3E}">
        <p14:creationId xmlns:p14="http://schemas.microsoft.com/office/powerpoint/2010/main" val="9883919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a:xfrm>
            <a:off x="540328" y="618518"/>
            <a:ext cx="11236036" cy="877774"/>
          </a:xfrm>
        </p:spPr>
        <p:txBody>
          <a:bodyPr>
            <a:normAutofit fontScale="90000"/>
          </a:bodyPr>
          <a:lstStyle/>
          <a:p>
            <a:r>
              <a:rPr lang="fr-FR" cap="none" dirty="0" smtClean="0">
                <a:latin typeface="Marianne" panose="02000000000000000000" pitchFamily="50" charset="0"/>
              </a:rPr>
              <a:t>Cycle 3 </a:t>
            </a:r>
            <a:r>
              <a:rPr lang="fr-FR" sz="3600" cap="none" dirty="0" smtClean="0">
                <a:latin typeface="Marianne" panose="02000000000000000000" pitchFamily="50" charset="0"/>
              </a:rPr>
              <a:t>Changement depuis le 1</a:t>
            </a:r>
            <a:r>
              <a:rPr lang="fr-FR" sz="3600" cap="none" baseline="30000" dirty="0" smtClean="0">
                <a:latin typeface="Marianne" panose="02000000000000000000" pitchFamily="50" charset="0"/>
              </a:rPr>
              <a:t>er</a:t>
            </a:r>
            <a:r>
              <a:rPr lang="fr-FR" sz="3600" cap="none" dirty="0" smtClean="0">
                <a:latin typeface="Marianne" panose="02000000000000000000" pitchFamily="50" charset="0"/>
              </a:rPr>
              <a:t> mars </a:t>
            </a:r>
            <a:r>
              <a:rPr lang="fr-FR" cap="none" dirty="0" smtClean="0">
                <a:latin typeface="Marianne" panose="02000000000000000000" pitchFamily="50" charset="0"/>
              </a:rPr>
              <a:t>: l‘ASNS </a:t>
            </a:r>
            <a:endParaRPr lang="fr-FR" cap="none" dirty="0">
              <a:latin typeface="Marianne" panose="02000000000000000000" pitchFamily="50" charset="0"/>
            </a:endParaRPr>
          </a:p>
        </p:txBody>
      </p:sp>
      <p:sp>
        <p:nvSpPr>
          <p:cNvPr id="3" name="Espace réservé du contenu 2"/>
          <p:cNvSpPr>
            <a:spLocks noGrp="1"/>
          </p:cNvSpPr>
          <p:nvPr>
            <p:ph sz="quarter" idx="13"/>
          </p:nvPr>
        </p:nvSpPr>
        <p:spPr>
          <a:xfrm>
            <a:off x="540328" y="1496292"/>
            <a:ext cx="11443855" cy="5112328"/>
          </a:xfrm>
        </p:spPr>
        <p:txBody>
          <a:bodyPr>
            <a:normAutofit fontScale="32500" lnSpcReduction="20000"/>
          </a:bodyPr>
          <a:lstStyle/>
          <a:p>
            <a:pPr marL="0" indent="0">
              <a:buNone/>
            </a:pPr>
            <a:r>
              <a:rPr lang="fr-FR" sz="9600" cap="none" dirty="0" smtClean="0">
                <a:latin typeface="Marianne" panose="02000000000000000000" pitchFamily="50" charset="0"/>
              </a:rPr>
              <a:t>Le savoir nager en sécurité :</a:t>
            </a:r>
          </a:p>
          <a:p>
            <a:pPr algn="just"/>
            <a:endParaRPr lang="fr-FR" sz="6400" cap="none" dirty="0" smtClean="0">
              <a:latin typeface="Marianne" panose="02000000000000000000" pitchFamily="50" charset="0"/>
            </a:endParaRPr>
          </a:p>
          <a:p>
            <a:pPr algn="just">
              <a:lnSpc>
                <a:spcPct val="120000"/>
              </a:lnSpc>
            </a:pPr>
            <a:r>
              <a:rPr lang="fr-FR" sz="7400" cap="none" dirty="0" smtClean="0">
                <a:latin typeface="Marianne" panose="02000000000000000000" pitchFamily="50" charset="0"/>
              </a:rPr>
              <a:t>Le </a:t>
            </a:r>
            <a:r>
              <a:rPr lang="fr-FR" sz="7400" cap="none" dirty="0">
                <a:latin typeface="Marianne" panose="02000000000000000000" pitchFamily="50" charset="0"/>
              </a:rPr>
              <a:t>« savoir-nager » en sécurité correspond à une maîtrise du milieu aquatique. Il reconnaît la compétence </a:t>
            </a:r>
            <a:r>
              <a:rPr lang="fr-FR" sz="7400" cap="none" dirty="0" smtClean="0">
                <a:latin typeface="Marianne" panose="02000000000000000000" pitchFamily="50" charset="0"/>
              </a:rPr>
              <a:t>d’un jeune </a:t>
            </a:r>
            <a:r>
              <a:rPr lang="fr-FR" sz="7400" cap="none" dirty="0">
                <a:latin typeface="Marianne" panose="02000000000000000000" pitchFamily="50" charset="0"/>
              </a:rPr>
              <a:t>à nager en sécurité, dans un établissement de bains ou un espace surveillé (piscine, parc aquatique, plan </a:t>
            </a:r>
            <a:r>
              <a:rPr lang="fr-FR" sz="7400" cap="none" dirty="0" smtClean="0">
                <a:latin typeface="Marianne" panose="02000000000000000000" pitchFamily="50" charset="0"/>
              </a:rPr>
              <a:t>d’eau calme </a:t>
            </a:r>
            <a:r>
              <a:rPr lang="fr-FR" sz="7400" cap="none" dirty="0">
                <a:latin typeface="Marianne" panose="02000000000000000000" pitchFamily="50" charset="0"/>
              </a:rPr>
              <a:t>à pente douce). Il doit être distingué des activités proprement dites de natation fixées par les </a:t>
            </a:r>
            <a:r>
              <a:rPr lang="fr-FR" sz="7400" cap="none" dirty="0" smtClean="0">
                <a:latin typeface="Marianne" panose="02000000000000000000" pitchFamily="50" charset="0"/>
              </a:rPr>
              <a:t>programmes d’enseignement. </a:t>
            </a:r>
            <a:endParaRPr lang="fr-FR" sz="7400" cap="none" dirty="0">
              <a:latin typeface="Marianne" panose="02000000000000000000" pitchFamily="50" charset="0"/>
            </a:endParaRPr>
          </a:p>
          <a:p>
            <a:pPr algn="just">
              <a:lnSpc>
                <a:spcPct val="120000"/>
              </a:lnSpc>
            </a:pPr>
            <a:r>
              <a:rPr lang="fr-FR" sz="7400" cap="none" dirty="0">
                <a:latin typeface="Marianne" panose="02000000000000000000" pitchFamily="50" charset="0"/>
              </a:rPr>
              <a:t>Son acquisition doit être envisagée dès que possible au cycle 3 (classes de CM1, CM2 et sixième). </a:t>
            </a:r>
            <a:r>
              <a:rPr lang="fr-FR" sz="7400" cap="none" dirty="0" smtClean="0">
                <a:latin typeface="Marianne" panose="02000000000000000000" pitchFamily="50" charset="0"/>
              </a:rPr>
              <a:t>Sa </a:t>
            </a:r>
            <a:r>
              <a:rPr lang="fr-FR" sz="7400" cap="none" dirty="0">
                <a:latin typeface="Marianne" panose="02000000000000000000" pitchFamily="50" charset="0"/>
              </a:rPr>
              <a:t>maîtrise permet d’accéder à toute activité aquatique ou nautique susceptible d’être programmée dans le </a:t>
            </a:r>
            <a:r>
              <a:rPr lang="fr-FR" sz="7400" cap="none" dirty="0" smtClean="0">
                <a:latin typeface="Marianne" panose="02000000000000000000" pitchFamily="50" charset="0"/>
              </a:rPr>
              <a:t>cadre des </a:t>
            </a:r>
            <a:r>
              <a:rPr lang="fr-FR" sz="7400" cap="none" dirty="0">
                <a:latin typeface="Marianne" panose="02000000000000000000" pitchFamily="50" charset="0"/>
              </a:rPr>
              <a:t>enseignements obligatoires ou d’activités optionnelles en EPS, ou à l’extérieur de l’école, notamment pour </a:t>
            </a:r>
            <a:r>
              <a:rPr lang="fr-FR" sz="7400" cap="none" dirty="0" smtClean="0">
                <a:latin typeface="Marianne" panose="02000000000000000000" pitchFamily="50" charset="0"/>
              </a:rPr>
              <a:t>la pratique </a:t>
            </a:r>
            <a:r>
              <a:rPr lang="fr-FR" sz="7400" cap="none" dirty="0">
                <a:latin typeface="Marianne" panose="02000000000000000000" pitchFamily="50" charset="0"/>
              </a:rPr>
              <a:t>des activités sportives mentionnées aux articles A. 322-42 et A. 322-64 du code du sport</a:t>
            </a:r>
            <a:r>
              <a:rPr lang="fr-FR" sz="7400" cap="none" dirty="0" smtClean="0">
                <a:latin typeface="Marianne" panose="02000000000000000000" pitchFamily="50" charset="0"/>
              </a:rPr>
              <a:t>.</a:t>
            </a:r>
            <a:endParaRPr lang="fr-FR" sz="7400" cap="none" dirty="0">
              <a:latin typeface="Marianne" panose="02000000000000000000" pitchFamily="50" charset="0"/>
            </a:endParaRPr>
          </a:p>
        </p:txBody>
      </p:sp>
    </p:spTree>
    <p:extLst>
      <p:ext uri="{BB962C8B-B14F-4D97-AF65-F5344CB8AC3E}">
        <p14:creationId xmlns:p14="http://schemas.microsoft.com/office/powerpoint/2010/main" val="31748468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extLst>
              <p:ext uri="{D42A27DB-BD31-4B8C-83A1-F6EECF244321}">
                <p14:modId xmlns:p14="http://schemas.microsoft.com/office/powerpoint/2010/main" val="540013145"/>
              </p:ext>
            </p:extLst>
          </p:nvPr>
        </p:nvGraphicFramePr>
        <p:xfrm>
          <a:off x="248194" y="1275758"/>
          <a:ext cx="11560629" cy="5255362"/>
        </p:xfrm>
        <a:graphic>
          <a:graphicData uri="http://schemas.openxmlformats.org/drawingml/2006/table">
            <a:tbl>
              <a:tblPr/>
              <a:tblGrid>
                <a:gridCol w="3853543">
                  <a:extLst>
                    <a:ext uri="{9D8B030D-6E8A-4147-A177-3AD203B41FA5}">
                      <a16:colId xmlns:a16="http://schemas.microsoft.com/office/drawing/2014/main" val="2641895650"/>
                    </a:ext>
                  </a:extLst>
                </a:gridCol>
                <a:gridCol w="3150439">
                  <a:extLst>
                    <a:ext uri="{9D8B030D-6E8A-4147-A177-3AD203B41FA5}">
                      <a16:colId xmlns:a16="http://schemas.microsoft.com/office/drawing/2014/main" val="3035507943"/>
                    </a:ext>
                  </a:extLst>
                </a:gridCol>
                <a:gridCol w="4556647">
                  <a:extLst>
                    <a:ext uri="{9D8B030D-6E8A-4147-A177-3AD203B41FA5}">
                      <a16:colId xmlns:a16="http://schemas.microsoft.com/office/drawing/2014/main" val="2848224978"/>
                    </a:ext>
                  </a:extLst>
                </a:gridCol>
              </a:tblGrid>
              <a:tr h="299090">
                <a:tc rowSpan="2">
                  <a:txBody>
                    <a:bodyPr/>
                    <a:lstStyle/>
                    <a:p>
                      <a:pPr algn="ctr"/>
                      <a:endParaRPr lang="fr-FR" sz="1400" b="1" dirty="0" smtClean="0">
                        <a:latin typeface="Marianne" panose="02000000000000000000" pitchFamily="50" charset="0"/>
                      </a:endParaRPr>
                    </a:p>
                    <a:p>
                      <a:pPr algn="ctr"/>
                      <a:r>
                        <a:rPr lang="fr-FR" sz="1400" b="1" dirty="0" smtClean="0">
                          <a:latin typeface="Marianne" panose="02000000000000000000" pitchFamily="50" charset="0"/>
                        </a:rPr>
                        <a:t>Paliers </a:t>
                      </a:r>
                      <a:r>
                        <a:rPr lang="fr-FR" sz="1400" b="1" dirty="0">
                          <a:latin typeface="Marianne" panose="02000000000000000000" pitchFamily="50" charset="0"/>
                        </a:rPr>
                        <a:t>d'acquisitions de l'aisance aquatique</a:t>
                      </a:r>
                    </a:p>
                  </a:txBody>
                  <a:tcPr marL="28817" marR="28817" marT="14408" marB="14408">
                    <a:lnL>
                      <a:noFill/>
                    </a:lnL>
                    <a:lnR>
                      <a:noFill/>
                    </a:lnR>
                    <a:lnT>
                      <a:noFill/>
                    </a:lnT>
                    <a:lnB>
                      <a:noFill/>
                    </a:lnB>
                  </a:tcPr>
                </a:tc>
                <a:tc rowSpan="2">
                  <a:txBody>
                    <a:bodyPr/>
                    <a:lstStyle/>
                    <a:p>
                      <a:pPr algn="ctr"/>
                      <a:r>
                        <a:rPr lang="fr-FR" sz="1400" b="1" dirty="0">
                          <a:latin typeface="Marianne" panose="02000000000000000000" pitchFamily="50" charset="0"/>
                        </a:rPr>
                        <a:t>Objectifs</a:t>
                      </a:r>
                    </a:p>
                  </a:txBody>
                  <a:tcPr marL="28817" marR="28817" marT="14408" marB="14408" anchor="ctr">
                    <a:lnL>
                      <a:noFill/>
                    </a:lnL>
                    <a:lnR>
                      <a:noFill/>
                    </a:lnR>
                    <a:lnT>
                      <a:noFill/>
                    </a:lnT>
                    <a:lnB>
                      <a:noFill/>
                    </a:lnB>
                  </a:tcPr>
                </a:tc>
                <a:tc>
                  <a:txBody>
                    <a:bodyPr/>
                    <a:lstStyle/>
                    <a:p>
                      <a:pPr algn="ctr"/>
                      <a:r>
                        <a:rPr lang="fr-FR" sz="1400" b="1" dirty="0">
                          <a:latin typeface="Marianne" panose="02000000000000000000" pitchFamily="50" charset="0"/>
                        </a:rPr>
                        <a:t>Observation</a:t>
                      </a:r>
                    </a:p>
                  </a:txBody>
                  <a:tcPr marL="28817" marR="28817" marT="14408" marB="14408" anchor="ctr">
                    <a:lnL>
                      <a:noFill/>
                    </a:lnL>
                    <a:lnR>
                      <a:noFill/>
                    </a:lnR>
                    <a:lnT>
                      <a:noFill/>
                    </a:lnT>
                    <a:lnB>
                      <a:noFill/>
                    </a:lnB>
                  </a:tcPr>
                </a:tc>
                <a:extLst>
                  <a:ext uri="{0D108BD9-81ED-4DB2-BD59-A6C34878D82A}">
                    <a16:rowId xmlns:a16="http://schemas.microsoft.com/office/drawing/2014/main" val="2352961867"/>
                  </a:ext>
                </a:extLst>
              </a:tr>
              <a:tr h="299090">
                <a:tc vMerge="1">
                  <a:txBody>
                    <a:bodyPr/>
                    <a:lstStyle/>
                    <a:p>
                      <a:endParaRPr lang="fr-FR"/>
                    </a:p>
                  </a:txBody>
                  <a:tcPr/>
                </a:tc>
                <a:tc vMerge="1">
                  <a:txBody>
                    <a:bodyPr/>
                    <a:lstStyle/>
                    <a:p>
                      <a:endParaRPr lang="fr-FR"/>
                    </a:p>
                  </a:txBody>
                  <a:tcPr/>
                </a:tc>
                <a:tc>
                  <a:txBody>
                    <a:bodyPr/>
                    <a:lstStyle/>
                    <a:p>
                      <a:pPr algn="ctr"/>
                      <a:r>
                        <a:rPr lang="fr-FR" sz="1400" b="1" dirty="0">
                          <a:latin typeface="Marianne" panose="02000000000000000000" pitchFamily="50" charset="0"/>
                        </a:rPr>
                        <a:t>Repères clés pour le professeur ou </a:t>
                      </a:r>
                      <a:r>
                        <a:rPr lang="fr-FR" sz="1400" b="1" dirty="0" smtClean="0">
                          <a:latin typeface="Marianne" panose="02000000000000000000" pitchFamily="50" charset="0"/>
                        </a:rPr>
                        <a:t>l'intervenant</a:t>
                      </a:r>
                    </a:p>
                    <a:p>
                      <a:pPr algn="ctr"/>
                      <a:endParaRPr lang="fr-FR" sz="1400" b="1" dirty="0">
                        <a:latin typeface="Marianne" panose="02000000000000000000" pitchFamily="50" charset="0"/>
                      </a:endParaRPr>
                    </a:p>
                  </a:txBody>
                  <a:tcPr marL="28817" marR="28817" marT="14408" marB="14408" anchor="ctr">
                    <a:lnL>
                      <a:noFill/>
                    </a:lnL>
                    <a:lnR>
                      <a:noFill/>
                    </a:lnR>
                    <a:lnT>
                      <a:noFill/>
                    </a:lnT>
                    <a:lnB>
                      <a:noFill/>
                    </a:lnB>
                  </a:tcPr>
                </a:tc>
                <a:extLst>
                  <a:ext uri="{0D108BD9-81ED-4DB2-BD59-A6C34878D82A}">
                    <a16:rowId xmlns:a16="http://schemas.microsoft.com/office/drawing/2014/main" val="2304912277"/>
                  </a:ext>
                </a:extLst>
              </a:tr>
              <a:tr h="299090">
                <a:tc rowSpan="5">
                  <a:txBody>
                    <a:bodyPr/>
                    <a:lstStyle/>
                    <a:p>
                      <a:r>
                        <a:rPr lang="fr-FR" sz="1400" dirty="0">
                          <a:latin typeface="Marianne" panose="02000000000000000000" pitchFamily="50" charset="0"/>
                        </a:rPr>
                        <a:t>Palier 1 </a:t>
                      </a:r>
                      <a:r>
                        <a:rPr lang="fr-FR" sz="1400" dirty="0" smtClean="0">
                          <a:latin typeface="Marianne" panose="02000000000000000000" pitchFamily="50" charset="0"/>
                        </a:rPr>
                        <a:t>:</a:t>
                      </a:r>
                    </a:p>
                    <a:p>
                      <a:endParaRPr lang="fr-FR" sz="1400" dirty="0">
                        <a:latin typeface="Marianne" panose="02000000000000000000" pitchFamily="50" charset="0"/>
                      </a:endParaRPr>
                    </a:p>
                    <a:p>
                      <a:r>
                        <a:rPr lang="fr-FR" sz="1400" dirty="0">
                          <a:latin typeface="Marianne" panose="02000000000000000000" pitchFamily="50" charset="0"/>
                        </a:rPr>
                        <a:t>Cette première étape consiste à entrer seul dans l'eau, se déplacer en immersion complète et à sortir seul de l'eau.</a:t>
                      </a:r>
                    </a:p>
                  </a:txBody>
                  <a:tcPr marL="28817" marR="28817" marT="14408" marB="14408">
                    <a:lnL>
                      <a:noFill/>
                    </a:lnL>
                    <a:lnR>
                      <a:noFill/>
                    </a:lnR>
                    <a:lnT>
                      <a:noFill/>
                    </a:lnT>
                    <a:lnB>
                      <a:noFill/>
                    </a:lnB>
                  </a:tcPr>
                </a:tc>
                <a:tc rowSpan="2">
                  <a:txBody>
                    <a:bodyPr/>
                    <a:lstStyle/>
                    <a:p>
                      <a:r>
                        <a:rPr lang="fr-FR" sz="1400" dirty="0">
                          <a:latin typeface="Marianne" panose="02000000000000000000" pitchFamily="50" charset="0"/>
                        </a:rPr>
                        <a:t>S'engager dans le milieu aquatique et découvrir une nouvelle locomotion</a:t>
                      </a:r>
                    </a:p>
                  </a:txBody>
                  <a:tcPr marL="28817" marR="28817" marT="14408" marB="14408" anchor="ctr">
                    <a:lnL>
                      <a:noFill/>
                    </a:lnL>
                    <a:lnR>
                      <a:noFill/>
                    </a:lnR>
                    <a:lnT>
                      <a:noFill/>
                    </a:lnT>
                    <a:lnB>
                      <a:noFill/>
                    </a:lnB>
                  </a:tcPr>
                </a:tc>
                <a:tc>
                  <a:txBody>
                    <a:bodyPr/>
                    <a:lstStyle/>
                    <a:p>
                      <a:r>
                        <a:rPr lang="fr-FR" sz="1400" dirty="0">
                          <a:latin typeface="Marianne" panose="02000000000000000000" pitchFamily="50" charset="0"/>
                        </a:rPr>
                        <a:t>1) Entrer seul dans l'eau</a:t>
                      </a:r>
                    </a:p>
                  </a:txBody>
                  <a:tcPr marL="28817" marR="28817" marT="14408" marB="14408" anchor="ctr">
                    <a:lnL>
                      <a:noFill/>
                    </a:lnL>
                    <a:lnR>
                      <a:noFill/>
                    </a:lnR>
                    <a:lnT>
                      <a:noFill/>
                    </a:lnT>
                    <a:lnB>
                      <a:noFill/>
                    </a:lnB>
                  </a:tcPr>
                </a:tc>
                <a:extLst>
                  <a:ext uri="{0D108BD9-81ED-4DB2-BD59-A6C34878D82A}">
                    <a16:rowId xmlns:a16="http://schemas.microsoft.com/office/drawing/2014/main" val="1710749937"/>
                  </a:ext>
                </a:extLst>
              </a:tr>
              <a:tr h="527004">
                <a:tc vMerge="1">
                  <a:txBody>
                    <a:bodyPr/>
                    <a:lstStyle/>
                    <a:p>
                      <a:endParaRPr lang="fr-FR"/>
                    </a:p>
                  </a:txBody>
                  <a:tcPr/>
                </a:tc>
                <a:tc vMerge="1">
                  <a:txBody>
                    <a:bodyPr/>
                    <a:lstStyle/>
                    <a:p>
                      <a:endParaRPr lang="fr-FR"/>
                    </a:p>
                  </a:txBody>
                  <a:tcPr/>
                </a:tc>
                <a:tc>
                  <a:txBody>
                    <a:bodyPr/>
                    <a:lstStyle/>
                    <a:p>
                      <a:r>
                        <a:rPr lang="fr-FR" sz="1400" dirty="0">
                          <a:latin typeface="Marianne" panose="02000000000000000000" pitchFamily="50" charset="0"/>
                        </a:rPr>
                        <a:t>2) Sortir seul de l'eau</a:t>
                      </a:r>
                    </a:p>
                  </a:txBody>
                  <a:tcPr marL="28817" marR="28817" marT="14408" marB="14408" anchor="ctr">
                    <a:lnL>
                      <a:noFill/>
                    </a:lnL>
                    <a:lnR>
                      <a:noFill/>
                    </a:lnR>
                    <a:lnT>
                      <a:noFill/>
                    </a:lnT>
                    <a:lnB>
                      <a:noFill/>
                    </a:lnB>
                  </a:tcPr>
                </a:tc>
                <a:extLst>
                  <a:ext uri="{0D108BD9-81ED-4DB2-BD59-A6C34878D82A}">
                    <a16:rowId xmlns:a16="http://schemas.microsoft.com/office/drawing/2014/main" val="1375449514"/>
                  </a:ext>
                </a:extLst>
              </a:tr>
              <a:tr h="299090">
                <a:tc vMerge="1">
                  <a:txBody>
                    <a:bodyPr/>
                    <a:lstStyle/>
                    <a:p>
                      <a:endParaRPr lang="fr-FR"/>
                    </a:p>
                  </a:txBody>
                  <a:tcPr/>
                </a:tc>
                <a:tc>
                  <a:txBody>
                    <a:bodyPr/>
                    <a:lstStyle/>
                    <a:p>
                      <a:r>
                        <a:rPr lang="fr-FR" sz="1400">
                          <a:latin typeface="Marianne" panose="02000000000000000000" pitchFamily="50" charset="0"/>
                        </a:rPr>
                        <a:t>Passer de l'appui à la suspension</a:t>
                      </a:r>
                    </a:p>
                  </a:txBody>
                  <a:tcPr marL="28817" marR="28817" marT="14408" marB="14408" anchor="ctr">
                    <a:lnL>
                      <a:noFill/>
                    </a:lnL>
                    <a:lnR>
                      <a:noFill/>
                    </a:lnR>
                    <a:lnT>
                      <a:noFill/>
                    </a:lnT>
                    <a:lnB>
                      <a:noFill/>
                    </a:lnB>
                  </a:tcPr>
                </a:tc>
                <a:tc>
                  <a:txBody>
                    <a:bodyPr/>
                    <a:lstStyle/>
                    <a:p>
                      <a:r>
                        <a:rPr lang="fr-FR" sz="1400">
                          <a:latin typeface="Marianne" panose="02000000000000000000" pitchFamily="50" charset="0"/>
                        </a:rPr>
                        <a:t>3) Se déplacer avec les épaules immergées</a:t>
                      </a:r>
                    </a:p>
                  </a:txBody>
                  <a:tcPr marL="28817" marR="28817" marT="14408" marB="14408" anchor="ctr">
                    <a:lnL>
                      <a:noFill/>
                    </a:lnL>
                    <a:lnR>
                      <a:noFill/>
                    </a:lnR>
                    <a:lnT>
                      <a:noFill/>
                    </a:lnT>
                    <a:lnB>
                      <a:noFill/>
                    </a:lnB>
                  </a:tcPr>
                </a:tc>
                <a:extLst>
                  <a:ext uri="{0D108BD9-81ED-4DB2-BD59-A6C34878D82A}">
                    <a16:rowId xmlns:a16="http://schemas.microsoft.com/office/drawing/2014/main" val="1353580152"/>
                  </a:ext>
                </a:extLst>
              </a:tr>
              <a:tr h="299090">
                <a:tc vMerge="1">
                  <a:txBody>
                    <a:bodyPr/>
                    <a:lstStyle/>
                    <a:p>
                      <a:endParaRPr lang="fr-FR"/>
                    </a:p>
                  </a:txBody>
                  <a:tcPr/>
                </a:tc>
                <a:tc>
                  <a:txBody>
                    <a:bodyPr/>
                    <a:lstStyle/>
                    <a:p>
                      <a:r>
                        <a:rPr lang="fr-FR" sz="1400">
                          <a:latin typeface="Marianne" panose="02000000000000000000" pitchFamily="50" charset="0"/>
                        </a:rPr>
                        <a:t>S'immerger</a:t>
                      </a:r>
                    </a:p>
                  </a:txBody>
                  <a:tcPr marL="28817" marR="28817" marT="14408" marB="14408" anchor="ctr">
                    <a:lnL>
                      <a:noFill/>
                    </a:lnL>
                    <a:lnR>
                      <a:noFill/>
                    </a:lnR>
                    <a:lnT>
                      <a:noFill/>
                    </a:lnT>
                    <a:lnB>
                      <a:noFill/>
                    </a:lnB>
                  </a:tcPr>
                </a:tc>
                <a:tc rowSpan="2">
                  <a:txBody>
                    <a:bodyPr/>
                    <a:lstStyle/>
                    <a:p>
                      <a:r>
                        <a:rPr lang="fr-FR" sz="1400" dirty="0">
                          <a:latin typeface="Marianne" panose="02000000000000000000" pitchFamily="50" charset="0"/>
                        </a:rPr>
                        <a:t>4) Immerger complètement la tête pendant plusieurs secondes</a:t>
                      </a:r>
                    </a:p>
                  </a:txBody>
                  <a:tcPr marL="28817" marR="28817" marT="14408" marB="14408" anchor="ctr">
                    <a:lnL>
                      <a:noFill/>
                    </a:lnL>
                    <a:lnR>
                      <a:noFill/>
                    </a:lnR>
                    <a:lnT>
                      <a:noFill/>
                    </a:lnT>
                    <a:lnB>
                      <a:noFill/>
                    </a:lnB>
                  </a:tcPr>
                </a:tc>
                <a:extLst>
                  <a:ext uri="{0D108BD9-81ED-4DB2-BD59-A6C34878D82A}">
                    <a16:rowId xmlns:a16="http://schemas.microsoft.com/office/drawing/2014/main" val="1828986202"/>
                  </a:ext>
                </a:extLst>
              </a:tr>
              <a:tr h="562592">
                <a:tc vMerge="1">
                  <a:txBody>
                    <a:bodyPr/>
                    <a:lstStyle/>
                    <a:p>
                      <a:endParaRPr lang="fr-FR"/>
                    </a:p>
                  </a:txBody>
                  <a:tcPr/>
                </a:tc>
                <a:tc>
                  <a:txBody>
                    <a:bodyPr/>
                    <a:lstStyle/>
                    <a:p>
                      <a:r>
                        <a:rPr lang="fr-FR" sz="1400">
                          <a:latin typeface="Marianne" panose="02000000000000000000" pitchFamily="50" charset="0"/>
                        </a:rPr>
                        <a:t>S'immerger de plus en plus longtemps</a:t>
                      </a:r>
                    </a:p>
                  </a:txBody>
                  <a:tcPr marL="28817" marR="28817" marT="14408" marB="14408" anchor="ctr">
                    <a:lnL>
                      <a:noFill/>
                    </a:lnL>
                    <a:lnR>
                      <a:noFill/>
                    </a:lnR>
                    <a:lnT>
                      <a:noFill/>
                    </a:lnT>
                    <a:lnB>
                      <a:noFill/>
                    </a:lnB>
                  </a:tcPr>
                </a:tc>
                <a:tc vMerge="1">
                  <a:txBody>
                    <a:bodyPr/>
                    <a:lstStyle/>
                    <a:p>
                      <a:endParaRPr lang="fr-FR"/>
                    </a:p>
                  </a:txBody>
                  <a:tcPr/>
                </a:tc>
                <a:extLst>
                  <a:ext uri="{0D108BD9-81ED-4DB2-BD59-A6C34878D82A}">
                    <a16:rowId xmlns:a16="http://schemas.microsoft.com/office/drawing/2014/main" val="3066163054"/>
                  </a:ext>
                </a:extLst>
              </a:tr>
              <a:tr h="562592">
                <a:tc rowSpan="4">
                  <a:txBody>
                    <a:bodyPr/>
                    <a:lstStyle/>
                    <a:p>
                      <a:r>
                        <a:rPr lang="fr-FR" sz="1400" dirty="0">
                          <a:latin typeface="Marianne" panose="02000000000000000000" pitchFamily="50" charset="0"/>
                        </a:rPr>
                        <a:t>Palier 2 </a:t>
                      </a:r>
                      <a:r>
                        <a:rPr lang="fr-FR" sz="1400" dirty="0" smtClean="0">
                          <a:latin typeface="Marianne" panose="02000000000000000000" pitchFamily="50" charset="0"/>
                        </a:rPr>
                        <a:t>:</a:t>
                      </a:r>
                    </a:p>
                    <a:p>
                      <a:endParaRPr lang="fr-FR" sz="1400" dirty="0">
                        <a:latin typeface="Marianne" panose="02000000000000000000" pitchFamily="50" charset="0"/>
                      </a:endParaRPr>
                    </a:p>
                    <a:p>
                      <a:r>
                        <a:rPr lang="fr-FR" sz="1400" dirty="0">
                          <a:latin typeface="Marianne" panose="02000000000000000000" pitchFamily="50" charset="0"/>
                        </a:rPr>
                        <a:t>Cette seconde étape nécessite de sauter ou chuter dans l'eau, à se laisser remonter, à flotter de différentes manières, à regagner le bord et à sortir seul.</a:t>
                      </a:r>
                    </a:p>
                    <a:p>
                      <a:r>
                        <a:rPr lang="fr-FR" sz="1400" dirty="0">
                          <a:latin typeface="Marianne" panose="02000000000000000000" pitchFamily="50" charset="0"/>
                        </a:rPr>
                        <a:t> </a:t>
                      </a:r>
                    </a:p>
                  </a:txBody>
                  <a:tcPr marL="28817" marR="28817" marT="14408" marB="14408">
                    <a:lnL>
                      <a:noFill/>
                    </a:lnL>
                    <a:lnR>
                      <a:noFill/>
                    </a:lnR>
                    <a:lnT>
                      <a:noFill/>
                    </a:lnT>
                    <a:lnB>
                      <a:noFill/>
                    </a:lnB>
                  </a:tcPr>
                </a:tc>
                <a:tc rowSpan="2">
                  <a:txBody>
                    <a:bodyPr/>
                    <a:lstStyle/>
                    <a:p>
                      <a:r>
                        <a:rPr lang="fr-FR" sz="1400" dirty="0">
                          <a:latin typeface="Marianne" panose="02000000000000000000" pitchFamily="50" charset="0"/>
                        </a:rPr>
                        <a:t>Accepter l'action de l'eau sur son corps</a:t>
                      </a:r>
                    </a:p>
                  </a:txBody>
                  <a:tcPr marL="28817" marR="28817" marT="14408" marB="14408" anchor="ctr">
                    <a:lnL>
                      <a:noFill/>
                    </a:lnL>
                    <a:lnR>
                      <a:noFill/>
                    </a:lnR>
                    <a:lnT>
                      <a:noFill/>
                    </a:lnT>
                    <a:lnB>
                      <a:noFill/>
                    </a:lnB>
                  </a:tcPr>
                </a:tc>
                <a:tc>
                  <a:txBody>
                    <a:bodyPr/>
                    <a:lstStyle/>
                    <a:p>
                      <a:r>
                        <a:rPr lang="fr-FR" sz="1400">
                          <a:latin typeface="Marianne" panose="02000000000000000000" pitchFamily="50" charset="0"/>
                        </a:rPr>
                        <a:t>5) Toucher le fond avec les pieds</a:t>
                      </a:r>
                    </a:p>
                    <a:p>
                      <a:r>
                        <a:rPr lang="fr-FR" sz="1400">
                          <a:latin typeface="Marianne" panose="02000000000000000000" pitchFamily="50" charset="0"/>
                        </a:rPr>
                        <a:t>(Profondeur taille avec le bras levé)</a:t>
                      </a:r>
                    </a:p>
                  </a:txBody>
                  <a:tcPr marL="28817" marR="28817" marT="14408" marB="14408" anchor="ctr">
                    <a:lnL>
                      <a:noFill/>
                    </a:lnL>
                    <a:lnR>
                      <a:noFill/>
                    </a:lnR>
                    <a:lnT>
                      <a:noFill/>
                    </a:lnT>
                    <a:lnB>
                      <a:noFill/>
                    </a:lnB>
                  </a:tcPr>
                </a:tc>
                <a:extLst>
                  <a:ext uri="{0D108BD9-81ED-4DB2-BD59-A6C34878D82A}">
                    <a16:rowId xmlns:a16="http://schemas.microsoft.com/office/drawing/2014/main" val="780808637"/>
                  </a:ext>
                </a:extLst>
              </a:tr>
              <a:tr h="562592">
                <a:tc vMerge="1">
                  <a:txBody>
                    <a:bodyPr/>
                    <a:lstStyle/>
                    <a:p>
                      <a:endParaRPr lang="fr-FR"/>
                    </a:p>
                  </a:txBody>
                  <a:tcPr/>
                </a:tc>
                <a:tc vMerge="1">
                  <a:txBody>
                    <a:bodyPr/>
                    <a:lstStyle/>
                    <a:p>
                      <a:endParaRPr lang="fr-FR"/>
                    </a:p>
                  </a:txBody>
                  <a:tcPr/>
                </a:tc>
                <a:tc>
                  <a:txBody>
                    <a:bodyPr/>
                    <a:lstStyle/>
                    <a:p>
                      <a:r>
                        <a:rPr lang="fr-FR" sz="1400">
                          <a:latin typeface="Marianne" panose="02000000000000000000" pitchFamily="50" charset="0"/>
                        </a:rPr>
                        <a:t>Enchaînement</a:t>
                      </a:r>
                    </a:p>
                    <a:p>
                      <a:r>
                        <a:rPr lang="fr-FR" sz="1400">
                          <a:latin typeface="Marianne" panose="02000000000000000000" pitchFamily="50" charset="0"/>
                        </a:rPr>
                        <a:t>6) Puis se laisser remonter passivement</a:t>
                      </a:r>
                    </a:p>
                  </a:txBody>
                  <a:tcPr marL="28817" marR="28817" marT="14408" marB="14408" anchor="ctr">
                    <a:lnL>
                      <a:noFill/>
                    </a:lnL>
                    <a:lnR>
                      <a:noFill/>
                    </a:lnR>
                    <a:lnT>
                      <a:noFill/>
                    </a:lnT>
                    <a:lnB>
                      <a:noFill/>
                    </a:lnB>
                  </a:tcPr>
                </a:tc>
                <a:extLst>
                  <a:ext uri="{0D108BD9-81ED-4DB2-BD59-A6C34878D82A}">
                    <a16:rowId xmlns:a16="http://schemas.microsoft.com/office/drawing/2014/main" val="3195718676"/>
                  </a:ext>
                </a:extLst>
              </a:tr>
              <a:tr h="826094">
                <a:tc vMerge="1">
                  <a:txBody>
                    <a:bodyPr/>
                    <a:lstStyle/>
                    <a:p>
                      <a:endParaRPr lang="fr-FR"/>
                    </a:p>
                  </a:txBody>
                  <a:tcPr/>
                </a:tc>
                <a:tc rowSpan="2">
                  <a:txBody>
                    <a:bodyPr/>
                    <a:lstStyle/>
                    <a:p>
                      <a:r>
                        <a:rPr lang="fr-FR" sz="1400" dirty="0">
                          <a:latin typeface="Marianne" panose="02000000000000000000" pitchFamily="50" charset="0"/>
                        </a:rPr>
                        <a:t>Sauter et se rendre indéformable pour « passer à travers » l'eau</a:t>
                      </a:r>
                    </a:p>
                  </a:txBody>
                  <a:tcPr marL="28817" marR="28817" marT="14408" marB="14408" anchor="ctr">
                    <a:lnL>
                      <a:noFill/>
                    </a:lnL>
                    <a:lnR>
                      <a:noFill/>
                    </a:lnR>
                    <a:lnT>
                      <a:noFill/>
                    </a:lnT>
                    <a:lnB>
                      <a:noFill/>
                    </a:lnB>
                  </a:tcPr>
                </a:tc>
                <a:tc>
                  <a:txBody>
                    <a:bodyPr/>
                    <a:lstStyle/>
                    <a:p>
                      <a:r>
                        <a:rPr lang="fr-FR" sz="1400">
                          <a:latin typeface="Marianne" panose="02000000000000000000" pitchFamily="50" charset="0"/>
                        </a:rPr>
                        <a:t>A partir d'un saut :</a:t>
                      </a:r>
                    </a:p>
                    <a:p>
                      <a:r>
                        <a:rPr lang="fr-FR" sz="1400">
                          <a:latin typeface="Marianne" panose="02000000000000000000" pitchFamily="50" charset="0"/>
                        </a:rPr>
                        <a:t>7) Toucher le fond avec les pieds</a:t>
                      </a:r>
                    </a:p>
                    <a:p>
                      <a:r>
                        <a:rPr lang="fr-FR" sz="1400">
                          <a:latin typeface="Marianne" panose="02000000000000000000" pitchFamily="50" charset="0"/>
                        </a:rPr>
                        <a:t>(Profondeur minimum taille avec le bras levé)</a:t>
                      </a:r>
                    </a:p>
                  </a:txBody>
                  <a:tcPr marL="28817" marR="28817" marT="14408" marB="14408" anchor="ctr">
                    <a:lnL>
                      <a:noFill/>
                    </a:lnL>
                    <a:lnR>
                      <a:noFill/>
                    </a:lnR>
                    <a:lnT>
                      <a:noFill/>
                    </a:lnT>
                    <a:lnB>
                      <a:noFill/>
                    </a:lnB>
                  </a:tcPr>
                </a:tc>
                <a:extLst>
                  <a:ext uri="{0D108BD9-81ED-4DB2-BD59-A6C34878D82A}">
                    <a16:rowId xmlns:a16="http://schemas.microsoft.com/office/drawing/2014/main" val="3115509557"/>
                  </a:ext>
                </a:extLst>
              </a:tr>
              <a:tr h="562592">
                <a:tc vMerge="1">
                  <a:txBody>
                    <a:bodyPr/>
                    <a:lstStyle/>
                    <a:p>
                      <a:endParaRPr lang="fr-FR"/>
                    </a:p>
                  </a:txBody>
                  <a:tcPr/>
                </a:tc>
                <a:tc vMerge="1">
                  <a:txBody>
                    <a:bodyPr/>
                    <a:lstStyle/>
                    <a:p>
                      <a:endParaRPr lang="fr-FR"/>
                    </a:p>
                  </a:txBody>
                  <a:tcPr/>
                </a:tc>
                <a:tc>
                  <a:txBody>
                    <a:bodyPr/>
                    <a:lstStyle/>
                    <a:p>
                      <a:r>
                        <a:rPr lang="fr-FR" sz="1400" dirty="0">
                          <a:latin typeface="Marianne" panose="02000000000000000000" pitchFamily="50" charset="0"/>
                        </a:rPr>
                        <a:t>Enchaînement</a:t>
                      </a:r>
                    </a:p>
                    <a:p>
                      <a:r>
                        <a:rPr lang="fr-FR" sz="1400" dirty="0">
                          <a:latin typeface="Marianne" panose="02000000000000000000" pitchFamily="50" charset="0"/>
                        </a:rPr>
                        <a:t>8) Puis se laisser remonter passivement</a:t>
                      </a:r>
                    </a:p>
                  </a:txBody>
                  <a:tcPr marL="28817" marR="28817" marT="14408" marB="14408" anchor="ctr">
                    <a:lnL>
                      <a:noFill/>
                    </a:lnL>
                    <a:lnR>
                      <a:noFill/>
                    </a:lnR>
                    <a:lnT>
                      <a:noFill/>
                    </a:lnT>
                    <a:lnB>
                      <a:noFill/>
                    </a:lnB>
                  </a:tcPr>
                </a:tc>
                <a:extLst>
                  <a:ext uri="{0D108BD9-81ED-4DB2-BD59-A6C34878D82A}">
                    <a16:rowId xmlns:a16="http://schemas.microsoft.com/office/drawing/2014/main" val="457147674"/>
                  </a:ext>
                </a:extLst>
              </a:tr>
            </a:tbl>
          </a:graphicData>
        </a:graphic>
      </p:graphicFrame>
      <p:sp>
        <p:nvSpPr>
          <p:cNvPr id="3" name="Rectangle 2"/>
          <p:cNvSpPr/>
          <p:nvPr/>
        </p:nvSpPr>
        <p:spPr>
          <a:xfrm>
            <a:off x="248194" y="438334"/>
            <a:ext cx="11691257" cy="646331"/>
          </a:xfrm>
          <a:prstGeom prst="rect">
            <a:avLst/>
          </a:prstGeom>
        </p:spPr>
        <p:txBody>
          <a:bodyPr wrap="square">
            <a:spAutoFit/>
          </a:bodyPr>
          <a:lstStyle/>
          <a:p>
            <a:r>
              <a:rPr lang="fr-FR" dirty="0">
                <a:latin typeface="Marianne" panose="02000000000000000000" pitchFamily="50" charset="0"/>
              </a:rPr>
              <a:t>Repères pour l'aisance aquatique et paliers d'acquisitions qui permettent de situer l'élève en grande profondeur (au minimum taille de la personne avec le bras levé) et sans matériel de flottaison.</a:t>
            </a:r>
          </a:p>
        </p:txBody>
      </p:sp>
    </p:spTree>
    <p:extLst>
      <p:ext uri="{BB962C8B-B14F-4D97-AF65-F5344CB8AC3E}">
        <p14:creationId xmlns:p14="http://schemas.microsoft.com/office/powerpoint/2010/main" val="16834352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extLst>
              <p:ext uri="{D42A27DB-BD31-4B8C-83A1-F6EECF244321}">
                <p14:modId xmlns:p14="http://schemas.microsoft.com/office/powerpoint/2010/main" val="2422633829"/>
              </p:ext>
            </p:extLst>
          </p:nvPr>
        </p:nvGraphicFramePr>
        <p:xfrm>
          <a:off x="315686" y="1276985"/>
          <a:ext cx="11573692" cy="4071008"/>
        </p:xfrm>
        <a:graphic>
          <a:graphicData uri="http://schemas.openxmlformats.org/drawingml/2006/table">
            <a:tbl>
              <a:tblPr/>
              <a:tblGrid>
                <a:gridCol w="3857897">
                  <a:extLst>
                    <a:ext uri="{9D8B030D-6E8A-4147-A177-3AD203B41FA5}">
                      <a16:colId xmlns:a16="http://schemas.microsoft.com/office/drawing/2014/main" val="4160225600"/>
                    </a:ext>
                  </a:extLst>
                </a:gridCol>
                <a:gridCol w="3153999">
                  <a:extLst>
                    <a:ext uri="{9D8B030D-6E8A-4147-A177-3AD203B41FA5}">
                      <a16:colId xmlns:a16="http://schemas.microsoft.com/office/drawing/2014/main" val="311734871"/>
                    </a:ext>
                  </a:extLst>
                </a:gridCol>
                <a:gridCol w="4561796">
                  <a:extLst>
                    <a:ext uri="{9D8B030D-6E8A-4147-A177-3AD203B41FA5}">
                      <a16:colId xmlns:a16="http://schemas.microsoft.com/office/drawing/2014/main" val="3195340719"/>
                    </a:ext>
                  </a:extLst>
                </a:gridCol>
              </a:tblGrid>
              <a:tr h="115267">
                <a:tc rowSpan="2">
                  <a:txBody>
                    <a:bodyPr/>
                    <a:lstStyle/>
                    <a:p>
                      <a:pPr algn="ctr"/>
                      <a:endParaRPr lang="fr-FR" sz="1400" b="1" dirty="0" smtClean="0">
                        <a:latin typeface="Marianne" panose="02000000000000000000" pitchFamily="50" charset="0"/>
                      </a:endParaRPr>
                    </a:p>
                    <a:p>
                      <a:pPr algn="ctr"/>
                      <a:r>
                        <a:rPr lang="fr-FR" sz="1400" b="1" dirty="0" smtClean="0">
                          <a:latin typeface="Marianne" panose="02000000000000000000" pitchFamily="50" charset="0"/>
                        </a:rPr>
                        <a:t>Paliers </a:t>
                      </a:r>
                      <a:r>
                        <a:rPr lang="fr-FR" sz="1400" b="1" dirty="0">
                          <a:latin typeface="Marianne" panose="02000000000000000000" pitchFamily="50" charset="0"/>
                        </a:rPr>
                        <a:t>d'acquisitions de l'aisance aquatique</a:t>
                      </a:r>
                    </a:p>
                  </a:txBody>
                  <a:tcPr marL="28817" marR="28817" marT="14408" marB="14408">
                    <a:lnL>
                      <a:noFill/>
                    </a:lnL>
                    <a:lnR>
                      <a:noFill/>
                    </a:lnR>
                    <a:lnT>
                      <a:noFill/>
                    </a:lnT>
                    <a:lnB>
                      <a:noFill/>
                    </a:lnB>
                  </a:tcPr>
                </a:tc>
                <a:tc rowSpan="2">
                  <a:txBody>
                    <a:bodyPr/>
                    <a:lstStyle/>
                    <a:p>
                      <a:pPr algn="ctr"/>
                      <a:r>
                        <a:rPr lang="fr-FR" sz="1400" b="1" dirty="0">
                          <a:latin typeface="Marianne" panose="02000000000000000000" pitchFamily="50" charset="0"/>
                        </a:rPr>
                        <a:t>Objectifs</a:t>
                      </a:r>
                    </a:p>
                  </a:txBody>
                  <a:tcPr marL="28817" marR="28817" marT="14408" marB="14408" anchor="ctr">
                    <a:lnL>
                      <a:noFill/>
                    </a:lnL>
                    <a:lnR>
                      <a:noFill/>
                    </a:lnR>
                    <a:lnT>
                      <a:noFill/>
                    </a:lnT>
                    <a:lnB>
                      <a:noFill/>
                    </a:lnB>
                  </a:tcPr>
                </a:tc>
                <a:tc>
                  <a:txBody>
                    <a:bodyPr/>
                    <a:lstStyle/>
                    <a:p>
                      <a:pPr algn="ctr"/>
                      <a:r>
                        <a:rPr lang="fr-FR" sz="1400" b="1" dirty="0" smtClean="0">
                          <a:latin typeface="Marianne" panose="02000000000000000000" pitchFamily="50" charset="0"/>
                        </a:rPr>
                        <a:t>Observation</a:t>
                      </a:r>
                      <a:endParaRPr lang="fr-FR" sz="1400" b="1" dirty="0">
                        <a:latin typeface="Marianne" panose="02000000000000000000" pitchFamily="50" charset="0"/>
                      </a:endParaRPr>
                    </a:p>
                  </a:txBody>
                  <a:tcPr marL="28817" marR="28817" marT="14408" marB="14408" anchor="ctr">
                    <a:lnL>
                      <a:noFill/>
                    </a:lnL>
                    <a:lnR>
                      <a:noFill/>
                    </a:lnR>
                    <a:lnT>
                      <a:noFill/>
                    </a:lnT>
                    <a:lnB>
                      <a:noFill/>
                    </a:lnB>
                  </a:tcPr>
                </a:tc>
                <a:extLst>
                  <a:ext uri="{0D108BD9-81ED-4DB2-BD59-A6C34878D82A}">
                    <a16:rowId xmlns:a16="http://schemas.microsoft.com/office/drawing/2014/main" val="813695199"/>
                  </a:ext>
                </a:extLst>
              </a:tr>
              <a:tr h="201718">
                <a:tc vMerge="1">
                  <a:txBody>
                    <a:bodyPr/>
                    <a:lstStyle/>
                    <a:p>
                      <a:endParaRPr lang="fr-FR"/>
                    </a:p>
                  </a:txBody>
                  <a:tcPr/>
                </a:tc>
                <a:tc vMerge="1">
                  <a:txBody>
                    <a:bodyPr/>
                    <a:lstStyle/>
                    <a:p>
                      <a:endParaRPr lang="fr-FR"/>
                    </a:p>
                  </a:txBody>
                  <a:tcPr/>
                </a:tc>
                <a:tc>
                  <a:txBody>
                    <a:bodyPr/>
                    <a:lstStyle/>
                    <a:p>
                      <a:pPr algn="ctr"/>
                      <a:r>
                        <a:rPr lang="fr-FR" sz="1400" b="1" dirty="0">
                          <a:latin typeface="Marianne" panose="02000000000000000000" pitchFamily="50" charset="0"/>
                        </a:rPr>
                        <a:t>Repères clés pour le professeur ou </a:t>
                      </a:r>
                      <a:r>
                        <a:rPr lang="fr-FR" sz="1400" b="1" dirty="0" smtClean="0">
                          <a:latin typeface="Marianne" panose="02000000000000000000" pitchFamily="50" charset="0"/>
                        </a:rPr>
                        <a:t>l'intervenant</a:t>
                      </a:r>
                    </a:p>
                    <a:p>
                      <a:pPr algn="ctr"/>
                      <a:endParaRPr lang="fr-FR" sz="1400" b="1" dirty="0">
                        <a:latin typeface="Marianne" panose="02000000000000000000" pitchFamily="50" charset="0"/>
                      </a:endParaRPr>
                    </a:p>
                  </a:txBody>
                  <a:tcPr marL="28817" marR="28817" marT="14408" marB="14408" anchor="ctr">
                    <a:lnL>
                      <a:noFill/>
                    </a:lnL>
                    <a:lnR>
                      <a:noFill/>
                    </a:lnR>
                    <a:lnT>
                      <a:noFill/>
                    </a:lnT>
                    <a:lnB>
                      <a:noFill/>
                    </a:lnB>
                  </a:tcPr>
                </a:tc>
                <a:extLst>
                  <a:ext uri="{0D108BD9-81ED-4DB2-BD59-A6C34878D82A}">
                    <a16:rowId xmlns:a16="http://schemas.microsoft.com/office/drawing/2014/main" val="2270093139"/>
                  </a:ext>
                </a:extLst>
              </a:tr>
              <a:tr h="288168">
                <a:tc rowSpan="6">
                  <a:txBody>
                    <a:bodyPr/>
                    <a:lstStyle/>
                    <a:p>
                      <a:r>
                        <a:rPr lang="fr-FR" sz="1400" dirty="0">
                          <a:latin typeface="Marianne" panose="02000000000000000000" pitchFamily="50" charset="0"/>
                        </a:rPr>
                        <a:t>Palier 3 </a:t>
                      </a:r>
                      <a:r>
                        <a:rPr lang="fr-FR" sz="1400" dirty="0" smtClean="0">
                          <a:latin typeface="Marianne" panose="02000000000000000000" pitchFamily="50" charset="0"/>
                        </a:rPr>
                        <a:t>:</a:t>
                      </a:r>
                    </a:p>
                    <a:p>
                      <a:endParaRPr lang="fr-FR" sz="1400" dirty="0">
                        <a:latin typeface="Marianne" panose="02000000000000000000" pitchFamily="50" charset="0"/>
                      </a:endParaRPr>
                    </a:p>
                    <a:p>
                      <a:r>
                        <a:rPr lang="fr-FR" sz="1400" dirty="0">
                          <a:latin typeface="Marianne" panose="02000000000000000000" pitchFamily="50" charset="0"/>
                        </a:rPr>
                        <a:t>Cette dernière étape consiste à entrer dans l'eau par la tête, à remonter à la surface, à parcourir 10 m en position ventrale tête immergée, à flotter sur le dos avec le bassin en surface, à regagner le bord et à sortir seul.</a:t>
                      </a:r>
                    </a:p>
                  </a:txBody>
                  <a:tcPr marL="28817" marR="28817" marT="14408" marB="14408">
                    <a:lnL>
                      <a:noFill/>
                    </a:lnL>
                    <a:lnR>
                      <a:noFill/>
                    </a:lnR>
                    <a:lnT>
                      <a:noFill/>
                    </a:lnT>
                    <a:lnB>
                      <a:noFill/>
                    </a:lnB>
                  </a:tcPr>
                </a:tc>
                <a:tc rowSpan="2">
                  <a:txBody>
                    <a:bodyPr/>
                    <a:lstStyle/>
                    <a:p>
                      <a:r>
                        <a:rPr lang="fr-FR" sz="1400" dirty="0" smtClean="0">
                          <a:latin typeface="Marianne" panose="02000000000000000000" pitchFamily="50" charset="0"/>
                        </a:rPr>
                        <a:t>Accepter </a:t>
                      </a:r>
                      <a:r>
                        <a:rPr lang="fr-FR" sz="1400" dirty="0">
                          <a:latin typeface="Marianne" panose="02000000000000000000" pitchFamily="50" charset="0"/>
                        </a:rPr>
                        <a:t>le déséquilibre et le changement de direction</a:t>
                      </a:r>
                    </a:p>
                  </a:txBody>
                  <a:tcPr marL="28817" marR="28817" marT="14408" marB="14408" anchor="ctr">
                    <a:lnL>
                      <a:noFill/>
                    </a:lnL>
                    <a:lnR>
                      <a:noFill/>
                    </a:lnR>
                    <a:lnT>
                      <a:noFill/>
                    </a:lnT>
                    <a:lnB>
                      <a:noFill/>
                    </a:lnB>
                  </a:tcPr>
                </a:tc>
                <a:tc>
                  <a:txBody>
                    <a:bodyPr/>
                    <a:lstStyle/>
                    <a:p>
                      <a:r>
                        <a:rPr lang="fr-FR" sz="1400" dirty="0">
                          <a:latin typeface="Marianne" panose="02000000000000000000" pitchFamily="50" charset="0"/>
                        </a:rPr>
                        <a:t>9) Basculer dans l'eau depuis le bord et entrer dans l'eau par le haut du dos</a:t>
                      </a:r>
                    </a:p>
                  </a:txBody>
                  <a:tcPr marL="28817" marR="28817" marT="14408" marB="14408" anchor="ctr">
                    <a:lnL>
                      <a:noFill/>
                    </a:lnL>
                    <a:lnR>
                      <a:noFill/>
                    </a:lnR>
                    <a:lnT>
                      <a:noFill/>
                    </a:lnT>
                    <a:lnB>
                      <a:noFill/>
                    </a:lnB>
                  </a:tcPr>
                </a:tc>
                <a:extLst>
                  <a:ext uri="{0D108BD9-81ED-4DB2-BD59-A6C34878D82A}">
                    <a16:rowId xmlns:a16="http://schemas.microsoft.com/office/drawing/2014/main" val="3694601152"/>
                  </a:ext>
                </a:extLst>
              </a:tr>
              <a:tr h="288168">
                <a:tc vMerge="1">
                  <a:txBody>
                    <a:bodyPr/>
                    <a:lstStyle/>
                    <a:p>
                      <a:endParaRPr lang="fr-FR"/>
                    </a:p>
                  </a:txBody>
                  <a:tcPr/>
                </a:tc>
                <a:tc vMerge="1">
                  <a:txBody>
                    <a:bodyPr/>
                    <a:lstStyle/>
                    <a:p>
                      <a:endParaRPr lang="fr-FR"/>
                    </a:p>
                  </a:txBody>
                  <a:tcPr/>
                </a:tc>
                <a:tc>
                  <a:txBody>
                    <a:bodyPr/>
                    <a:lstStyle/>
                    <a:p>
                      <a:r>
                        <a:rPr lang="fr-FR" sz="1400">
                          <a:latin typeface="Marianne" panose="02000000000000000000" pitchFamily="50" charset="0"/>
                        </a:rPr>
                        <a:t>Enchaînement</a:t>
                      </a:r>
                    </a:p>
                    <a:p>
                      <a:r>
                        <a:rPr lang="fr-FR" sz="1400">
                          <a:latin typeface="Marianne" panose="02000000000000000000" pitchFamily="50" charset="0"/>
                        </a:rPr>
                        <a:t>10) Puis pivoter dans l'eau pour se retrouver dos au mur</a:t>
                      </a:r>
                    </a:p>
                  </a:txBody>
                  <a:tcPr marL="28817" marR="28817" marT="14408" marB="14408" anchor="ctr">
                    <a:lnL>
                      <a:noFill/>
                    </a:lnL>
                    <a:lnR>
                      <a:noFill/>
                    </a:lnR>
                    <a:lnT>
                      <a:noFill/>
                    </a:lnT>
                    <a:lnB>
                      <a:noFill/>
                    </a:lnB>
                  </a:tcPr>
                </a:tc>
                <a:extLst>
                  <a:ext uri="{0D108BD9-81ED-4DB2-BD59-A6C34878D82A}">
                    <a16:rowId xmlns:a16="http://schemas.microsoft.com/office/drawing/2014/main" val="148470162"/>
                  </a:ext>
                </a:extLst>
              </a:tr>
              <a:tr h="374618">
                <a:tc vMerge="1">
                  <a:txBody>
                    <a:bodyPr/>
                    <a:lstStyle/>
                    <a:p>
                      <a:endParaRPr lang="fr-FR"/>
                    </a:p>
                  </a:txBody>
                  <a:tcPr/>
                </a:tc>
                <a:tc rowSpan="4">
                  <a:txBody>
                    <a:bodyPr/>
                    <a:lstStyle/>
                    <a:p>
                      <a:r>
                        <a:rPr lang="fr-FR" sz="1400" dirty="0">
                          <a:latin typeface="Marianne" panose="02000000000000000000" pitchFamily="50" charset="0"/>
                        </a:rPr>
                        <a:t>Choisir sa forme pour s'orienter de différentes façons</a:t>
                      </a:r>
                    </a:p>
                  </a:txBody>
                  <a:tcPr marL="28817" marR="28817" marT="14408" marB="14408" anchor="ctr">
                    <a:lnL>
                      <a:noFill/>
                    </a:lnL>
                    <a:lnR>
                      <a:noFill/>
                    </a:lnR>
                    <a:lnT>
                      <a:noFill/>
                    </a:lnT>
                    <a:lnB>
                      <a:noFill/>
                    </a:lnB>
                  </a:tcPr>
                </a:tc>
                <a:tc>
                  <a:txBody>
                    <a:bodyPr/>
                    <a:lstStyle/>
                    <a:p>
                      <a:r>
                        <a:rPr lang="fr-FR" sz="1400" dirty="0">
                          <a:latin typeface="Marianne" panose="02000000000000000000" pitchFamily="50" charset="0"/>
                        </a:rPr>
                        <a:t>11) S'allonger sur le ventre, bras dans le prolongement du corps tête sous les bras, quelques </a:t>
                      </a:r>
                      <a:r>
                        <a:rPr lang="fr-FR" sz="1400" dirty="0" smtClean="0">
                          <a:latin typeface="Marianne" panose="02000000000000000000" pitchFamily="50" charset="0"/>
                        </a:rPr>
                        <a:t>secondes</a:t>
                      </a:r>
                    </a:p>
                    <a:p>
                      <a:endParaRPr lang="fr-FR" sz="1400" dirty="0">
                        <a:latin typeface="Marianne" panose="02000000000000000000" pitchFamily="50" charset="0"/>
                      </a:endParaRPr>
                    </a:p>
                  </a:txBody>
                  <a:tcPr marL="28817" marR="28817" marT="14408" marB="14408" anchor="ctr">
                    <a:lnL>
                      <a:noFill/>
                    </a:lnL>
                    <a:lnR>
                      <a:noFill/>
                    </a:lnR>
                    <a:lnT>
                      <a:noFill/>
                    </a:lnT>
                    <a:lnB>
                      <a:noFill/>
                    </a:lnB>
                  </a:tcPr>
                </a:tc>
                <a:extLst>
                  <a:ext uri="{0D108BD9-81ED-4DB2-BD59-A6C34878D82A}">
                    <a16:rowId xmlns:a16="http://schemas.microsoft.com/office/drawing/2014/main" val="683368155"/>
                  </a:ext>
                </a:extLst>
              </a:tr>
              <a:tr h="374618">
                <a:tc vMerge="1">
                  <a:txBody>
                    <a:bodyPr/>
                    <a:lstStyle/>
                    <a:p>
                      <a:endParaRPr lang="fr-FR"/>
                    </a:p>
                  </a:txBody>
                  <a:tcPr/>
                </a:tc>
                <a:tc vMerge="1">
                  <a:txBody>
                    <a:bodyPr/>
                    <a:lstStyle/>
                    <a:p>
                      <a:endParaRPr lang="fr-FR"/>
                    </a:p>
                  </a:txBody>
                  <a:tcPr/>
                </a:tc>
                <a:tc>
                  <a:txBody>
                    <a:bodyPr/>
                    <a:lstStyle/>
                    <a:p>
                      <a:r>
                        <a:rPr lang="fr-FR" sz="1400" dirty="0">
                          <a:latin typeface="Marianne" panose="02000000000000000000" pitchFamily="50" charset="0"/>
                        </a:rPr>
                        <a:t>12) S'allonger sur le dos, bras dans le prolongement du corps, le temps de plusieurs échanges ventilatoires</a:t>
                      </a:r>
                    </a:p>
                  </a:txBody>
                  <a:tcPr marL="28817" marR="28817" marT="14408" marB="14408" anchor="ctr">
                    <a:lnL>
                      <a:noFill/>
                    </a:lnL>
                    <a:lnR>
                      <a:noFill/>
                    </a:lnR>
                    <a:lnT>
                      <a:noFill/>
                    </a:lnT>
                    <a:lnB>
                      <a:noFill/>
                    </a:lnB>
                  </a:tcPr>
                </a:tc>
                <a:extLst>
                  <a:ext uri="{0D108BD9-81ED-4DB2-BD59-A6C34878D82A}">
                    <a16:rowId xmlns:a16="http://schemas.microsoft.com/office/drawing/2014/main" val="3842556280"/>
                  </a:ext>
                </a:extLst>
              </a:tr>
              <a:tr h="288168">
                <a:tc vMerge="1">
                  <a:txBody>
                    <a:bodyPr/>
                    <a:lstStyle/>
                    <a:p>
                      <a:endParaRPr lang="fr-FR"/>
                    </a:p>
                  </a:txBody>
                  <a:tcPr/>
                </a:tc>
                <a:tc vMerge="1">
                  <a:txBody>
                    <a:bodyPr/>
                    <a:lstStyle/>
                    <a:p>
                      <a:endParaRPr lang="fr-FR"/>
                    </a:p>
                  </a:txBody>
                  <a:tcPr/>
                </a:tc>
                <a:tc>
                  <a:txBody>
                    <a:bodyPr/>
                    <a:lstStyle/>
                    <a:p>
                      <a:r>
                        <a:rPr lang="fr-FR" sz="1400" dirty="0">
                          <a:latin typeface="Marianne" panose="02000000000000000000" pitchFamily="50" charset="0"/>
                        </a:rPr>
                        <a:t>13) Entrer dans l'eau par la tête en premier et glisser plusieurs mètres sans nager</a:t>
                      </a:r>
                    </a:p>
                  </a:txBody>
                  <a:tcPr marL="28817" marR="28817" marT="14408" marB="14408" anchor="ctr">
                    <a:lnL>
                      <a:noFill/>
                    </a:lnL>
                    <a:lnR>
                      <a:noFill/>
                    </a:lnR>
                    <a:lnT>
                      <a:noFill/>
                    </a:lnT>
                    <a:lnB>
                      <a:noFill/>
                    </a:lnB>
                  </a:tcPr>
                </a:tc>
                <a:extLst>
                  <a:ext uri="{0D108BD9-81ED-4DB2-BD59-A6C34878D82A}">
                    <a16:rowId xmlns:a16="http://schemas.microsoft.com/office/drawing/2014/main" val="3696457697"/>
                  </a:ext>
                </a:extLst>
              </a:tr>
              <a:tr h="201718">
                <a:tc vMerge="1">
                  <a:txBody>
                    <a:bodyPr/>
                    <a:lstStyle/>
                    <a:p>
                      <a:endParaRPr lang="fr-FR"/>
                    </a:p>
                  </a:txBody>
                  <a:tcPr/>
                </a:tc>
                <a:tc vMerge="1">
                  <a:txBody>
                    <a:bodyPr/>
                    <a:lstStyle/>
                    <a:p>
                      <a:endParaRPr lang="fr-FR"/>
                    </a:p>
                  </a:txBody>
                  <a:tcPr/>
                </a:tc>
                <a:tc>
                  <a:txBody>
                    <a:bodyPr/>
                    <a:lstStyle/>
                    <a:p>
                      <a:r>
                        <a:rPr lang="fr-FR" sz="1400" dirty="0">
                          <a:latin typeface="Marianne" panose="02000000000000000000" pitchFamily="50" charset="0"/>
                        </a:rPr>
                        <a:t>14) Parcourir 10 mètres sans prise d'appui solide</a:t>
                      </a:r>
                    </a:p>
                  </a:txBody>
                  <a:tcPr marL="28817" marR="28817" marT="14408" marB="14408" anchor="ctr">
                    <a:lnL>
                      <a:noFill/>
                    </a:lnL>
                    <a:lnR>
                      <a:noFill/>
                    </a:lnR>
                    <a:lnT>
                      <a:noFill/>
                    </a:lnT>
                    <a:lnB>
                      <a:noFill/>
                    </a:lnB>
                  </a:tcPr>
                </a:tc>
                <a:extLst>
                  <a:ext uri="{0D108BD9-81ED-4DB2-BD59-A6C34878D82A}">
                    <a16:rowId xmlns:a16="http://schemas.microsoft.com/office/drawing/2014/main" val="1716935412"/>
                  </a:ext>
                </a:extLst>
              </a:tr>
            </a:tbl>
          </a:graphicData>
        </a:graphic>
      </p:graphicFrame>
    </p:spTree>
    <p:extLst>
      <p:ext uri="{BB962C8B-B14F-4D97-AF65-F5344CB8AC3E}">
        <p14:creationId xmlns:p14="http://schemas.microsoft.com/office/powerpoint/2010/main" val="10782436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extLst>
              <p:ext uri="{D42A27DB-BD31-4B8C-83A1-F6EECF244321}">
                <p14:modId xmlns:p14="http://schemas.microsoft.com/office/powerpoint/2010/main" val="700939727"/>
              </p:ext>
            </p:extLst>
          </p:nvPr>
        </p:nvGraphicFramePr>
        <p:xfrm>
          <a:off x="731518" y="1168956"/>
          <a:ext cx="10672356" cy="5420193"/>
        </p:xfrm>
        <a:graphic>
          <a:graphicData uri="http://schemas.openxmlformats.org/drawingml/2006/table">
            <a:tbl>
              <a:tblPr/>
              <a:tblGrid>
                <a:gridCol w="5336178">
                  <a:extLst>
                    <a:ext uri="{9D8B030D-6E8A-4147-A177-3AD203B41FA5}">
                      <a16:colId xmlns:a16="http://schemas.microsoft.com/office/drawing/2014/main" val="3756169844"/>
                    </a:ext>
                  </a:extLst>
                </a:gridCol>
                <a:gridCol w="5336178">
                  <a:extLst>
                    <a:ext uri="{9D8B030D-6E8A-4147-A177-3AD203B41FA5}">
                      <a16:colId xmlns:a16="http://schemas.microsoft.com/office/drawing/2014/main" val="827858946"/>
                    </a:ext>
                  </a:extLst>
                </a:gridCol>
              </a:tblGrid>
              <a:tr h="116036">
                <a:tc>
                  <a:txBody>
                    <a:bodyPr/>
                    <a:lstStyle/>
                    <a:p>
                      <a:pPr algn="ctr"/>
                      <a:r>
                        <a:rPr lang="fr-FR" sz="1800" b="1" dirty="0">
                          <a:latin typeface="Marianne" panose="02000000000000000000" pitchFamily="50" charset="0"/>
                        </a:rPr>
                        <a:t>Capacités</a:t>
                      </a:r>
                    </a:p>
                  </a:txBody>
                  <a:tcPr marL="29009" marR="29009" marT="14504" marB="14504">
                    <a:lnL>
                      <a:noFill/>
                    </a:lnL>
                    <a:lnR>
                      <a:noFill/>
                    </a:lnR>
                    <a:lnT>
                      <a:noFill/>
                    </a:lnT>
                    <a:lnB>
                      <a:noFill/>
                    </a:lnB>
                  </a:tcPr>
                </a:tc>
                <a:tc>
                  <a:txBody>
                    <a:bodyPr/>
                    <a:lstStyle/>
                    <a:p>
                      <a:pPr algn="ctr"/>
                      <a:r>
                        <a:rPr lang="fr-FR" sz="1800" b="1" dirty="0">
                          <a:latin typeface="Marianne" panose="02000000000000000000" pitchFamily="50" charset="0"/>
                        </a:rPr>
                        <a:t>Indications pour l'évaluation</a:t>
                      </a:r>
                    </a:p>
                  </a:txBody>
                  <a:tcPr marL="29009" marR="29009" marT="14504" marB="14504">
                    <a:lnL>
                      <a:noFill/>
                    </a:lnL>
                    <a:lnR>
                      <a:noFill/>
                    </a:lnR>
                    <a:lnT>
                      <a:noFill/>
                    </a:lnT>
                    <a:lnB>
                      <a:noFill/>
                    </a:lnB>
                  </a:tcPr>
                </a:tc>
                <a:extLst>
                  <a:ext uri="{0D108BD9-81ED-4DB2-BD59-A6C34878D82A}">
                    <a16:rowId xmlns:a16="http://schemas.microsoft.com/office/drawing/2014/main" val="1040850696"/>
                  </a:ext>
                </a:extLst>
              </a:tr>
              <a:tr h="464143">
                <a:tc>
                  <a:txBody>
                    <a:bodyPr/>
                    <a:lstStyle/>
                    <a:p>
                      <a:r>
                        <a:rPr lang="fr-FR" sz="1400" dirty="0">
                          <a:latin typeface="Marianne" panose="02000000000000000000" pitchFamily="50" charset="0"/>
                        </a:rPr>
                        <a:t>À partir du bord de la piscine, entrer dans l'eau </a:t>
                      </a:r>
                      <a:r>
                        <a:rPr lang="fr-FR" sz="1400" b="1" dirty="0">
                          <a:latin typeface="Marianne" panose="02000000000000000000" pitchFamily="50" charset="0"/>
                        </a:rPr>
                        <a:t>en chute arrière.</a:t>
                      </a:r>
                    </a:p>
                  </a:txBody>
                  <a:tcPr marL="29009" marR="29009" marT="14504" marB="14504">
                    <a:lnL>
                      <a:noFill/>
                    </a:lnL>
                    <a:lnR>
                      <a:noFill/>
                    </a:lnR>
                    <a:lnT>
                      <a:noFill/>
                    </a:lnT>
                    <a:lnB>
                      <a:noFill/>
                    </a:lnB>
                  </a:tcPr>
                </a:tc>
                <a:tc>
                  <a:txBody>
                    <a:bodyPr/>
                    <a:lstStyle/>
                    <a:p>
                      <a:r>
                        <a:rPr lang="fr-FR" sz="1400" dirty="0">
                          <a:latin typeface="Marianne" panose="02000000000000000000" pitchFamily="50" charset="0"/>
                        </a:rPr>
                        <a:t>L'élève, à partir d'une position accroupie, entre par les fesses, ou le dos orienté vers la surface de l'eau, et reste dans l'axe de la chute.</a:t>
                      </a:r>
                    </a:p>
                  </a:txBody>
                  <a:tcPr marL="29009" marR="29009" marT="14504" marB="14504">
                    <a:lnL>
                      <a:noFill/>
                    </a:lnL>
                    <a:lnR>
                      <a:noFill/>
                    </a:lnR>
                    <a:lnT>
                      <a:noFill/>
                    </a:lnT>
                    <a:lnB>
                      <a:noFill/>
                    </a:lnB>
                  </a:tcPr>
                </a:tc>
                <a:extLst>
                  <a:ext uri="{0D108BD9-81ED-4DB2-BD59-A6C34878D82A}">
                    <a16:rowId xmlns:a16="http://schemas.microsoft.com/office/drawing/2014/main" val="3350111156"/>
                  </a:ext>
                </a:extLst>
              </a:tr>
              <a:tr h="290089">
                <a:tc>
                  <a:txBody>
                    <a:bodyPr/>
                    <a:lstStyle/>
                    <a:p>
                      <a:r>
                        <a:rPr lang="fr-FR" sz="1400" dirty="0">
                          <a:latin typeface="Marianne" panose="02000000000000000000" pitchFamily="50" charset="0"/>
                        </a:rPr>
                        <a:t>Se déplacer sur une distance de 3,5 m en direction d'un obstacle.</a:t>
                      </a:r>
                    </a:p>
                  </a:txBody>
                  <a:tcPr marL="29009" marR="29009" marT="14504" marB="14504">
                    <a:lnL>
                      <a:noFill/>
                    </a:lnL>
                    <a:lnR>
                      <a:noFill/>
                    </a:lnR>
                    <a:lnT>
                      <a:noFill/>
                    </a:lnT>
                    <a:lnB>
                      <a:noFill/>
                    </a:lnB>
                  </a:tcPr>
                </a:tc>
                <a:tc>
                  <a:txBody>
                    <a:bodyPr/>
                    <a:lstStyle/>
                    <a:p>
                      <a:r>
                        <a:rPr lang="fr-FR" sz="1400" dirty="0">
                          <a:latin typeface="Marianne" panose="02000000000000000000" pitchFamily="50" charset="0"/>
                        </a:rPr>
                        <a:t>Déplacement libre.</a:t>
                      </a:r>
                    </a:p>
                  </a:txBody>
                  <a:tcPr marL="29009" marR="29009" marT="14504" marB="14504">
                    <a:lnL>
                      <a:noFill/>
                    </a:lnL>
                    <a:lnR>
                      <a:noFill/>
                    </a:lnR>
                    <a:lnT>
                      <a:noFill/>
                    </a:lnT>
                    <a:lnB>
                      <a:noFill/>
                    </a:lnB>
                  </a:tcPr>
                </a:tc>
                <a:extLst>
                  <a:ext uri="{0D108BD9-81ED-4DB2-BD59-A6C34878D82A}">
                    <a16:rowId xmlns:a16="http://schemas.microsoft.com/office/drawing/2014/main" val="1969506439"/>
                  </a:ext>
                </a:extLst>
              </a:tr>
              <a:tr h="377116">
                <a:tc>
                  <a:txBody>
                    <a:bodyPr/>
                    <a:lstStyle/>
                    <a:p>
                      <a:r>
                        <a:rPr lang="fr-FR" sz="1400" dirty="0">
                          <a:latin typeface="Marianne" panose="02000000000000000000" pitchFamily="50" charset="0"/>
                        </a:rPr>
                        <a:t>Franchir en immersion complète l'obstacle sur une distance de 1,5 m.</a:t>
                      </a:r>
                    </a:p>
                  </a:txBody>
                  <a:tcPr marL="29009" marR="29009" marT="14504" marB="14504">
                    <a:lnL>
                      <a:noFill/>
                    </a:lnL>
                    <a:lnR>
                      <a:noFill/>
                    </a:lnR>
                    <a:lnT>
                      <a:noFill/>
                    </a:lnT>
                    <a:lnB>
                      <a:noFill/>
                    </a:lnB>
                  </a:tcPr>
                </a:tc>
                <a:tc>
                  <a:txBody>
                    <a:bodyPr/>
                    <a:lstStyle/>
                    <a:p>
                      <a:r>
                        <a:rPr lang="fr-FR" sz="1400" dirty="0">
                          <a:latin typeface="Marianne" panose="02000000000000000000" pitchFamily="50" charset="0"/>
                        </a:rPr>
                        <a:t>L'immersion du corps doit être complète. Aucune partie du corps du nageur ne doit toucher l'obstacle</a:t>
                      </a:r>
                    </a:p>
                  </a:txBody>
                  <a:tcPr marL="29009" marR="29009" marT="14504" marB="14504">
                    <a:lnL>
                      <a:noFill/>
                    </a:lnL>
                    <a:lnR>
                      <a:noFill/>
                    </a:lnR>
                    <a:lnT>
                      <a:noFill/>
                    </a:lnT>
                    <a:lnB>
                      <a:noFill/>
                    </a:lnB>
                  </a:tcPr>
                </a:tc>
                <a:extLst>
                  <a:ext uri="{0D108BD9-81ED-4DB2-BD59-A6C34878D82A}">
                    <a16:rowId xmlns:a16="http://schemas.microsoft.com/office/drawing/2014/main" val="1804794063"/>
                  </a:ext>
                </a:extLst>
              </a:tr>
              <a:tr h="203062">
                <a:tc>
                  <a:txBody>
                    <a:bodyPr/>
                    <a:lstStyle/>
                    <a:p>
                      <a:r>
                        <a:rPr lang="fr-FR" sz="1400" dirty="0">
                          <a:latin typeface="Marianne" panose="02000000000000000000" pitchFamily="50" charset="0"/>
                        </a:rPr>
                        <a:t>Se déplacer sur le ventre sur une distance de 15 m.</a:t>
                      </a:r>
                    </a:p>
                  </a:txBody>
                  <a:tcPr marL="29009" marR="29009" marT="14504" marB="14504">
                    <a:lnL>
                      <a:noFill/>
                    </a:lnL>
                    <a:lnR>
                      <a:noFill/>
                    </a:lnR>
                    <a:lnT>
                      <a:noFill/>
                    </a:lnT>
                    <a:lnB>
                      <a:noFill/>
                    </a:lnB>
                  </a:tcPr>
                </a:tc>
                <a:tc>
                  <a:txBody>
                    <a:bodyPr/>
                    <a:lstStyle/>
                    <a:p>
                      <a:r>
                        <a:rPr lang="fr-FR" sz="1400" dirty="0">
                          <a:latin typeface="Marianne" panose="02000000000000000000" pitchFamily="50" charset="0"/>
                        </a:rPr>
                        <a:t>Déplacement libre sans contrainte temporelle.</a:t>
                      </a:r>
                    </a:p>
                  </a:txBody>
                  <a:tcPr marL="29009" marR="29009" marT="14504" marB="14504">
                    <a:lnL>
                      <a:noFill/>
                    </a:lnL>
                    <a:lnR>
                      <a:noFill/>
                    </a:lnR>
                    <a:lnT>
                      <a:noFill/>
                    </a:lnT>
                    <a:lnB>
                      <a:noFill/>
                    </a:lnB>
                  </a:tcPr>
                </a:tc>
                <a:extLst>
                  <a:ext uri="{0D108BD9-81ED-4DB2-BD59-A6C34878D82A}">
                    <a16:rowId xmlns:a16="http://schemas.microsoft.com/office/drawing/2014/main" val="2001717222"/>
                  </a:ext>
                </a:extLst>
              </a:tr>
              <a:tr h="551169">
                <a:tc>
                  <a:txBody>
                    <a:bodyPr/>
                    <a:lstStyle/>
                    <a:p>
                      <a:pPr algn="just"/>
                      <a:r>
                        <a:rPr lang="fr-FR" sz="1400" dirty="0">
                          <a:latin typeface="Marianne" panose="02000000000000000000" pitchFamily="50" charset="0"/>
                        </a:rPr>
                        <a:t>Au cours de ce déplacement, au signal sonore, réaliser un surplace vertical pendant 15 secondes puis reprendre le déplacement pour terminer la distance des 20 m.</a:t>
                      </a:r>
                    </a:p>
                  </a:txBody>
                  <a:tcPr marL="29009" marR="29009" marT="14504" marB="14504">
                    <a:lnL>
                      <a:noFill/>
                    </a:lnL>
                    <a:lnR>
                      <a:noFill/>
                    </a:lnR>
                    <a:lnT>
                      <a:noFill/>
                    </a:lnT>
                    <a:lnB>
                      <a:noFill/>
                    </a:lnB>
                  </a:tcPr>
                </a:tc>
                <a:tc>
                  <a:txBody>
                    <a:bodyPr/>
                    <a:lstStyle/>
                    <a:p>
                      <a:r>
                        <a:rPr lang="fr-FR" sz="1400" dirty="0">
                          <a:latin typeface="Marianne" panose="02000000000000000000" pitchFamily="50" charset="0"/>
                        </a:rPr>
                        <a:t>Position verticale statique ou dynamique ; visage et voies respiratoires émergées.</a:t>
                      </a:r>
                    </a:p>
                  </a:txBody>
                  <a:tcPr marL="29009" marR="29009" marT="14504" marB="14504">
                    <a:lnL>
                      <a:noFill/>
                    </a:lnL>
                    <a:lnR>
                      <a:noFill/>
                    </a:lnR>
                    <a:lnT>
                      <a:noFill/>
                    </a:lnT>
                    <a:lnB>
                      <a:noFill/>
                    </a:lnB>
                  </a:tcPr>
                </a:tc>
                <a:extLst>
                  <a:ext uri="{0D108BD9-81ED-4DB2-BD59-A6C34878D82A}">
                    <a16:rowId xmlns:a16="http://schemas.microsoft.com/office/drawing/2014/main" val="2662872923"/>
                  </a:ext>
                </a:extLst>
              </a:tr>
              <a:tr h="464143">
                <a:tc>
                  <a:txBody>
                    <a:bodyPr/>
                    <a:lstStyle/>
                    <a:p>
                      <a:r>
                        <a:rPr lang="fr-FR" sz="1400" dirty="0">
                          <a:latin typeface="Marianne" panose="02000000000000000000" pitchFamily="50" charset="0"/>
                        </a:rPr>
                        <a:t>Faire demi-tour sans reprise d'appuis et passer d'une position ventrale à une position dorsale.</a:t>
                      </a:r>
                    </a:p>
                  </a:txBody>
                  <a:tcPr marL="29009" marR="29009" marT="14504" marB="14504">
                    <a:lnL>
                      <a:noFill/>
                    </a:lnL>
                    <a:lnR>
                      <a:noFill/>
                    </a:lnR>
                    <a:lnT>
                      <a:noFill/>
                    </a:lnT>
                    <a:lnB>
                      <a:noFill/>
                    </a:lnB>
                  </a:tcPr>
                </a:tc>
                <a:tc>
                  <a:txBody>
                    <a:bodyPr/>
                    <a:lstStyle/>
                    <a:p>
                      <a:r>
                        <a:rPr lang="fr-FR" sz="1400" dirty="0">
                          <a:latin typeface="Marianne" panose="02000000000000000000" pitchFamily="50" charset="0"/>
                        </a:rPr>
                        <a:t>Ne pas toucher le fond ou le mur. Sans reprise d'appui solide (fond du bassin, bord, ligne d'eau ou objet flottant).</a:t>
                      </a:r>
                    </a:p>
                  </a:txBody>
                  <a:tcPr marL="29009" marR="29009" marT="14504" marB="14504">
                    <a:lnL>
                      <a:noFill/>
                    </a:lnL>
                    <a:lnR>
                      <a:noFill/>
                    </a:lnR>
                    <a:lnT>
                      <a:noFill/>
                    </a:lnT>
                    <a:lnB>
                      <a:noFill/>
                    </a:lnB>
                  </a:tcPr>
                </a:tc>
                <a:extLst>
                  <a:ext uri="{0D108BD9-81ED-4DB2-BD59-A6C34878D82A}">
                    <a16:rowId xmlns:a16="http://schemas.microsoft.com/office/drawing/2014/main" val="2449556489"/>
                  </a:ext>
                </a:extLst>
              </a:tr>
              <a:tr h="203062">
                <a:tc>
                  <a:txBody>
                    <a:bodyPr/>
                    <a:lstStyle/>
                    <a:p>
                      <a:r>
                        <a:rPr lang="fr-FR" sz="1400" dirty="0">
                          <a:latin typeface="Marianne" panose="02000000000000000000" pitchFamily="50" charset="0"/>
                        </a:rPr>
                        <a:t>Se déplacer sur le dos sur une distance de 20 m.</a:t>
                      </a:r>
                    </a:p>
                  </a:txBody>
                  <a:tcPr marL="29009" marR="29009" marT="14504" marB="14504">
                    <a:lnL>
                      <a:noFill/>
                    </a:lnL>
                    <a:lnR>
                      <a:noFill/>
                    </a:lnR>
                    <a:lnT>
                      <a:noFill/>
                    </a:lnT>
                    <a:lnB>
                      <a:noFill/>
                    </a:lnB>
                  </a:tcPr>
                </a:tc>
                <a:tc>
                  <a:txBody>
                    <a:bodyPr/>
                    <a:lstStyle/>
                    <a:p>
                      <a:r>
                        <a:rPr lang="fr-FR" sz="1400" dirty="0">
                          <a:latin typeface="Marianne" panose="02000000000000000000" pitchFamily="50" charset="0"/>
                        </a:rPr>
                        <a:t>Déplacement libre sans contrainte temporelle.</a:t>
                      </a:r>
                    </a:p>
                  </a:txBody>
                  <a:tcPr marL="29009" marR="29009" marT="14504" marB="14504">
                    <a:lnL>
                      <a:noFill/>
                    </a:lnL>
                    <a:lnR>
                      <a:noFill/>
                    </a:lnR>
                    <a:lnT>
                      <a:noFill/>
                    </a:lnT>
                    <a:lnB>
                      <a:noFill/>
                    </a:lnB>
                  </a:tcPr>
                </a:tc>
                <a:extLst>
                  <a:ext uri="{0D108BD9-81ED-4DB2-BD59-A6C34878D82A}">
                    <a16:rowId xmlns:a16="http://schemas.microsoft.com/office/drawing/2014/main" val="2435155764"/>
                  </a:ext>
                </a:extLst>
              </a:tr>
              <a:tr h="725223">
                <a:tc>
                  <a:txBody>
                    <a:bodyPr/>
                    <a:lstStyle/>
                    <a:p>
                      <a:pPr algn="just"/>
                      <a:r>
                        <a:rPr lang="fr-FR" sz="1400" dirty="0">
                          <a:latin typeface="Marianne" panose="02000000000000000000" pitchFamily="50" charset="0"/>
                        </a:rPr>
                        <a:t>Au cours de ce déplacement, au signal sonore réaliser un surplace en position horizontale dorsale pendant 15 secondes, puis reprendre le déplacement pour terminer la distance des 20 m.</a:t>
                      </a:r>
                    </a:p>
                  </a:txBody>
                  <a:tcPr marL="29009" marR="29009" marT="14504" marB="14504">
                    <a:lnL>
                      <a:noFill/>
                    </a:lnL>
                    <a:lnR>
                      <a:noFill/>
                    </a:lnR>
                    <a:lnT>
                      <a:noFill/>
                    </a:lnT>
                    <a:lnB>
                      <a:noFill/>
                    </a:lnB>
                  </a:tcPr>
                </a:tc>
                <a:tc>
                  <a:txBody>
                    <a:bodyPr/>
                    <a:lstStyle/>
                    <a:p>
                      <a:r>
                        <a:rPr lang="fr-FR" sz="1400" dirty="0">
                          <a:latin typeface="Marianne" panose="02000000000000000000" pitchFamily="50" charset="0"/>
                        </a:rPr>
                        <a:t>Position horizontale dorsale statique avec ou sans action de stabilisation ; voies respiratoires émergées.</a:t>
                      </a:r>
                    </a:p>
                  </a:txBody>
                  <a:tcPr marL="29009" marR="29009" marT="14504" marB="14504">
                    <a:lnL>
                      <a:noFill/>
                    </a:lnL>
                    <a:lnR>
                      <a:noFill/>
                    </a:lnR>
                    <a:lnT>
                      <a:noFill/>
                    </a:lnT>
                    <a:lnB>
                      <a:noFill/>
                    </a:lnB>
                  </a:tcPr>
                </a:tc>
                <a:extLst>
                  <a:ext uri="{0D108BD9-81ED-4DB2-BD59-A6C34878D82A}">
                    <a16:rowId xmlns:a16="http://schemas.microsoft.com/office/drawing/2014/main" val="4089176292"/>
                  </a:ext>
                </a:extLst>
              </a:tr>
              <a:tr h="377116">
                <a:tc>
                  <a:txBody>
                    <a:bodyPr/>
                    <a:lstStyle/>
                    <a:p>
                      <a:r>
                        <a:rPr lang="fr-FR" sz="1400">
                          <a:latin typeface="Marianne" panose="02000000000000000000" pitchFamily="50" charset="0"/>
                        </a:rPr>
                        <a:t>Se retourner sur le ventre pour franchir à nouveau l'obstacle en immersion complète.</a:t>
                      </a:r>
                    </a:p>
                  </a:txBody>
                  <a:tcPr marL="29009" marR="29009" marT="14504" marB="14504">
                    <a:lnL>
                      <a:noFill/>
                    </a:lnL>
                    <a:lnR>
                      <a:noFill/>
                    </a:lnR>
                    <a:lnT>
                      <a:noFill/>
                    </a:lnT>
                    <a:lnB>
                      <a:noFill/>
                    </a:lnB>
                  </a:tcPr>
                </a:tc>
                <a:tc>
                  <a:txBody>
                    <a:bodyPr/>
                    <a:lstStyle/>
                    <a:p>
                      <a:r>
                        <a:rPr lang="fr-FR" sz="1400" dirty="0">
                          <a:latin typeface="Marianne" panose="02000000000000000000" pitchFamily="50" charset="0"/>
                        </a:rPr>
                        <a:t>L'immersion du corps doit être complète. Aucune partie du corps du nageur ne doit toucher l'obstacle.</a:t>
                      </a:r>
                    </a:p>
                  </a:txBody>
                  <a:tcPr marL="29009" marR="29009" marT="14504" marB="14504">
                    <a:lnL>
                      <a:noFill/>
                    </a:lnL>
                    <a:lnR>
                      <a:noFill/>
                    </a:lnR>
                    <a:lnT>
                      <a:noFill/>
                    </a:lnT>
                    <a:lnB>
                      <a:noFill/>
                    </a:lnB>
                  </a:tcPr>
                </a:tc>
                <a:extLst>
                  <a:ext uri="{0D108BD9-81ED-4DB2-BD59-A6C34878D82A}">
                    <a16:rowId xmlns:a16="http://schemas.microsoft.com/office/drawing/2014/main" val="70934957"/>
                  </a:ext>
                </a:extLst>
              </a:tr>
              <a:tr h="290089">
                <a:tc>
                  <a:txBody>
                    <a:bodyPr/>
                    <a:lstStyle/>
                    <a:p>
                      <a:r>
                        <a:rPr lang="fr-FR" sz="1400" dirty="0">
                          <a:latin typeface="Marianne" panose="02000000000000000000" pitchFamily="50" charset="0"/>
                        </a:rPr>
                        <a:t>Se déplacer sur le ventre pour revenir au point de départ.</a:t>
                      </a:r>
                    </a:p>
                  </a:txBody>
                  <a:tcPr marL="29009" marR="29009" marT="14504" marB="14504">
                    <a:lnL>
                      <a:noFill/>
                    </a:lnL>
                    <a:lnR>
                      <a:noFill/>
                    </a:lnR>
                    <a:lnT>
                      <a:noFill/>
                    </a:lnT>
                    <a:lnB>
                      <a:noFill/>
                    </a:lnB>
                  </a:tcPr>
                </a:tc>
                <a:tc>
                  <a:txBody>
                    <a:bodyPr/>
                    <a:lstStyle/>
                    <a:p>
                      <a:r>
                        <a:rPr lang="fr-FR" sz="1400" dirty="0">
                          <a:latin typeface="Marianne" panose="02000000000000000000" pitchFamily="50" charset="0"/>
                        </a:rPr>
                        <a:t>Déplacement libre sans contrainte temporelle.</a:t>
                      </a:r>
                    </a:p>
                  </a:txBody>
                  <a:tcPr marL="29009" marR="29009" marT="14504" marB="14504">
                    <a:lnL>
                      <a:noFill/>
                    </a:lnL>
                    <a:lnR>
                      <a:noFill/>
                    </a:lnR>
                    <a:lnT>
                      <a:noFill/>
                    </a:lnT>
                    <a:lnB>
                      <a:noFill/>
                    </a:lnB>
                  </a:tcPr>
                </a:tc>
                <a:extLst>
                  <a:ext uri="{0D108BD9-81ED-4DB2-BD59-A6C34878D82A}">
                    <a16:rowId xmlns:a16="http://schemas.microsoft.com/office/drawing/2014/main" val="1080444739"/>
                  </a:ext>
                </a:extLst>
              </a:tr>
              <a:tr h="290089">
                <a:tc>
                  <a:txBody>
                    <a:bodyPr/>
                    <a:lstStyle/>
                    <a:p>
                      <a:r>
                        <a:rPr lang="fr-FR" sz="1400" b="1" dirty="0">
                          <a:latin typeface="Marianne" panose="02000000000000000000" pitchFamily="50" charset="0"/>
                        </a:rPr>
                        <a:t>S'ancrer de manière sécurisée sur un élément fixe et stable</a:t>
                      </a:r>
                      <a:r>
                        <a:rPr lang="fr-FR" sz="1400" dirty="0">
                          <a:latin typeface="Marianne" panose="02000000000000000000" pitchFamily="50" charset="0"/>
                        </a:rPr>
                        <a:t>.</a:t>
                      </a:r>
                    </a:p>
                  </a:txBody>
                  <a:tcPr marL="29009" marR="29009" marT="14504" marB="14504">
                    <a:lnL>
                      <a:noFill/>
                    </a:lnL>
                    <a:lnR>
                      <a:noFill/>
                    </a:lnR>
                    <a:lnT>
                      <a:noFill/>
                    </a:lnT>
                    <a:lnB>
                      <a:noFill/>
                    </a:lnB>
                  </a:tcPr>
                </a:tc>
                <a:tc>
                  <a:txBody>
                    <a:bodyPr/>
                    <a:lstStyle/>
                    <a:p>
                      <a:r>
                        <a:rPr lang="fr-FR" sz="1400" dirty="0">
                          <a:latin typeface="Marianne" panose="02000000000000000000" pitchFamily="50" charset="0"/>
                        </a:rPr>
                        <a:t>Le nageur peut attendre les secours.</a:t>
                      </a:r>
                    </a:p>
                  </a:txBody>
                  <a:tcPr marL="29009" marR="29009" marT="14504" marB="14504">
                    <a:lnL>
                      <a:noFill/>
                    </a:lnL>
                    <a:lnR>
                      <a:noFill/>
                    </a:lnR>
                    <a:lnT>
                      <a:noFill/>
                    </a:lnT>
                    <a:lnB>
                      <a:noFill/>
                    </a:lnB>
                  </a:tcPr>
                </a:tc>
                <a:extLst>
                  <a:ext uri="{0D108BD9-81ED-4DB2-BD59-A6C34878D82A}">
                    <a16:rowId xmlns:a16="http://schemas.microsoft.com/office/drawing/2014/main" val="2044735518"/>
                  </a:ext>
                </a:extLst>
              </a:tr>
            </a:tbl>
          </a:graphicData>
        </a:graphic>
      </p:graphicFrame>
      <p:sp>
        <p:nvSpPr>
          <p:cNvPr id="3" name="Rectangle 2"/>
          <p:cNvSpPr/>
          <p:nvPr/>
        </p:nvSpPr>
        <p:spPr>
          <a:xfrm>
            <a:off x="607422" y="317378"/>
            <a:ext cx="11181807" cy="646331"/>
          </a:xfrm>
          <a:prstGeom prst="rect">
            <a:avLst/>
          </a:prstGeom>
        </p:spPr>
        <p:txBody>
          <a:bodyPr wrap="square">
            <a:spAutoFit/>
          </a:bodyPr>
          <a:lstStyle/>
          <a:p>
            <a:r>
              <a:rPr lang="fr-FR" sz="3600" dirty="0" smtClean="0">
                <a:latin typeface="Marianne" panose="02000000000000000000" pitchFamily="50" charset="0"/>
              </a:rPr>
              <a:t>Attestation savoir nager en sécurité : le test… </a:t>
            </a:r>
            <a:endParaRPr lang="fr-FR" sz="3600" dirty="0"/>
          </a:p>
        </p:txBody>
      </p:sp>
    </p:spTree>
    <p:extLst>
      <p:ext uri="{BB962C8B-B14F-4D97-AF65-F5344CB8AC3E}">
        <p14:creationId xmlns:p14="http://schemas.microsoft.com/office/powerpoint/2010/main" val="38372497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a:xfrm>
            <a:off x="913775" y="618518"/>
            <a:ext cx="10364451" cy="877774"/>
          </a:xfrm>
        </p:spPr>
        <p:txBody>
          <a:bodyPr/>
          <a:lstStyle/>
          <a:p>
            <a:r>
              <a:rPr lang="fr-FR" cap="none" dirty="0" smtClean="0">
                <a:latin typeface="Marianne" panose="02000000000000000000" pitchFamily="50" charset="0"/>
              </a:rPr>
              <a:t>Le savoir nager en sécurité</a:t>
            </a:r>
            <a:endParaRPr lang="fr-FR" cap="none" dirty="0">
              <a:latin typeface="Marianne" panose="02000000000000000000" pitchFamily="50" charset="0"/>
            </a:endParaRPr>
          </a:p>
        </p:txBody>
      </p:sp>
      <p:sp>
        <p:nvSpPr>
          <p:cNvPr id="3" name="Espace réservé du contenu 2"/>
          <p:cNvSpPr>
            <a:spLocks noGrp="1"/>
          </p:cNvSpPr>
          <p:nvPr>
            <p:ph sz="quarter" idx="13"/>
          </p:nvPr>
        </p:nvSpPr>
        <p:spPr>
          <a:xfrm>
            <a:off x="436418" y="1747651"/>
            <a:ext cx="11319164" cy="4496394"/>
          </a:xfrm>
        </p:spPr>
        <p:txBody>
          <a:bodyPr>
            <a:normAutofit fontScale="40000" lnSpcReduction="20000"/>
          </a:bodyPr>
          <a:lstStyle/>
          <a:p>
            <a:pPr marL="0" indent="0">
              <a:buNone/>
            </a:pPr>
            <a:r>
              <a:rPr lang="fr-FR" sz="6400" b="1" cap="none" dirty="0" smtClean="0">
                <a:latin typeface="Marianne" panose="02000000000000000000" pitchFamily="50" charset="0"/>
              </a:rPr>
              <a:t>Connaissances </a:t>
            </a:r>
            <a:r>
              <a:rPr lang="fr-FR" sz="6400" b="1" cap="none" dirty="0">
                <a:latin typeface="Marianne" panose="02000000000000000000" pitchFamily="50" charset="0"/>
              </a:rPr>
              <a:t>et attitudes </a:t>
            </a:r>
            <a:r>
              <a:rPr lang="fr-FR" sz="6400" b="1" cap="none" dirty="0" smtClean="0">
                <a:latin typeface="Marianne" panose="02000000000000000000" pitchFamily="50" charset="0"/>
              </a:rPr>
              <a:t>:</a:t>
            </a:r>
          </a:p>
          <a:p>
            <a:pPr marL="0" indent="0">
              <a:buNone/>
            </a:pPr>
            <a:endParaRPr lang="fr-FR" sz="2500" b="1" cap="none" dirty="0">
              <a:latin typeface="Marianne" panose="02000000000000000000" pitchFamily="50" charset="0"/>
            </a:endParaRPr>
          </a:p>
          <a:p>
            <a:pPr marL="0" indent="0" algn="just">
              <a:lnSpc>
                <a:spcPct val="120000"/>
              </a:lnSpc>
              <a:buNone/>
            </a:pPr>
            <a:r>
              <a:rPr lang="fr-FR" sz="6400" cap="none" dirty="0">
                <a:latin typeface="Marianne" panose="02000000000000000000" pitchFamily="50" charset="0"/>
              </a:rPr>
              <a:t>– savoir identifier la personne responsable de la surveillance à alerter en cas de problème </a:t>
            </a:r>
            <a:r>
              <a:rPr lang="fr-FR" sz="6400" cap="none" dirty="0" smtClean="0">
                <a:latin typeface="Marianne" panose="02000000000000000000" pitchFamily="50" charset="0"/>
              </a:rPr>
              <a:t>;</a:t>
            </a:r>
          </a:p>
          <a:p>
            <a:pPr marL="0" indent="0" algn="just">
              <a:lnSpc>
                <a:spcPct val="120000"/>
              </a:lnSpc>
              <a:buNone/>
            </a:pPr>
            <a:endParaRPr lang="fr-FR" sz="3000" cap="none" dirty="0">
              <a:latin typeface="Marianne" panose="02000000000000000000" pitchFamily="50" charset="0"/>
            </a:endParaRPr>
          </a:p>
          <a:p>
            <a:pPr marL="0" indent="0" algn="just">
              <a:buNone/>
            </a:pPr>
            <a:r>
              <a:rPr lang="fr-FR" sz="6400" cap="none" dirty="0">
                <a:latin typeface="Marianne" panose="02000000000000000000" pitchFamily="50" charset="0"/>
              </a:rPr>
              <a:t>– connaître les règles de base liées à l’hygiène et la sécurité dans un établissement de bains ou un </a:t>
            </a:r>
            <a:r>
              <a:rPr lang="fr-FR" sz="6400" cap="none" dirty="0" smtClean="0">
                <a:latin typeface="Marianne" panose="02000000000000000000" pitchFamily="50" charset="0"/>
              </a:rPr>
              <a:t>espace surveillé ;</a:t>
            </a:r>
          </a:p>
          <a:p>
            <a:pPr marL="0" indent="0" algn="just">
              <a:buNone/>
            </a:pPr>
            <a:endParaRPr lang="fr-FR" sz="3000" cap="none" dirty="0">
              <a:latin typeface="Marianne" panose="02000000000000000000" pitchFamily="50" charset="0"/>
            </a:endParaRPr>
          </a:p>
          <a:p>
            <a:pPr marL="0" indent="0" algn="just">
              <a:buNone/>
            </a:pPr>
            <a:r>
              <a:rPr lang="fr-FR" sz="6400" cap="none" dirty="0">
                <a:latin typeface="Marianne" panose="02000000000000000000" pitchFamily="50" charset="0"/>
              </a:rPr>
              <a:t>– savoir identifier les environnements et les circonstances pour lesquels la maîtrise du savoir-nager </a:t>
            </a:r>
            <a:r>
              <a:rPr lang="fr-FR" sz="6400" cap="none" dirty="0" smtClean="0">
                <a:latin typeface="Marianne" panose="02000000000000000000" pitchFamily="50" charset="0"/>
              </a:rPr>
              <a:t>est adaptée.</a:t>
            </a:r>
          </a:p>
          <a:p>
            <a:pPr marL="0" indent="0" algn="ctr">
              <a:buNone/>
            </a:pPr>
            <a:endParaRPr lang="fr-FR" sz="6400" b="1" dirty="0" smtClean="0">
              <a:latin typeface="Marianne" panose="02000000000000000000" pitchFamily="50" charset="0"/>
            </a:endParaRPr>
          </a:p>
          <a:p>
            <a:pPr marL="0" indent="0" algn="ctr">
              <a:buNone/>
            </a:pPr>
            <a:r>
              <a:rPr lang="fr-FR" sz="7600" b="1" dirty="0" smtClean="0">
                <a:latin typeface="Marianne" panose="02000000000000000000" pitchFamily="50" charset="0"/>
              </a:rPr>
              <a:t>Education au risque</a:t>
            </a:r>
            <a:endParaRPr lang="fr-FR" sz="7600" b="1" cap="none" dirty="0">
              <a:latin typeface="Marianne" panose="02000000000000000000" pitchFamily="50" charset="0"/>
            </a:endParaRPr>
          </a:p>
        </p:txBody>
      </p:sp>
    </p:spTree>
    <p:extLst>
      <p:ext uri="{BB962C8B-B14F-4D97-AF65-F5344CB8AC3E}">
        <p14:creationId xmlns:p14="http://schemas.microsoft.com/office/powerpoint/2010/main" val="40646968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a:xfrm>
            <a:off x="1109719" y="749146"/>
            <a:ext cx="10364451" cy="877774"/>
          </a:xfrm>
        </p:spPr>
        <p:txBody>
          <a:bodyPr>
            <a:normAutofit/>
          </a:bodyPr>
          <a:lstStyle/>
          <a:p>
            <a:r>
              <a:rPr lang="fr-FR" cap="none" dirty="0" smtClean="0">
                <a:latin typeface="Marianne" panose="02000000000000000000" pitchFamily="50" charset="0"/>
              </a:rPr>
              <a:t>Qui délivre l’attestation ?</a:t>
            </a:r>
            <a:endParaRPr lang="fr-FR" cap="none" dirty="0">
              <a:latin typeface="Marianne" panose="02000000000000000000" pitchFamily="50" charset="0"/>
            </a:endParaRPr>
          </a:p>
        </p:txBody>
      </p:sp>
      <p:sp>
        <p:nvSpPr>
          <p:cNvPr id="3" name="Espace réservé du contenu 2"/>
          <p:cNvSpPr>
            <a:spLocks noGrp="1"/>
          </p:cNvSpPr>
          <p:nvPr>
            <p:ph sz="quarter" idx="13"/>
          </p:nvPr>
        </p:nvSpPr>
        <p:spPr>
          <a:xfrm>
            <a:off x="546957" y="2042952"/>
            <a:ext cx="11098085" cy="3782290"/>
          </a:xfrm>
        </p:spPr>
        <p:txBody>
          <a:bodyPr>
            <a:noAutofit/>
          </a:bodyPr>
          <a:lstStyle/>
          <a:p>
            <a:pPr marL="0" indent="0">
              <a:buNone/>
            </a:pPr>
            <a:r>
              <a:rPr lang="fr-FR" sz="2400" cap="none" dirty="0">
                <a:latin typeface="Marianne" panose="02000000000000000000" pitchFamily="50" charset="0"/>
              </a:rPr>
              <a:t>L’attestation du « savoir-nager </a:t>
            </a:r>
            <a:r>
              <a:rPr lang="fr-FR" sz="2400" cap="none" dirty="0" smtClean="0">
                <a:latin typeface="Marianne" panose="02000000000000000000" pitchFamily="50" charset="0"/>
              </a:rPr>
              <a:t>en sécurité », </a:t>
            </a:r>
            <a:r>
              <a:rPr lang="fr-FR" sz="2400" cap="none" dirty="0">
                <a:latin typeface="Marianne" panose="02000000000000000000" pitchFamily="50" charset="0"/>
              </a:rPr>
              <a:t>délivrée par le directeur de l’école ou par le </a:t>
            </a:r>
            <a:r>
              <a:rPr lang="fr-FR" sz="2400" cap="none" dirty="0" smtClean="0">
                <a:latin typeface="Marianne" panose="02000000000000000000" pitchFamily="50" charset="0"/>
              </a:rPr>
              <a:t>chef d’établissement</a:t>
            </a:r>
            <a:r>
              <a:rPr lang="fr-FR" sz="2400" cap="none" dirty="0">
                <a:latin typeface="Marianne" panose="02000000000000000000" pitchFamily="50" charset="0"/>
              </a:rPr>
              <a:t>, est incluse dans le livret scolaire de l’élève. </a:t>
            </a:r>
          </a:p>
          <a:p>
            <a:pPr marL="0" indent="0">
              <a:buNone/>
            </a:pPr>
            <a:r>
              <a:rPr lang="fr-FR" sz="2400" cap="none" dirty="0">
                <a:latin typeface="Marianne" panose="02000000000000000000" pitchFamily="50" charset="0"/>
              </a:rPr>
              <a:t>La maîtrise du « savoir-nager » en sécurité est attestée par les personnels qui ont encadré la formation et </a:t>
            </a:r>
            <a:r>
              <a:rPr lang="fr-FR" sz="2400" cap="none" dirty="0" smtClean="0">
                <a:latin typeface="Marianne" panose="02000000000000000000" pitchFamily="50" charset="0"/>
              </a:rPr>
              <a:t>la passation </a:t>
            </a:r>
            <a:r>
              <a:rPr lang="fr-FR" sz="2400" cap="none" dirty="0">
                <a:latin typeface="Marianne" panose="02000000000000000000" pitchFamily="50" charset="0"/>
              </a:rPr>
              <a:t>des tests correspondants : à l’école primaire, un professeur des écoles en collaboration avec </a:t>
            </a:r>
            <a:r>
              <a:rPr lang="fr-FR" sz="2400" cap="none" dirty="0" smtClean="0">
                <a:latin typeface="Marianne" panose="02000000000000000000" pitchFamily="50" charset="0"/>
              </a:rPr>
              <a:t>un professionnel </a:t>
            </a:r>
            <a:r>
              <a:rPr lang="fr-FR" sz="2400" cap="none" dirty="0">
                <a:latin typeface="Marianne" panose="02000000000000000000" pitchFamily="50" charset="0"/>
              </a:rPr>
              <a:t>qualifié et agréé par le directeur académique des services de l’éducation nationale, au collège ou </a:t>
            </a:r>
            <a:r>
              <a:rPr lang="fr-FR" sz="2400" cap="none" dirty="0" smtClean="0">
                <a:latin typeface="Marianne" panose="02000000000000000000" pitchFamily="50" charset="0"/>
              </a:rPr>
              <a:t>au lycée</a:t>
            </a:r>
            <a:r>
              <a:rPr lang="fr-FR" sz="2400" cap="none" dirty="0">
                <a:latin typeface="Marianne" panose="02000000000000000000" pitchFamily="50" charset="0"/>
              </a:rPr>
              <a:t>, par un professeur d’éducation physique et sportive.</a:t>
            </a:r>
          </a:p>
        </p:txBody>
      </p:sp>
    </p:spTree>
    <p:extLst>
      <p:ext uri="{BB962C8B-B14F-4D97-AF65-F5344CB8AC3E}">
        <p14:creationId xmlns:p14="http://schemas.microsoft.com/office/powerpoint/2010/main" val="6830552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txBox="1">
            <a:spLocks/>
          </p:cNvSpPr>
          <p:nvPr/>
        </p:nvSpPr>
        <p:spPr>
          <a:xfrm>
            <a:off x="757644" y="682376"/>
            <a:ext cx="10515600" cy="84972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dirty="0" smtClean="0">
                <a:latin typeface="Marianne" panose="02000000000000000000" pitchFamily="50" charset="0"/>
              </a:rPr>
              <a:t>Que faire des évaluations ? </a:t>
            </a:r>
            <a:endParaRPr lang="fr-FR" dirty="0">
              <a:latin typeface="Marianne" panose="02000000000000000000" pitchFamily="50" charset="0"/>
            </a:endParaRPr>
          </a:p>
        </p:txBody>
      </p:sp>
      <p:sp>
        <p:nvSpPr>
          <p:cNvPr id="3" name="Rectangle 2"/>
          <p:cNvSpPr/>
          <p:nvPr/>
        </p:nvSpPr>
        <p:spPr>
          <a:xfrm>
            <a:off x="548639" y="1423852"/>
            <a:ext cx="10933611" cy="4462760"/>
          </a:xfrm>
          <a:prstGeom prst="rect">
            <a:avLst/>
          </a:prstGeom>
        </p:spPr>
        <p:txBody>
          <a:bodyPr wrap="square">
            <a:spAutoFit/>
          </a:bodyPr>
          <a:lstStyle/>
          <a:p>
            <a:endParaRPr lang="fr-FR" sz="2800" b="0" i="0" u="none" strike="noStrike" baseline="0" dirty="0" smtClean="0">
              <a:solidFill>
                <a:srgbClr val="000000"/>
              </a:solidFill>
              <a:latin typeface="Marianne" panose="02000000000000000000" pitchFamily="50" charset="0"/>
            </a:endParaRPr>
          </a:p>
          <a:p>
            <a:pPr marL="285750" indent="-285750">
              <a:buFontTx/>
              <a:buChar char="-"/>
            </a:pPr>
            <a:r>
              <a:rPr lang="fr-FR" sz="2400" dirty="0" smtClean="0">
                <a:latin typeface="Marianne" panose="02000000000000000000" pitchFamily="50" charset="0"/>
              </a:rPr>
              <a:t>Vers un schéma territorial de la natation scolaire :</a:t>
            </a:r>
          </a:p>
          <a:p>
            <a:pPr marL="742950" lvl="1" indent="-285750">
              <a:buFontTx/>
              <a:buChar char="-"/>
            </a:pPr>
            <a:r>
              <a:rPr lang="fr-FR" sz="2400" dirty="0" smtClean="0">
                <a:latin typeface="Marianne" panose="02000000000000000000" pitchFamily="50" charset="0"/>
              </a:rPr>
              <a:t>Besoin de bassin;</a:t>
            </a:r>
          </a:p>
          <a:p>
            <a:pPr marL="742950" lvl="1" indent="-285750">
              <a:buFontTx/>
              <a:buChar char="-"/>
            </a:pPr>
            <a:r>
              <a:rPr lang="fr-FR" sz="2400" dirty="0" smtClean="0">
                <a:latin typeface="Marianne" panose="02000000000000000000" pitchFamily="50" charset="0"/>
              </a:rPr>
              <a:t>Rationalisation des créneaux;</a:t>
            </a:r>
          </a:p>
          <a:p>
            <a:pPr marL="742950" lvl="1" indent="-285750">
              <a:buFontTx/>
              <a:buChar char="-"/>
            </a:pPr>
            <a:r>
              <a:rPr lang="fr-FR" sz="2400" dirty="0" smtClean="0">
                <a:latin typeface="Marianne" panose="02000000000000000000" pitchFamily="50" charset="0"/>
              </a:rPr>
              <a:t>Mise en place d’apprentissage massés;</a:t>
            </a:r>
          </a:p>
          <a:p>
            <a:pPr marL="742950" lvl="1" indent="-285750">
              <a:buFontTx/>
              <a:buChar char="-"/>
            </a:pPr>
            <a:r>
              <a:rPr lang="fr-FR" sz="2400" dirty="0" smtClean="0">
                <a:latin typeface="Marianne" panose="02000000000000000000" pitchFamily="50" charset="0"/>
              </a:rPr>
              <a:t>…</a:t>
            </a:r>
          </a:p>
          <a:p>
            <a:pPr lvl="1"/>
            <a:endParaRPr lang="fr-FR" sz="2400" dirty="0" smtClean="0">
              <a:latin typeface="Marianne" panose="02000000000000000000" pitchFamily="50" charset="0"/>
            </a:endParaRPr>
          </a:p>
          <a:p>
            <a:r>
              <a:rPr lang="fr-FR" sz="2400" dirty="0" smtClean="0">
                <a:latin typeface="Marianne" panose="02000000000000000000" pitchFamily="50" charset="0"/>
              </a:rPr>
              <a:t>- </a:t>
            </a:r>
            <a:r>
              <a:rPr lang="fr-FR" sz="2400" dirty="0" err="1" smtClean="0">
                <a:latin typeface="Marianne" panose="02000000000000000000" pitchFamily="50" charset="0"/>
              </a:rPr>
              <a:t>Pass</a:t>
            </a:r>
            <a:r>
              <a:rPr lang="fr-FR" sz="2400" dirty="0" smtClean="0">
                <a:latin typeface="Marianne" panose="02000000000000000000" pitchFamily="50" charset="0"/>
              </a:rPr>
              <a:t> aquatique et ASNS, priorités nationales.</a:t>
            </a:r>
          </a:p>
          <a:p>
            <a:pPr marL="285750" indent="-285750">
              <a:buFontTx/>
              <a:buChar char="-"/>
            </a:pPr>
            <a:endParaRPr lang="fr-FR" sz="2000" dirty="0">
              <a:latin typeface="Marianne" panose="02000000000000000000" pitchFamily="50" charset="0"/>
            </a:endParaRPr>
          </a:p>
          <a:p>
            <a:r>
              <a:rPr lang="fr-FR" sz="2400" dirty="0" smtClean="0">
                <a:latin typeface="Marianne" panose="02000000000000000000" pitchFamily="50" charset="0"/>
              </a:rPr>
              <a:t>- La transmission au collège</a:t>
            </a:r>
          </a:p>
          <a:p>
            <a:endParaRPr lang="fr-FR" sz="2000" dirty="0">
              <a:solidFill>
                <a:srgbClr val="000000"/>
              </a:solidFill>
              <a:latin typeface="Marianne" panose="02000000000000000000" pitchFamily="50" charset="0"/>
            </a:endParaRPr>
          </a:p>
          <a:p>
            <a:r>
              <a:rPr lang="fr-FR" sz="2400" i="1" dirty="0" smtClean="0">
                <a:latin typeface="Marianne" panose="02000000000000000000" pitchFamily="50" charset="0"/>
              </a:rPr>
              <a:t>- Outil de recueil des résultats  </a:t>
            </a:r>
            <a:r>
              <a:rPr lang="fr-FR" sz="2400" dirty="0" smtClean="0">
                <a:latin typeface="Marianne" panose="02000000000000000000" pitchFamily="50" charset="0"/>
              </a:rPr>
              <a:t>: </a:t>
            </a:r>
            <a:r>
              <a:rPr lang="fr-FR" sz="2400" dirty="0" smtClean="0">
                <a:solidFill>
                  <a:srgbClr val="93A39A"/>
                </a:solidFill>
                <a:latin typeface="Marianne" panose="02000000000000000000" pitchFamily="50" charset="0"/>
                <a:hlinkClick r:id="rId2"/>
              </a:rPr>
              <a:t>ici</a:t>
            </a:r>
            <a:endParaRPr lang="fr-FR" sz="2400" dirty="0">
              <a:latin typeface="Marianne" panose="02000000000000000000" pitchFamily="50" charset="0"/>
            </a:endParaRPr>
          </a:p>
        </p:txBody>
      </p:sp>
    </p:spTree>
    <p:extLst>
      <p:ext uri="{BB962C8B-B14F-4D97-AF65-F5344CB8AC3E}">
        <p14:creationId xmlns:p14="http://schemas.microsoft.com/office/powerpoint/2010/main" val="10719829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txBox="1">
            <a:spLocks/>
          </p:cNvSpPr>
          <p:nvPr/>
        </p:nvSpPr>
        <p:spPr>
          <a:xfrm>
            <a:off x="633275" y="680814"/>
            <a:ext cx="10515600" cy="84972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dirty="0" smtClean="0">
                <a:latin typeface="Marianne" panose="02000000000000000000" pitchFamily="50" charset="0"/>
              </a:rPr>
              <a:t>Deux nouveaux dispositifs </a:t>
            </a:r>
            <a:endParaRPr lang="fr-FR" dirty="0">
              <a:latin typeface="Marianne" panose="02000000000000000000" pitchFamily="50" charset="0"/>
            </a:endParaRPr>
          </a:p>
        </p:txBody>
      </p:sp>
      <p:pic>
        <p:nvPicPr>
          <p:cNvPr id="3" name="Image 2"/>
          <p:cNvPicPr>
            <a:picLocks noChangeAspect="1"/>
          </p:cNvPicPr>
          <p:nvPr/>
        </p:nvPicPr>
        <p:blipFill>
          <a:blip r:embed="rId2"/>
          <a:stretch>
            <a:fillRect/>
          </a:stretch>
        </p:blipFill>
        <p:spPr>
          <a:xfrm>
            <a:off x="432535" y="1701913"/>
            <a:ext cx="11219534" cy="3557186"/>
          </a:xfrm>
          <a:prstGeom prst="rect">
            <a:avLst/>
          </a:prstGeom>
        </p:spPr>
      </p:pic>
      <p:sp>
        <p:nvSpPr>
          <p:cNvPr id="5" name="Rectangle 4"/>
          <p:cNvSpPr/>
          <p:nvPr/>
        </p:nvSpPr>
        <p:spPr>
          <a:xfrm>
            <a:off x="633275" y="5601858"/>
            <a:ext cx="10848976" cy="646331"/>
          </a:xfrm>
          <a:prstGeom prst="rect">
            <a:avLst/>
          </a:prstGeom>
        </p:spPr>
        <p:txBody>
          <a:bodyPr wrap="square">
            <a:spAutoFit/>
          </a:bodyPr>
          <a:lstStyle/>
          <a:p>
            <a:pPr algn="ctr"/>
            <a:r>
              <a:rPr lang="fr-FR" b="1" dirty="0">
                <a:latin typeface="Marianne" panose="02000000000000000000" pitchFamily="50" charset="0"/>
              </a:rPr>
              <a:t>Accompagnement </a:t>
            </a:r>
            <a:r>
              <a:rPr lang="fr-FR" b="1" dirty="0" smtClean="0">
                <a:latin typeface="Marianne" panose="02000000000000000000" pitchFamily="50" charset="0"/>
              </a:rPr>
              <a:t>des collectivités à  </a:t>
            </a:r>
            <a:r>
              <a:rPr lang="fr-FR" b="1" dirty="0">
                <a:latin typeface="Marianne" panose="02000000000000000000" pitchFamily="50" charset="0"/>
              </a:rPr>
              <a:t>la mise en </a:t>
            </a:r>
            <a:r>
              <a:rPr lang="fr-FR" b="1" dirty="0" err="1">
                <a:latin typeface="Marianne" panose="02000000000000000000" pitchFamily="50" charset="0"/>
              </a:rPr>
              <a:t>oeuvre</a:t>
            </a:r>
            <a:r>
              <a:rPr lang="fr-FR" b="1" dirty="0">
                <a:latin typeface="Marianne" panose="02000000000000000000" pitchFamily="50" charset="0"/>
              </a:rPr>
              <a:t> de l'Aisance </a:t>
            </a:r>
            <a:r>
              <a:rPr lang="fr-FR" b="1" dirty="0" smtClean="0">
                <a:latin typeface="Marianne" panose="02000000000000000000" pitchFamily="50" charset="0"/>
              </a:rPr>
              <a:t>Aquatique-AAQ</a:t>
            </a:r>
          </a:p>
          <a:p>
            <a:pPr algn="ctr"/>
            <a:r>
              <a:rPr lang="fr-FR" b="1" dirty="0" smtClean="0">
                <a:latin typeface="Marianne" panose="02000000000000000000" pitchFamily="50" charset="0"/>
              </a:rPr>
              <a:t>Classes bleues à Chalon</a:t>
            </a:r>
            <a:endParaRPr lang="fr-FR" b="1" dirty="0">
              <a:latin typeface="Marianne" panose="02000000000000000000" pitchFamily="50" charset="0"/>
            </a:endParaRPr>
          </a:p>
        </p:txBody>
      </p:sp>
    </p:spTree>
    <p:extLst>
      <p:ext uri="{BB962C8B-B14F-4D97-AF65-F5344CB8AC3E}">
        <p14:creationId xmlns:p14="http://schemas.microsoft.com/office/powerpoint/2010/main" val="16816997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5086" y="1026417"/>
            <a:ext cx="3389814" cy="5158484"/>
          </a:xfrm>
          <a:prstGeom prst="rect">
            <a:avLst/>
          </a:prstGeom>
        </p:spPr>
      </p:pic>
      <p:sp>
        <p:nvSpPr>
          <p:cNvPr id="4" name="Rectangle 3"/>
          <p:cNvSpPr/>
          <p:nvPr/>
        </p:nvSpPr>
        <p:spPr>
          <a:xfrm>
            <a:off x="555171" y="615361"/>
            <a:ext cx="7171507" cy="461665"/>
          </a:xfrm>
          <a:prstGeom prst="rect">
            <a:avLst/>
          </a:prstGeom>
        </p:spPr>
        <p:txBody>
          <a:bodyPr wrap="square">
            <a:spAutoFit/>
          </a:bodyPr>
          <a:lstStyle/>
          <a:p>
            <a:r>
              <a:rPr lang="fr-FR" sz="1200" dirty="0">
                <a:latin typeface="Marianne" panose="02000000000000000000" pitchFamily="50" charset="0"/>
                <a:hlinkClick r:id="rId3"/>
              </a:rPr>
              <a:t>https://</a:t>
            </a:r>
            <a:r>
              <a:rPr lang="fr-FR" sz="1200" dirty="0" smtClean="0">
                <a:latin typeface="Marianne" panose="02000000000000000000" pitchFamily="50" charset="0"/>
                <a:hlinkClick r:id="rId3"/>
              </a:rPr>
              <a:t>www.sports.gouv.fr/preventiondesnoyades/article/aisance-aquatique-1ere-etape</a:t>
            </a:r>
            <a:endParaRPr lang="fr-FR" sz="1200" dirty="0" smtClean="0">
              <a:latin typeface="Marianne" panose="02000000000000000000" pitchFamily="50" charset="0"/>
            </a:endParaRPr>
          </a:p>
          <a:p>
            <a:endParaRPr lang="fr-FR" sz="1200" dirty="0">
              <a:latin typeface="Marianne" panose="02000000000000000000" pitchFamily="50" charset="0"/>
            </a:endParaRPr>
          </a:p>
        </p:txBody>
      </p:sp>
      <p:pic>
        <p:nvPicPr>
          <p:cNvPr id="5" name="Imag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38875" y="1076682"/>
            <a:ext cx="3328544" cy="5108217"/>
          </a:xfrm>
          <a:prstGeom prst="rect">
            <a:avLst/>
          </a:prstGeom>
        </p:spPr>
      </p:pic>
      <p:sp>
        <p:nvSpPr>
          <p:cNvPr id="6" name="Rectangle 5"/>
          <p:cNvSpPr/>
          <p:nvPr/>
        </p:nvSpPr>
        <p:spPr>
          <a:xfrm>
            <a:off x="4794068" y="6306071"/>
            <a:ext cx="7101840" cy="461665"/>
          </a:xfrm>
          <a:prstGeom prst="rect">
            <a:avLst/>
          </a:prstGeom>
        </p:spPr>
        <p:txBody>
          <a:bodyPr wrap="square">
            <a:spAutoFit/>
          </a:bodyPr>
          <a:lstStyle/>
          <a:p>
            <a:r>
              <a:rPr lang="fr-FR" sz="1200" dirty="0">
                <a:latin typeface="Marianne" panose="02000000000000000000" pitchFamily="50" charset="0"/>
                <a:hlinkClick r:id="rId5"/>
              </a:rPr>
              <a:t>https://</a:t>
            </a:r>
            <a:r>
              <a:rPr lang="fr-FR" sz="1200" dirty="0" smtClean="0">
                <a:latin typeface="Marianne" panose="02000000000000000000" pitchFamily="50" charset="0"/>
                <a:hlinkClick r:id="rId5"/>
              </a:rPr>
              <a:t>www.sports.gouv.fr/preventiondesnoyades/article/savoir-nager-2eme-etape</a:t>
            </a:r>
            <a:endParaRPr lang="fr-FR" sz="1200" dirty="0" smtClean="0">
              <a:latin typeface="Marianne" panose="02000000000000000000" pitchFamily="50" charset="0"/>
            </a:endParaRPr>
          </a:p>
          <a:p>
            <a:endParaRPr lang="fr-FR" sz="1200" dirty="0">
              <a:latin typeface="Marianne" panose="02000000000000000000" pitchFamily="50" charset="0"/>
            </a:endParaRPr>
          </a:p>
        </p:txBody>
      </p:sp>
      <p:sp>
        <p:nvSpPr>
          <p:cNvPr id="8" name="Rectangle 7"/>
          <p:cNvSpPr/>
          <p:nvPr/>
        </p:nvSpPr>
        <p:spPr>
          <a:xfrm>
            <a:off x="3574899" y="1076682"/>
            <a:ext cx="5063975" cy="5016758"/>
          </a:xfrm>
          <a:prstGeom prst="rect">
            <a:avLst/>
          </a:prstGeom>
        </p:spPr>
        <p:txBody>
          <a:bodyPr wrap="square">
            <a:spAutoFit/>
          </a:bodyPr>
          <a:lstStyle/>
          <a:p>
            <a:pPr algn="ctr"/>
            <a:r>
              <a:rPr lang="fr-FR" sz="1600" dirty="0" smtClean="0">
                <a:latin typeface="Marianne" panose="02000000000000000000" pitchFamily="50" charset="0"/>
              </a:rPr>
              <a:t>Apprentissage massé</a:t>
            </a:r>
          </a:p>
          <a:p>
            <a:pPr algn="ctr"/>
            <a:r>
              <a:rPr lang="fr-FR" sz="1600" dirty="0" smtClean="0">
                <a:latin typeface="Marianne" panose="02000000000000000000" pitchFamily="50" charset="0"/>
              </a:rPr>
              <a:t>Sans matériel d’aide à la flottaison</a:t>
            </a:r>
          </a:p>
          <a:p>
            <a:pPr algn="ctr"/>
            <a:r>
              <a:rPr lang="fr-FR" sz="1600" dirty="0" smtClean="0">
                <a:latin typeface="Marianne" panose="02000000000000000000" pitchFamily="50" charset="0"/>
              </a:rPr>
              <a:t>Directement en grande profondeur, sans appui au sol</a:t>
            </a:r>
          </a:p>
          <a:p>
            <a:pPr algn="ctr"/>
            <a:endParaRPr lang="fr-FR" sz="1600" dirty="0" smtClean="0">
              <a:latin typeface="Marianne" panose="02000000000000000000" pitchFamily="50" charset="0"/>
            </a:endParaRPr>
          </a:p>
          <a:p>
            <a:pPr algn="ctr"/>
            <a:r>
              <a:rPr lang="fr-FR" sz="1600" dirty="0" smtClean="0">
                <a:latin typeface="Marianne" panose="02000000000000000000" pitchFamily="50" charset="0"/>
              </a:rPr>
              <a:t>• Activités </a:t>
            </a:r>
            <a:r>
              <a:rPr lang="fr-FR" sz="1600" dirty="0">
                <a:latin typeface="Marianne" panose="02000000000000000000" pitchFamily="50" charset="0"/>
              </a:rPr>
              <a:t>physiques et sportives</a:t>
            </a:r>
          </a:p>
          <a:p>
            <a:pPr algn="ctr"/>
            <a:r>
              <a:rPr lang="fr-FR" sz="1600" dirty="0">
                <a:latin typeface="Marianne" panose="02000000000000000000" pitchFamily="50" charset="0"/>
              </a:rPr>
              <a:t>organisées dans le temps scolaire, pour</a:t>
            </a:r>
          </a:p>
          <a:p>
            <a:pPr algn="ctr"/>
            <a:r>
              <a:rPr lang="fr-FR" sz="1600" dirty="0">
                <a:latin typeface="Marianne" panose="02000000000000000000" pitchFamily="50" charset="0"/>
              </a:rPr>
              <a:t>des classes de moyenne section et de</a:t>
            </a:r>
          </a:p>
          <a:p>
            <a:pPr algn="ctr"/>
            <a:r>
              <a:rPr lang="fr-FR" sz="1600" dirty="0">
                <a:latin typeface="Marianne" panose="02000000000000000000" pitchFamily="50" charset="0"/>
              </a:rPr>
              <a:t>grande section de l’école maternelle ou</a:t>
            </a:r>
          </a:p>
          <a:p>
            <a:pPr algn="ctr"/>
            <a:r>
              <a:rPr lang="fr-FR" sz="1600" dirty="0">
                <a:latin typeface="Marianne" panose="02000000000000000000" pitchFamily="50" charset="0"/>
              </a:rPr>
              <a:t>de CP (classes bleues</a:t>
            </a:r>
            <a:r>
              <a:rPr lang="fr-FR" sz="1600" dirty="0" smtClean="0">
                <a:latin typeface="Marianne" panose="02000000000000000000" pitchFamily="50" charset="0"/>
              </a:rPr>
              <a:t>).</a:t>
            </a:r>
          </a:p>
          <a:p>
            <a:pPr algn="ctr"/>
            <a:endParaRPr lang="fr-FR" sz="1600" dirty="0">
              <a:latin typeface="Marianne" panose="02000000000000000000" pitchFamily="50" charset="0"/>
            </a:endParaRPr>
          </a:p>
          <a:p>
            <a:pPr algn="ctr"/>
            <a:r>
              <a:rPr lang="fr-FR" sz="1600" dirty="0">
                <a:latin typeface="Marianne" panose="02000000000000000000" pitchFamily="50" charset="0"/>
              </a:rPr>
              <a:t>• </a:t>
            </a:r>
            <a:r>
              <a:rPr lang="fr-FR" sz="1600" dirty="0" smtClean="0">
                <a:latin typeface="Marianne" panose="02000000000000000000" pitchFamily="50" charset="0"/>
              </a:rPr>
              <a:t>Activités </a:t>
            </a:r>
            <a:r>
              <a:rPr lang="fr-FR" sz="1600" dirty="0">
                <a:latin typeface="Marianne" panose="02000000000000000000" pitchFamily="50" charset="0"/>
              </a:rPr>
              <a:t>sportives ou de loisirs</a:t>
            </a:r>
          </a:p>
          <a:p>
            <a:pPr algn="ctr"/>
            <a:r>
              <a:rPr lang="fr-FR" sz="1600" dirty="0">
                <a:latin typeface="Marianne" panose="02000000000000000000" pitchFamily="50" charset="0"/>
              </a:rPr>
              <a:t>organisées par les Accueils de Loisirs</a:t>
            </a:r>
          </a:p>
          <a:p>
            <a:pPr algn="ctr"/>
            <a:r>
              <a:rPr lang="fr-FR" sz="1600" dirty="0">
                <a:latin typeface="Marianne" panose="02000000000000000000" pitchFamily="50" charset="0"/>
              </a:rPr>
              <a:t>(ALSH), par les associations, ou par les</a:t>
            </a:r>
          </a:p>
          <a:p>
            <a:pPr algn="ctr"/>
            <a:r>
              <a:rPr lang="fr-FR" sz="1600" dirty="0">
                <a:latin typeface="Marianne" panose="02000000000000000000" pitchFamily="50" charset="0"/>
              </a:rPr>
              <a:t>clubs sportifs pendant les vacances (stage</a:t>
            </a:r>
          </a:p>
          <a:p>
            <a:pPr algn="ctr"/>
            <a:r>
              <a:rPr lang="fr-FR" sz="1600" dirty="0">
                <a:latin typeface="Marianne" panose="02000000000000000000" pitchFamily="50" charset="0"/>
              </a:rPr>
              <a:t>bleus</a:t>
            </a:r>
            <a:r>
              <a:rPr lang="fr-FR" sz="1600" dirty="0" smtClean="0">
                <a:latin typeface="Marianne" panose="02000000000000000000" pitchFamily="50" charset="0"/>
              </a:rPr>
              <a:t>). </a:t>
            </a:r>
          </a:p>
          <a:p>
            <a:pPr algn="ctr"/>
            <a:endParaRPr lang="fr-FR" sz="1600" smtClean="0">
              <a:latin typeface="Marianne" panose="02000000000000000000" pitchFamily="50" charset="0"/>
            </a:endParaRPr>
          </a:p>
          <a:p>
            <a:pPr algn="ctr"/>
            <a:endParaRPr lang="fr-FR" sz="1600" dirty="0">
              <a:latin typeface="Marianne" panose="02000000000000000000" pitchFamily="50" charset="0"/>
            </a:endParaRPr>
          </a:p>
          <a:p>
            <a:pPr algn="ctr"/>
            <a:r>
              <a:rPr lang="fr-FR" sz="1400" dirty="0" smtClean="0">
                <a:latin typeface="Marianne" panose="02000000000000000000" pitchFamily="50" charset="0"/>
              </a:rPr>
              <a:t>Financement Politique de la ville, </a:t>
            </a:r>
            <a:r>
              <a:rPr lang="fr-FR" sz="1400" dirty="0" err="1" smtClean="0">
                <a:latin typeface="Marianne" panose="02000000000000000000" pitchFamily="50" charset="0"/>
              </a:rPr>
              <a:t>Ademe</a:t>
            </a:r>
            <a:r>
              <a:rPr lang="fr-FR" sz="1400" dirty="0" smtClean="0">
                <a:latin typeface="Marianne" panose="02000000000000000000" pitchFamily="50" charset="0"/>
              </a:rPr>
              <a:t>, Plan mercredi</a:t>
            </a:r>
          </a:p>
          <a:p>
            <a:endParaRPr lang="fr-FR" dirty="0"/>
          </a:p>
        </p:txBody>
      </p:sp>
    </p:spTree>
    <p:extLst>
      <p:ext uri="{BB962C8B-B14F-4D97-AF65-F5344CB8AC3E}">
        <p14:creationId xmlns:p14="http://schemas.microsoft.com/office/powerpoint/2010/main" val="24572483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548639" y="1423852"/>
            <a:ext cx="10933611" cy="5078313"/>
          </a:xfrm>
          <a:prstGeom prst="rect">
            <a:avLst/>
          </a:prstGeom>
        </p:spPr>
        <p:txBody>
          <a:bodyPr wrap="square">
            <a:spAutoFit/>
          </a:bodyPr>
          <a:lstStyle/>
          <a:p>
            <a:endParaRPr lang="fr-FR" sz="2800" b="0" i="0" u="none" strike="noStrike" baseline="0" dirty="0" smtClean="0">
              <a:solidFill>
                <a:srgbClr val="000000"/>
              </a:solidFill>
              <a:latin typeface="Marianne" panose="02000000000000000000" pitchFamily="50" charset="0"/>
            </a:endParaRPr>
          </a:p>
          <a:p>
            <a:pPr marL="285750" indent="-285750">
              <a:buFontTx/>
              <a:buChar char="-"/>
            </a:pPr>
            <a:r>
              <a:rPr lang="fr-FR" sz="2400" dirty="0" smtClean="0">
                <a:solidFill>
                  <a:srgbClr val="000000"/>
                </a:solidFill>
                <a:latin typeface="Marianne" panose="02000000000000000000" pitchFamily="50" charset="0"/>
              </a:rPr>
              <a:t>Valider </a:t>
            </a:r>
            <a:r>
              <a:rPr lang="fr-FR" sz="2400" dirty="0">
                <a:solidFill>
                  <a:srgbClr val="000000"/>
                </a:solidFill>
                <a:latin typeface="Marianne" panose="02000000000000000000" pitchFamily="50" charset="0"/>
              </a:rPr>
              <a:t>un niveau de compétence permettant </a:t>
            </a:r>
            <a:r>
              <a:rPr lang="fr-FR" sz="2400" dirty="0" smtClean="0">
                <a:solidFill>
                  <a:srgbClr val="000000"/>
                </a:solidFill>
                <a:latin typeface="Marianne" panose="02000000000000000000" pitchFamily="50" charset="0"/>
              </a:rPr>
              <a:t>de nager </a:t>
            </a:r>
            <a:r>
              <a:rPr lang="fr-FR" sz="2400" dirty="0">
                <a:solidFill>
                  <a:srgbClr val="000000"/>
                </a:solidFill>
                <a:latin typeface="Marianne" panose="02000000000000000000" pitchFamily="50" charset="0"/>
              </a:rPr>
              <a:t>en sécurité dans un établissement de bains </a:t>
            </a:r>
            <a:r>
              <a:rPr lang="fr-FR" sz="2400" dirty="0" smtClean="0">
                <a:solidFill>
                  <a:srgbClr val="000000"/>
                </a:solidFill>
                <a:latin typeface="Marianne" panose="02000000000000000000" pitchFamily="50" charset="0"/>
              </a:rPr>
              <a:t>ou un </a:t>
            </a:r>
            <a:r>
              <a:rPr lang="fr-FR" sz="2400" dirty="0">
                <a:solidFill>
                  <a:srgbClr val="000000"/>
                </a:solidFill>
                <a:latin typeface="Marianne" panose="02000000000000000000" pitchFamily="50" charset="0"/>
              </a:rPr>
              <a:t>espace surveillé</a:t>
            </a:r>
            <a:r>
              <a:rPr lang="fr-FR" sz="2400" dirty="0" smtClean="0">
                <a:solidFill>
                  <a:srgbClr val="000000"/>
                </a:solidFill>
                <a:latin typeface="Marianne" panose="02000000000000000000" pitchFamily="50" charset="0"/>
              </a:rPr>
              <a:t>.</a:t>
            </a:r>
          </a:p>
          <a:p>
            <a:pPr marL="285750" indent="-285750">
              <a:buFontTx/>
              <a:buChar char="-"/>
            </a:pPr>
            <a:endParaRPr lang="fr-FR" sz="2000" dirty="0">
              <a:solidFill>
                <a:srgbClr val="000000"/>
              </a:solidFill>
              <a:latin typeface="Marianne" panose="02000000000000000000" pitchFamily="50" charset="0"/>
            </a:endParaRPr>
          </a:p>
          <a:p>
            <a:pPr marL="342900" indent="-342900">
              <a:buFontTx/>
              <a:buChar char="-"/>
            </a:pPr>
            <a:r>
              <a:rPr lang="fr-FR" sz="2400" dirty="0" smtClean="0">
                <a:solidFill>
                  <a:srgbClr val="000000"/>
                </a:solidFill>
                <a:latin typeface="Marianne" panose="02000000000000000000" pitchFamily="50" charset="0"/>
              </a:rPr>
              <a:t>Permettre </a:t>
            </a:r>
            <a:r>
              <a:rPr lang="fr-FR" sz="2400" dirty="0">
                <a:solidFill>
                  <a:srgbClr val="000000"/>
                </a:solidFill>
                <a:latin typeface="Marianne" panose="02000000000000000000" pitchFamily="50" charset="0"/>
              </a:rPr>
              <a:t>l’accès aux activités aquatiques dans </a:t>
            </a:r>
            <a:r>
              <a:rPr lang="fr-FR" sz="2400" dirty="0" smtClean="0">
                <a:solidFill>
                  <a:srgbClr val="000000"/>
                </a:solidFill>
                <a:latin typeface="Marianne" panose="02000000000000000000" pitchFamily="50" charset="0"/>
              </a:rPr>
              <a:t>le cadre </a:t>
            </a:r>
            <a:r>
              <a:rPr lang="fr-FR" sz="2400" dirty="0">
                <a:solidFill>
                  <a:srgbClr val="000000"/>
                </a:solidFill>
                <a:latin typeface="Marianne" panose="02000000000000000000" pitchFamily="50" charset="0"/>
              </a:rPr>
              <a:t>des accueils collectifs de mineurs</a:t>
            </a:r>
            <a:r>
              <a:rPr lang="fr-FR" sz="2400" dirty="0" smtClean="0">
                <a:solidFill>
                  <a:srgbClr val="000000"/>
                </a:solidFill>
                <a:latin typeface="Marianne" panose="02000000000000000000" pitchFamily="50" charset="0"/>
              </a:rPr>
              <a:t>. (centres de loisirs)</a:t>
            </a:r>
          </a:p>
          <a:p>
            <a:pPr marL="342900" indent="-342900">
              <a:buFontTx/>
              <a:buChar char="-"/>
            </a:pPr>
            <a:endParaRPr lang="fr-FR" sz="2000" dirty="0">
              <a:solidFill>
                <a:srgbClr val="000000"/>
              </a:solidFill>
              <a:latin typeface="Marianne" panose="02000000000000000000" pitchFamily="50" charset="0"/>
            </a:endParaRPr>
          </a:p>
          <a:p>
            <a:pPr marL="285750" indent="-285750">
              <a:buFontTx/>
              <a:buChar char="-"/>
            </a:pPr>
            <a:r>
              <a:rPr lang="fr-FR" sz="2400" dirty="0" smtClean="0">
                <a:solidFill>
                  <a:srgbClr val="000000"/>
                </a:solidFill>
                <a:latin typeface="Marianne" panose="02000000000000000000" pitchFamily="50" charset="0"/>
              </a:rPr>
              <a:t>Savoir </a:t>
            </a:r>
            <a:r>
              <a:rPr lang="fr-FR" sz="2400" dirty="0">
                <a:solidFill>
                  <a:srgbClr val="000000"/>
                </a:solidFill>
                <a:latin typeface="Marianne" panose="02000000000000000000" pitchFamily="50" charset="0"/>
              </a:rPr>
              <a:t>identifier ses ressources et ses limites </a:t>
            </a:r>
            <a:r>
              <a:rPr lang="fr-FR" sz="2400" dirty="0" smtClean="0">
                <a:solidFill>
                  <a:srgbClr val="000000"/>
                </a:solidFill>
                <a:latin typeface="Marianne" panose="02000000000000000000" pitchFamily="50" charset="0"/>
              </a:rPr>
              <a:t>en fonction </a:t>
            </a:r>
            <a:r>
              <a:rPr lang="fr-FR" sz="2400" dirty="0">
                <a:solidFill>
                  <a:srgbClr val="000000"/>
                </a:solidFill>
                <a:latin typeface="Marianne" panose="02000000000000000000" pitchFamily="50" charset="0"/>
              </a:rPr>
              <a:t>du </a:t>
            </a:r>
            <a:r>
              <a:rPr lang="fr-FR" sz="2400" dirty="0" smtClean="0">
                <a:solidFill>
                  <a:srgbClr val="000000"/>
                </a:solidFill>
                <a:latin typeface="Marianne" panose="02000000000000000000" pitchFamily="50" charset="0"/>
              </a:rPr>
              <a:t>milieu.</a:t>
            </a:r>
          </a:p>
          <a:p>
            <a:pPr marL="285750" indent="-285750">
              <a:buFontTx/>
              <a:buChar char="-"/>
            </a:pPr>
            <a:endParaRPr lang="fr-FR" sz="2000" dirty="0">
              <a:solidFill>
                <a:srgbClr val="000000"/>
              </a:solidFill>
              <a:latin typeface="Marianne" panose="02000000000000000000" pitchFamily="50" charset="0"/>
            </a:endParaRPr>
          </a:p>
          <a:p>
            <a:r>
              <a:rPr lang="fr-FR" sz="2400" dirty="0" smtClean="0">
                <a:latin typeface="Marianne" panose="02000000000000000000" pitchFamily="50" charset="0"/>
              </a:rPr>
              <a:t>- </a:t>
            </a:r>
            <a:r>
              <a:rPr lang="fr-FR" sz="2400" dirty="0" smtClean="0">
                <a:solidFill>
                  <a:srgbClr val="000000"/>
                </a:solidFill>
                <a:latin typeface="Marianne" panose="02000000000000000000" pitchFamily="50" charset="0"/>
              </a:rPr>
              <a:t>Connaître </a:t>
            </a:r>
            <a:r>
              <a:rPr lang="fr-FR" sz="2400" dirty="0">
                <a:solidFill>
                  <a:srgbClr val="000000"/>
                </a:solidFill>
                <a:latin typeface="Marianne" panose="02000000000000000000" pitchFamily="50" charset="0"/>
              </a:rPr>
              <a:t>les règles de base liées à l’hygiène et </a:t>
            </a:r>
            <a:r>
              <a:rPr lang="fr-FR" sz="2400" dirty="0" smtClean="0">
                <a:solidFill>
                  <a:srgbClr val="000000"/>
                </a:solidFill>
                <a:latin typeface="Marianne" panose="02000000000000000000" pitchFamily="50" charset="0"/>
              </a:rPr>
              <a:t>la sécurité </a:t>
            </a:r>
            <a:r>
              <a:rPr lang="fr-FR" sz="2400" dirty="0">
                <a:solidFill>
                  <a:srgbClr val="000000"/>
                </a:solidFill>
                <a:latin typeface="Marianne" panose="02000000000000000000" pitchFamily="50" charset="0"/>
              </a:rPr>
              <a:t>dans un établissement de bains ou </a:t>
            </a:r>
            <a:r>
              <a:rPr lang="fr-FR" sz="2400" dirty="0" smtClean="0">
                <a:solidFill>
                  <a:srgbClr val="000000"/>
                </a:solidFill>
                <a:latin typeface="Marianne" panose="02000000000000000000" pitchFamily="50" charset="0"/>
              </a:rPr>
              <a:t>un espace </a:t>
            </a:r>
            <a:r>
              <a:rPr lang="fr-FR" sz="2400" dirty="0">
                <a:solidFill>
                  <a:srgbClr val="000000"/>
                </a:solidFill>
                <a:latin typeface="Marianne" panose="02000000000000000000" pitchFamily="50" charset="0"/>
              </a:rPr>
              <a:t>surveillé</a:t>
            </a:r>
            <a:r>
              <a:rPr lang="fr-FR" sz="2400" dirty="0" smtClean="0">
                <a:solidFill>
                  <a:srgbClr val="000000"/>
                </a:solidFill>
                <a:latin typeface="Marianne" panose="02000000000000000000" pitchFamily="50" charset="0"/>
              </a:rPr>
              <a:t>.</a:t>
            </a:r>
          </a:p>
          <a:p>
            <a:endParaRPr lang="fr-FR" sz="2000" dirty="0">
              <a:solidFill>
                <a:srgbClr val="000000"/>
              </a:solidFill>
              <a:latin typeface="Marianne" panose="02000000000000000000" pitchFamily="50" charset="0"/>
            </a:endParaRPr>
          </a:p>
          <a:p>
            <a:r>
              <a:rPr lang="fr-FR" sz="2400" dirty="0">
                <a:latin typeface="Marianne" panose="02000000000000000000" pitchFamily="50" charset="0"/>
              </a:rPr>
              <a:t>- </a:t>
            </a:r>
            <a:r>
              <a:rPr lang="fr-FR" sz="2400" dirty="0">
                <a:solidFill>
                  <a:srgbClr val="000000"/>
                </a:solidFill>
                <a:latin typeface="Marianne" panose="02000000000000000000" pitchFamily="50" charset="0"/>
              </a:rPr>
              <a:t>Savoir identifier la personne responsable de </a:t>
            </a:r>
            <a:r>
              <a:rPr lang="fr-FR" sz="2400" dirty="0" smtClean="0">
                <a:solidFill>
                  <a:srgbClr val="000000"/>
                </a:solidFill>
                <a:latin typeface="Marianne" panose="02000000000000000000" pitchFamily="50" charset="0"/>
              </a:rPr>
              <a:t>la surveillance </a:t>
            </a:r>
            <a:r>
              <a:rPr lang="fr-FR" sz="2400" dirty="0">
                <a:solidFill>
                  <a:srgbClr val="000000"/>
                </a:solidFill>
                <a:latin typeface="Marianne" panose="02000000000000000000" pitchFamily="50" charset="0"/>
              </a:rPr>
              <a:t>à alerter en cas de problème.</a:t>
            </a:r>
            <a:endParaRPr lang="fr-FR" sz="2400" dirty="0">
              <a:latin typeface="Marianne" panose="02000000000000000000" pitchFamily="50" charset="0"/>
            </a:endParaRPr>
          </a:p>
        </p:txBody>
      </p:sp>
      <p:sp>
        <p:nvSpPr>
          <p:cNvPr id="3" name="Rectangle 2"/>
          <p:cNvSpPr/>
          <p:nvPr/>
        </p:nvSpPr>
        <p:spPr>
          <a:xfrm>
            <a:off x="222068" y="568515"/>
            <a:ext cx="10933611" cy="646331"/>
          </a:xfrm>
          <a:prstGeom prst="rect">
            <a:avLst/>
          </a:prstGeom>
        </p:spPr>
        <p:txBody>
          <a:bodyPr wrap="square">
            <a:spAutoFit/>
          </a:bodyPr>
          <a:lstStyle/>
          <a:p>
            <a:pPr algn="ctr"/>
            <a:r>
              <a:rPr lang="fr-FR" sz="3600" dirty="0" smtClean="0">
                <a:solidFill>
                  <a:srgbClr val="000000"/>
                </a:solidFill>
                <a:latin typeface="Marianne" panose="02000000000000000000" pitchFamily="50" charset="0"/>
              </a:rPr>
              <a:t>Aspect sécuritaire et utilitaire du savoir-nager</a:t>
            </a:r>
            <a:endParaRPr lang="fr-FR" sz="3600" dirty="0">
              <a:solidFill>
                <a:srgbClr val="000000"/>
              </a:solidFill>
              <a:latin typeface="Marianne" panose="02000000000000000000" pitchFamily="50" charset="0"/>
            </a:endParaRPr>
          </a:p>
        </p:txBody>
      </p:sp>
    </p:spTree>
    <p:extLst>
      <p:ext uri="{BB962C8B-B14F-4D97-AF65-F5344CB8AC3E}">
        <p14:creationId xmlns:p14="http://schemas.microsoft.com/office/powerpoint/2010/main" val="9445729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0" y="-1"/>
            <a:ext cx="12192000" cy="6899713"/>
          </a:xfrm>
          <a:prstGeom prst="rect">
            <a:avLst/>
          </a:prstGeom>
        </p:spPr>
      </p:pic>
    </p:spTree>
    <p:extLst>
      <p:ext uri="{BB962C8B-B14F-4D97-AF65-F5344CB8AC3E}">
        <p14:creationId xmlns:p14="http://schemas.microsoft.com/office/powerpoint/2010/main" val="152419472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543198" y="1371600"/>
            <a:ext cx="10970622" cy="1631216"/>
          </a:xfrm>
          <a:prstGeom prst="rect">
            <a:avLst/>
          </a:prstGeom>
        </p:spPr>
        <p:txBody>
          <a:bodyPr wrap="square">
            <a:spAutoFit/>
          </a:bodyPr>
          <a:lstStyle/>
          <a:p>
            <a:pPr algn="just"/>
            <a:r>
              <a:rPr lang="fr-FR" dirty="0" smtClean="0">
                <a:solidFill>
                  <a:srgbClr val="93A39A"/>
                </a:solidFill>
                <a:latin typeface="Marianne" panose="02000000000000000000" pitchFamily="50" charset="0"/>
              </a:rPr>
              <a:t>• </a:t>
            </a:r>
            <a:r>
              <a:rPr lang="fr-FR" sz="2000" dirty="0">
                <a:solidFill>
                  <a:srgbClr val="564B3C"/>
                </a:solidFill>
                <a:latin typeface="Marianne" panose="02000000000000000000" pitchFamily="50" charset="0"/>
              </a:rPr>
              <a:t>La surveillance est </a:t>
            </a:r>
            <a:r>
              <a:rPr lang="fr-FR" sz="2000" dirty="0" smtClean="0">
                <a:solidFill>
                  <a:srgbClr val="564B3C"/>
                </a:solidFill>
                <a:latin typeface="Marianne" panose="02000000000000000000" pitchFamily="50" charset="0"/>
              </a:rPr>
              <a:t>obligatoire et permanente </a:t>
            </a:r>
            <a:r>
              <a:rPr lang="fr-FR" sz="2000" dirty="0">
                <a:solidFill>
                  <a:srgbClr val="564B3C"/>
                </a:solidFill>
                <a:latin typeface="Marianne" panose="02000000000000000000" pitchFamily="50" charset="0"/>
              </a:rPr>
              <a:t>pendant toute </a:t>
            </a:r>
            <a:r>
              <a:rPr lang="fr-FR" sz="2000" dirty="0" smtClean="0">
                <a:solidFill>
                  <a:srgbClr val="564B3C"/>
                </a:solidFill>
                <a:latin typeface="Marianne" panose="02000000000000000000" pitchFamily="50" charset="0"/>
              </a:rPr>
              <a:t>la durée </a:t>
            </a:r>
            <a:r>
              <a:rPr lang="fr-FR" sz="2000" dirty="0">
                <a:solidFill>
                  <a:srgbClr val="564B3C"/>
                </a:solidFill>
                <a:latin typeface="Marianne" panose="02000000000000000000" pitchFamily="50" charset="0"/>
              </a:rPr>
              <a:t>des activités de natation.</a:t>
            </a:r>
          </a:p>
          <a:p>
            <a:pPr algn="just"/>
            <a:r>
              <a:rPr lang="fr-FR" sz="2000" dirty="0">
                <a:solidFill>
                  <a:srgbClr val="93A39A"/>
                </a:solidFill>
                <a:latin typeface="Marianne" panose="02000000000000000000" pitchFamily="50" charset="0"/>
              </a:rPr>
              <a:t>• </a:t>
            </a:r>
            <a:r>
              <a:rPr lang="fr-FR" sz="2000" dirty="0">
                <a:solidFill>
                  <a:srgbClr val="564B3C"/>
                </a:solidFill>
                <a:latin typeface="Marianne" panose="02000000000000000000" pitchFamily="50" charset="0"/>
              </a:rPr>
              <a:t>Les surveillants de bassin sont </a:t>
            </a:r>
            <a:r>
              <a:rPr lang="fr-FR" sz="2000" b="1" dirty="0" smtClean="0">
                <a:solidFill>
                  <a:srgbClr val="564B3C"/>
                </a:solidFill>
                <a:latin typeface="Marianne" panose="02000000000000000000" pitchFamily="50" charset="0"/>
              </a:rPr>
              <a:t>exclusivement </a:t>
            </a:r>
            <a:r>
              <a:rPr lang="fr-FR" sz="2000" dirty="0" smtClean="0">
                <a:solidFill>
                  <a:srgbClr val="564B3C"/>
                </a:solidFill>
                <a:latin typeface="Marianne" panose="02000000000000000000" pitchFamily="50" charset="0"/>
              </a:rPr>
              <a:t>affectés </a:t>
            </a:r>
            <a:r>
              <a:rPr lang="fr-FR" sz="2000" dirty="0">
                <a:solidFill>
                  <a:srgbClr val="564B3C"/>
                </a:solidFill>
                <a:latin typeface="Marianne" panose="02000000000000000000" pitchFamily="50" charset="0"/>
              </a:rPr>
              <a:t>à la surveillance et à la sécurité </a:t>
            </a:r>
            <a:r>
              <a:rPr lang="fr-FR" sz="2000" dirty="0" smtClean="0">
                <a:solidFill>
                  <a:srgbClr val="564B3C"/>
                </a:solidFill>
                <a:latin typeface="Marianne" panose="02000000000000000000" pitchFamily="50" charset="0"/>
              </a:rPr>
              <a:t>des activités</a:t>
            </a:r>
            <a:r>
              <a:rPr lang="fr-FR" sz="2000" dirty="0">
                <a:solidFill>
                  <a:srgbClr val="564B3C"/>
                </a:solidFill>
                <a:latin typeface="Marianne" panose="02000000000000000000" pitchFamily="50" charset="0"/>
              </a:rPr>
              <a:t>, ainsi qu'à la vérification des </a:t>
            </a:r>
            <a:r>
              <a:rPr lang="fr-FR" sz="2000" dirty="0" smtClean="0">
                <a:solidFill>
                  <a:srgbClr val="564B3C"/>
                </a:solidFill>
                <a:latin typeface="Marianne" panose="02000000000000000000" pitchFamily="50" charset="0"/>
              </a:rPr>
              <a:t>conditions réglementaires </a:t>
            </a:r>
            <a:r>
              <a:rPr lang="fr-FR" sz="2000" dirty="0">
                <a:solidFill>
                  <a:srgbClr val="564B3C"/>
                </a:solidFill>
                <a:latin typeface="Marianne" panose="02000000000000000000" pitchFamily="50" charset="0"/>
              </a:rPr>
              <a:t>d'utilisation de l'équipement.</a:t>
            </a:r>
            <a:endParaRPr lang="fr-FR" sz="2000" dirty="0">
              <a:latin typeface="Marianne" panose="02000000000000000000" pitchFamily="50" charset="0"/>
            </a:endParaRPr>
          </a:p>
        </p:txBody>
      </p:sp>
      <p:sp>
        <p:nvSpPr>
          <p:cNvPr id="3" name="Titre 1"/>
          <p:cNvSpPr txBox="1">
            <a:spLocks/>
          </p:cNvSpPr>
          <p:nvPr/>
        </p:nvSpPr>
        <p:spPr>
          <a:xfrm>
            <a:off x="543197" y="587195"/>
            <a:ext cx="10515600" cy="66684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dirty="0" smtClean="0">
                <a:latin typeface="Marianne" panose="02000000000000000000" pitchFamily="50" charset="0"/>
              </a:rPr>
              <a:t>La surveillance</a:t>
            </a:r>
            <a:endParaRPr lang="fr-FR" dirty="0">
              <a:latin typeface="Marianne" panose="02000000000000000000" pitchFamily="50" charset="0"/>
            </a:endParaRPr>
          </a:p>
        </p:txBody>
      </p:sp>
      <p:graphicFrame>
        <p:nvGraphicFramePr>
          <p:cNvPr id="5" name="Tableau 4"/>
          <p:cNvGraphicFramePr>
            <a:graphicFrameLocks noGrp="1"/>
          </p:cNvGraphicFramePr>
          <p:nvPr>
            <p:extLst>
              <p:ext uri="{D42A27DB-BD31-4B8C-83A1-F6EECF244321}">
                <p14:modId xmlns:p14="http://schemas.microsoft.com/office/powerpoint/2010/main" val="1264441719"/>
              </p:ext>
            </p:extLst>
          </p:nvPr>
        </p:nvGraphicFramePr>
        <p:xfrm>
          <a:off x="543197" y="3002816"/>
          <a:ext cx="10970622" cy="3209437"/>
        </p:xfrm>
        <a:graphic>
          <a:graphicData uri="http://schemas.openxmlformats.org/drawingml/2006/table">
            <a:tbl>
              <a:tblPr firstRow="1" firstCol="1" bandRow="1">
                <a:tableStyleId>{5C22544A-7EE6-4342-B048-85BDC9FD1C3A}</a:tableStyleId>
              </a:tblPr>
              <a:tblGrid>
                <a:gridCol w="2430978">
                  <a:extLst>
                    <a:ext uri="{9D8B030D-6E8A-4147-A177-3AD203B41FA5}">
                      <a16:colId xmlns:a16="http://schemas.microsoft.com/office/drawing/2014/main" val="4066630240"/>
                    </a:ext>
                  </a:extLst>
                </a:gridCol>
                <a:gridCol w="2382663">
                  <a:extLst>
                    <a:ext uri="{9D8B030D-6E8A-4147-A177-3AD203B41FA5}">
                      <a16:colId xmlns:a16="http://schemas.microsoft.com/office/drawing/2014/main" val="1062602793"/>
                    </a:ext>
                  </a:extLst>
                </a:gridCol>
                <a:gridCol w="3117144">
                  <a:extLst>
                    <a:ext uri="{9D8B030D-6E8A-4147-A177-3AD203B41FA5}">
                      <a16:colId xmlns:a16="http://schemas.microsoft.com/office/drawing/2014/main" val="1475905932"/>
                    </a:ext>
                  </a:extLst>
                </a:gridCol>
                <a:gridCol w="3039837">
                  <a:extLst>
                    <a:ext uri="{9D8B030D-6E8A-4147-A177-3AD203B41FA5}">
                      <a16:colId xmlns:a16="http://schemas.microsoft.com/office/drawing/2014/main" val="1308766247"/>
                    </a:ext>
                  </a:extLst>
                </a:gridCol>
              </a:tblGrid>
              <a:tr h="1577778">
                <a:tc>
                  <a:txBody>
                    <a:bodyPr/>
                    <a:lstStyle/>
                    <a:p>
                      <a:pPr algn="ctr">
                        <a:lnSpc>
                          <a:spcPct val="107000"/>
                        </a:lnSpc>
                        <a:spcBef>
                          <a:spcPts val="800"/>
                        </a:spcBef>
                        <a:spcAft>
                          <a:spcPts val="0"/>
                        </a:spcAft>
                      </a:pPr>
                      <a:r>
                        <a:rPr lang="fr-FR" sz="1800" dirty="0">
                          <a:effectLst/>
                          <a:latin typeface="Marianne" panose="02000000000000000000" pitchFamily="50" charset="0"/>
                        </a:rPr>
                        <a:t> </a:t>
                      </a:r>
                      <a:endParaRPr lang="fr-FR" sz="1800" dirty="0">
                        <a:effectLst/>
                        <a:latin typeface="Marianne" panose="02000000000000000000" pitchFamily="50" charset="0"/>
                        <a:ea typeface="Segoe UI" panose="020B0502040204020203" pitchFamily="34" charset="0"/>
                        <a:cs typeface="Times New Roman" panose="02020603050405020304" pitchFamily="18" charset="0"/>
                      </a:endParaRPr>
                    </a:p>
                  </a:txBody>
                  <a:tcPr marL="38100" marR="38100" marT="19050" marB="19050"/>
                </a:tc>
                <a:tc>
                  <a:txBody>
                    <a:bodyPr/>
                    <a:lstStyle/>
                    <a:p>
                      <a:pPr algn="ctr">
                        <a:lnSpc>
                          <a:spcPct val="107000"/>
                        </a:lnSpc>
                        <a:spcBef>
                          <a:spcPts val="800"/>
                        </a:spcBef>
                        <a:spcAft>
                          <a:spcPts val="0"/>
                        </a:spcAft>
                      </a:pPr>
                      <a:r>
                        <a:rPr lang="fr-FR" sz="1800" dirty="0">
                          <a:effectLst/>
                          <a:latin typeface="Marianne" panose="02000000000000000000" pitchFamily="50" charset="0"/>
                        </a:rPr>
                        <a:t>Groupe-classe constitué</a:t>
                      </a:r>
                      <a:br>
                        <a:rPr lang="fr-FR" sz="1800" dirty="0">
                          <a:effectLst/>
                          <a:latin typeface="Marianne" panose="02000000000000000000" pitchFamily="50" charset="0"/>
                        </a:rPr>
                      </a:br>
                      <a:r>
                        <a:rPr lang="fr-FR" sz="1800" dirty="0">
                          <a:effectLst/>
                          <a:latin typeface="Marianne" panose="02000000000000000000" pitchFamily="50" charset="0"/>
                        </a:rPr>
                        <a:t>d'élèves d'école</a:t>
                      </a:r>
                      <a:br>
                        <a:rPr lang="fr-FR" sz="1800" dirty="0">
                          <a:effectLst/>
                          <a:latin typeface="Marianne" panose="02000000000000000000" pitchFamily="50" charset="0"/>
                        </a:rPr>
                      </a:br>
                      <a:r>
                        <a:rPr lang="fr-FR" sz="1800" dirty="0">
                          <a:effectLst/>
                          <a:latin typeface="Marianne" panose="02000000000000000000" pitchFamily="50" charset="0"/>
                        </a:rPr>
                        <a:t>maternelle</a:t>
                      </a:r>
                      <a:endParaRPr lang="fr-FR" sz="1800" dirty="0">
                        <a:effectLst/>
                        <a:latin typeface="Marianne" panose="02000000000000000000" pitchFamily="50" charset="0"/>
                        <a:ea typeface="Segoe UI" panose="020B0502040204020203" pitchFamily="34" charset="0"/>
                        <a:cs typeface="Times New Roman" panose="02020603050405020304" pitchFamily="18" charset="0"/>
                      </a:endParaRPr>
                    </a:p>
                  </a:txBody>
                  <a:tcPr marL="38100" marR="38100" marT="19050" marB="19050"/>
                </a:tc>
                <a:tc>
                  <a:txBody>
                    <a:bodyPr/>
                    <a:lstStyle/>
                    <a:p>
                      <a:pPr algn="ctr">
                        <a:lnSpc>
                          <a:spcPct val="107000"/>
                        </a:lnSpc>
                        <a:spcBef>
                          <a:spcPts val="800"/>
                        </a:spcBef>
                        <a:spcAft>
                          <a:spcPts val="0"/>
                        </a:spcAft>
                      </a:pPr>
                      <a:r>
                        <a:rPr lang="fr-FR" sz="1800" dirty="0">
                          <a:effectLst/>
                          <a:latin typeface="Marianne" panose="02000000000000000000" pitchFamily="50" charset="0"/>
                        </a:rPr>
                        <a:t>Groupe-classe constitué</a:t>
                      </a:r>
                      <a:br>
                        <a:rPr lang="fr-FR" sz="1800" dirty="0">
                          <a:effectLst/>
                          <a:latin typeface="Marianne" panose="02000000000000000000" pitchFamily="50" charset="0"/>
                        </a:rPr>
                      </a:br>
                      <a:r>
                        <a:rPr lang="fr-FR" sz="1800" dirty="0">
                          <a:effectLst/>
                          <a:latin typeface="Marianne" panose="02000000000000000000" pitchFamily="50" charset="0"/>
                        </a:rPr>
                        <a:t>d'élèves d'école</a:t>
                      </a:r>
                      <a:br>
                        <a:rPr lang="fr-FR" sz="1800" dirty="0">
                          <a:effectLst/>
                          <a:latin typeface="Marianne" panose="02000000000000000000" pitchFamily="50" charset="0"/>
                        </a:rPr>
                      </a:br>
                      <a:r>
                        <a:rPr lang="fr-FR" sz="1800" dirty="0">
                          <a:effectLst/>
                          <a:latin typeface="Marianne" panose="02000000000000000000" pitchFamily="50" charset="0"/>
                        </a:rPr>
                        <a:t>élémentaire</a:t>
                      </a:r>
                      <a:endParaRPr lang="fr-FR" sz="1800" dirty="0">
                        <a:effectLst/>
                        <a:latin typeface="Marianne" panose="02000000000000000000" pitchFamily="50" charset="0"/>
                        <a:ea typeface="Segoe UI" panose="020B0502040204020203" pitchFamily="34" charset="0"/>
                        <a:cs typeface="Times New Roman" panose="02020603050405020304" pitchFamily="18" charset="0"/>
                      </a:endParaRPr>
                    </a:p>
                  </a:txBody>
                  <a:tcPr marL="38100" marR="38100" marT="19050" marB="19050"/>
                </a:tc>
                <a:tc>
                  <a:txBody>
                    <a:bodyPr/>
                    <a:lstStyle/>
                    <a:p>
                      <a:pPr algn="ctr">
                        <a:lnSpc>
                          <a:spcPct val="107000"/>
                        </a:lnSpc>
                        <a:spcBef>
                          <a:spcPts val="800"/>
                        </a:spcBef>
                        <a:spcAft>
                          <a:spcPts val="0"/>
                        </a:spcAft>
                      </a:pPr>
                      <a:r>
                        <a:rPr lang="fr-FR" sz="1800" dirty="0">
                          <a:effectLst/>
                          <a:latin typeface="Marianne" panose="02000000000000000000" pitchFamily="50" charset="0"/>
                        </a:rPr>
                        <a:t>Groupe-classe comprenant des</a:t>
                      </a:r>
                      <a:br>
                        <a:rPr lang="fr-FR" sz="1800" dirty="0">
                          <a:effectLst/>
                          <a:latin typeface="Marianne" panose="02000000000000000000" pitchFamily="50" charset="0"/>
                        </a:rPr>
                      </a:br>
                      <a:r>
                        <a:rPr lang="fr-FR" sz="1800" dirty="0">
                          <a:effectLst/>
                          <a:latin typeface="Marianne" panose="02000000000000000000" pitchFamily="50" charset="0"/>
                        </a:rPr>
                        <a:t>élèves d'école maternelle et des</a:t>
                      </a:r>
                      <a:br>
                        <a:rPr lang="fr-FR" sz="1800" dirty="0">
                          <a:effectLst/>
                          <a:latin typeface="Marianne" panose="02000000000000000000" pitchFamily="50" charset="0"/>
                        </a:rPr>
                      </a:br>
                      <a:r>
                        <a:rPr lang="fr-FR" sz="1800" dirty="0">
                          <a:effectLst/>
                          <a:latin typeface="Marianne" panose="02000000000000000000" pitchFamily="50" charset="0"/>
                        </a:rPr>
                        <a:t>élèves d'école élémentaire</a:t>
                      </a:r>
                      <a:endParaRPr lang="fr-FR" sz="1800" dirty="0">
                        <a:effectLst/>
                        <a:latin typeface="Marianne" panose="02000000000000000000" pitchFamily="50" charset="0"/>
                        <a:ea typeface="Segoe UI" panose="020B0502040204020203" pitchFamily="34" charset="0"/>
                        <a:cs typeface="Times New Roman" panose="02020603050405020304" pitchFamily="18" charset="0"/>
                      </a:endParaRPr>
                    </a:p>
                  </a:txBody>
                  <a:tcPr marL="38100" marR="38100" marT="19050" marB="19050"/>
                </a:tc>
                <a:extLst>
                  <a:ext uri="{0D108BD9-81ED-4DB2-BD59-A6C34878D82A}">
                    <a16:rowId xmlns:a16="http://schemas.microsoft.com/office/drawing/2014/main" val="4080461429"/>
                  </a:ext>
                </a:extLst>
              </a:tr>
              <a:tr h="292429">
                <a:tc>
                  <a:txBody>
                    <a:bodyPr/>
                    <a:lstStyle/>
                    <a:p>
                      <a:pPr>
                        <a:lnSpc>
                          <a:spcPct val="107000"/>
                        </a:lnSpc>
                        <a:spcBef>
                          <a:spcPts val="800"/>
                        </a:spcBef>
                        <a:spcAft>
                          <a:spcPts val="0"/>
                        </a:spcAft>
                      </a:pPr>
                      <a:r>
                        <a:rPr lang="fr-FR" sz="1800">
                          <a:effectLst/>
                          <a:latin typeface="Marianne" panose="02000000000000000000" pitchFamily="50" charset="0"/>
                        </a:rPr>
                        <a:t>moins de 20 élèves</a:t>
                      </a:r>
                      <a:endParaRPr lang="fr-FR" sz="1800">
                        <a:effectLst/>
                        <a:latin typeface="Marianne" panose="02000000000000000000" pitchFamily="50" charset="0"/>
                        <a:ea typeface="Segoe UI" panose="020B0502040204020203" pitchFamily="34" charset="0"/>
                        <a:cs typeface="Times New Roman" panose="02020603050405020304" pitchFamily="18" charset="0"/>
                      </a:endParaRPr>
                    </a:p>
                  </a:txBody>
                  <a:tcPr marL="38100" marR="38100" marT="19050" marB="19050"/>
                </a:tc>
                <a:tc>
                  <a:txBody>
                    <a:bodyPr/>
                    <a:lstStyle/>
                    <a:p>
                      <a:pPr>
                        <a:lnSpc>
                          <a:spcPct val="107000"/>
                        </a:lnSpc>
                        <a:spcBef>
                          <a:spcPts val="800"/>
                        </a:spcBef>
                        <a:spcAft>
                          <a:spcPts val="0"/>
                        </a:spcAft>
                      </a:pPr>
                      <a:r>
                        <a:rPr lang="fr-FR" sz="1800" dirty="0">
                          <a:effectLst/>
                          <a:latin typeface="Marianne" panose="02000000000000000000" pitchFamily="50" charset="0"/>
                        </a:rPr>
                        <a:t>2 encadrants</a:t>
                      </a:r>
                      <a:endParaRPr lang="fr-FR" sz="1800" dirty="0">
                        <a:effectLst/>
                        <a:latin typeface="Marianne" panose="02000000000000000000" pitchFamily="50" charset="0"/>
                        <a:ea typeface="Segoe UI" panose="020B0502040204020203" pitchFamily="34" charset="0"/>
                        <a:cs typeface="Times New Roman" panose="02020603050405020304" pitchFamily="18" charset="0"/>
                      </a:endParaRPr>
                    </a:p>
                  </a:txBody>
                  <a:tcPr marL="38100" marR="38100" marT="19050" marB="19050"/>
                </a:tc>
                <a:tc>
                  <a:txBody>
                    <a:bodyPr/>
                    <a:lstStyle/>
                    <a:p>
                      <a:pPr>
                        <a:lnSpc>
                          <a:spcPct val="107000"/>
                        </a:lnSpc>
                        <a:spcBef>
                          <a:spcPts val="800"/>
                        </a:spcBef>
                        <a:spcAft>
                          <a:spcPts val="0"/>
                        </a:spcAft>
                      </a:pPr>
                      <a:r>
                        <a:rPr lang="fr-FR" sz="1800" dirty="0">
                          <a:effectLst/>
                          <a:latin typeface="Marianne" panose="02000000000000000000" pitchFamily="50" charset="0"/>
                        </a:rPr>
                        <a:t>2 encadrants</a:t>
                      </a:r>
                      <a:endParaRPr lang="fr-FR" sz="1800" dirty="0">
                        <a:effectLst/>
                        <a:latin typeface="Marianne" panose="02000000000000000000" pitchFamily="50" charset="0"/>
                        <a:ea typeface="Segoe UI" panose="020B0502040204020203" pitchFamily="34" charset="0"/>
                        <a:cs typeface="Times New Roman" panose="02020603050405020304" pitchFamily="18" charset="0"/>
                      </a:endParaRPr>
                    </a:p>
                  </a:txBody>
                  <a:tcPr marL="38100" marR="38100" marT="19050" marB="19050"/>
                </a:tc>
                <a:tc>
                  <a:txBody>
                    <a:bodyPr/>
                    <a:lstStyle/>
                    <a:p>
                      <a:pPr>
                        <a:lnSpc>
                          <a:spcPct val="107000"/>
                        </a:lnSpc>
                        <a:spcBef>
                          <a:spcPts val="800"/>
                        </a:spcBef>
                        <a:spcAft>
                          <a:spcPts val="0"/>
                        </a:spcAft>
                      </a:pPr>
                      <a:r>
                        <a:rPr lang="fr-FR" sz="1800">
                          <a:effectLst/>
                          <a:latin typeface="Marianne" panose="02000000000000000000" pitchFamily="50" charset="0"/>
                        </a:rPr>
                        <a:t>2 encadrants</a:t>
                      </a:r>
                      <a:endParaRPr lang="fr-FR" sz="1800">
                        <a:effectLst/>
                        <a:latin typeface="Marianne" panose="02000000000000000000" pitchFamily="50" charset="0"/>
                        <a:ea typeface="Segoe UI" panose="020B0502040204020203" pitchFamily="34" charset="0"/>
                        <a:cs typeface="Times New Roman" panose="02020603050405020304" pitchFamily="18" charset="0"/>
                      </a:endParaRPr>
                    </a:p>
                  </a:txBody>
                  <a:tcPr marL="38100" marR="38100" marT="19050" marB="19050"/>
                </a:tc>
                <a:extLst>
                  <a:ext uri="{0D108BD9-81ED-4DB2-BD59-A6C34878D82A}">
                    <a16:rowId xmlns:a16="http://schemas.microsoft.com/office/drawing/2014/main" val="2804126752"/>
                  </a:ext>
                </a:extLst>
              </a:tr>
              <a:tr h="276538">
                <a:tc>
                  <a:txBody>
                    <a:bodyPr/>
                    <a:lstStyle/>
                    <a:p>
                      <a:pPr>
                        <a:lnSpc>
                          <a:spcPct val="107000"/>
                        </a:lnSpc>
                        <a:spcBef>
                          <a:spcPts val="800"/>
                        </a:spcBef>
                        <a:spcAft>
                          <a:spcPts val="0"/>
                        </a:spcAft>
                      </a:pPr>
                      <a:r>
                        <a:rPr lang="fr-FR" sz="1800" dirty="0">
                          <a:effectLst/>
                          <a:latin typeface="Marianne" panose="02000000000000000000" pitchFamily="50" charset="0"/>
                        </a:rPr>
                        <a:t>de 20 à 30 élèves</a:t>
                      </a:r>
                      <a:endParaRPr lang="fr-FR" sz="1800" dirty="0">
                        <a:effectLst/>
                        <a:latin typeface="Marianne" panose="02000000000000000000" pitchFamily="50" charset="0"/>
                        <a:ea typeface="Segoe UI" panose="020B0502040204020203" pitchFamily="34" charset="0"/>
                        <a:cs typeface="Times New Roman" panose="02020603050405020304" pitchFamily="18" charset="0"/>
                      </a:endParaRPr>
                    </a:p>
                  </a:txBody>
                  <a:tcPr marL="38100" marR="38100" marT="19050" marB="19050"/>
                </a:tc>
                <a:tc>
                  <a:txBody>
                    <a:bodyPr/>
                    <a:lstStyle/>
                    <a:p>
                      <a:pPr>
                        <a:lnSpc>
                          <a:spcPct val="107000"/>
                        </a:lnSpc>
                        <a:spcBef>
                          <a:spcPts val="800"/>
                        </a:spcBef>
                        <a:spcAft>
                          <a:spcPts val="0"/>
                        </a:spcAft>
                      </a:pPr>
                      <a:r>
                        <a:rPr lang="fr-FR" sz="1800">
                          <a:effectLst/>
                          <a:latin typeface="Marianne" panose="02000000000000000000" pitchFamily="50" charset="0"/>
                        </a:rPr>
                        <a:t>3 encadrants</a:t>
                      </a:r>
                      <a:endParaRPr lang="fr-FR" sz="1800">
                        <a:effectLst/>
                        <a:latin typeface="Marianne" panose="02000000000000000000" pitchFamily="50" charset="0"/>
                        <a:ea typeface="Segoe UI" panose="020B0502040204020203" pitchFamily="34" charset="0"/>
                        <a:cs typeface="Times New Roman" panose="02020603050405020304" pitchFamily="18" charset="0"/>
                      </a:endParaRPr>
                    </a:p>
                  </a:txBody>
                  <a:tcPr marL="38100" marR="38100" marT="19050" marB="19050"/>
                </a:tc>
                <a:tc>
                  <a:txBody>
                    <a:bodyPr/>
                    <a:lstStyle/>
                    <a:p>
                      <a:pPr>
                        <a:lnSpc>
                          <a:spcPct val="107000"/>
                        </a:lnSpc>
                        <a:spcBef>
                          <a:spcPts val="800"/>
                        </a:spcBef>
                        <a:spcAft>
                          <a:spcPts val="0"/>
                        </a:spcAft>
                      </a:pPr>
                      <a:r>
                        <a:rPr lang="fr-FR" sz="1800" dirty="0">
                          <a:effectLst/>
                          <a:latin typeface="Marianne" panose="02000000000000000000" pitchFamily="50" charset="0"/>
                        </a:rPr>
                        <a:t>2 encadrants</a:t>
                      </a:r>
                      <a:endParaRPr lang="fr-FR" sz="1800" dirty="0">
                        <a:effectLst/>
                        <a:latin typeface="Marianne" panose="02000000000000000000" pitchFamily="50" charset="0"/>
                        <a:ea typeface="Segoe UI" panose="020B0502040204020203" pitchFamily="34" charset="0"/>
                        <a:cs typeface="Times New Roman" panose="02020603050405020304" pitchFamily="18" charset="0"/>
                      </a:endParaRPr>
                    </a:p>
                  </a:txBody>
                  <a:tcPr marL="38100" marR="38100" marT="19050" marB="19050"/>
                </a:tc>
                <a:tc>
                  <a:txBody>
                    <a:bodyPr/>
                    <a:lstStyle/>
                    <a:p>
                      <a:pPr>
                        <a:lnSpc>
                          <a:spcPct val="107000"/>
                        </a:lnSpc>
                        <a:spcBef>
                          <a:spcPts val="800"/>
                        </a:spcBef>
                        <a:spcAft>
                          <a:spcPts val="0"/>
                        </a:spcAft>
                      </a:pPr>
                      <a:r>
                        <a:rPr lang="fr-FR" sz="1800" dirty="0">
                          <a:effectLst/>
                          <a:latin typeface="Marianne" panose="02000000000000000000" pitchFamily="50" charset="0"/>
                        </a:rPr>
                        <a:t>3 encadrants</a:t>
                      </a:r>
                      <a:endParaRPr lang="fr-FR" sz="1800" dirty="0">
                        <a:effectLst/>
                        <a:latin typeface="Marianne" panose="02000000000000000000" pitchFamily="50" charset="0"/>
                        <a:ea typeface="Segoe UI" panose="020B0502040204020203" pitchFamily="34" charset="0"/>
                        <a:cs typeface="Times New Roman" panose="02020603050405020304" pitchFamily="18" charset="0"/>
                      </a:endParaRPr>
                    </a:p>
                  </a:txBody>
                  <a:tcPr marL="38100" marR="38100" marT="19050" marB="19050"/>
                </a:tc>
                <a:extLst>
                  <a:ext uri="{0D108BD9-81ED-4DB2-BD59-A6C34878D82A}">
                    <a16:rowId xmlns:a16="http://schemas.microsoft.com/office/drawing/2014/main" val="3106140875"/>
                  </a:ext>
                </a:extLst>
              </a:tr>
              <a:tr h="968465">
                <a:tc>
                  <a:txBody>
                    <a:bodyPr/>
                    <a:lstStyle/>
                    <a:p>
                      <a:pPr>
                        <a:lnSpc>
                          <a:spcPct val="107000"/>
                        </a:lnSpc>
                        <a:spcBef>
                          <a:spcPts val="800"/>
                        </a:spcBef>
                        <a:spcAft>
                          <a:spcPts val="0"/>
                        </a:spcAft>
                      </a:pPr>
                      <a:r>
                        <a:rPr lang="fr-FR" sz="1800" dirty="0">
                          <a:effectLst/>
                          <a:latin typeface="Marianne" panose="02000000000000000000" pitchFamily="50" charset="0"/>
                        </a:rPr>
                        <a:t>plus de 30 élèves</a:t>
                      </a:r>
                      <a:endParaRPr lang="fr-FR" sz="1800" dirty="0">
                        <a:effectLst/>
                        <a:latin typeface="Marianne" panose="02000000000000000000" pitchFamily="50" charset="0"/>
                        <a:ea typeface="Segoe UI" panose="020B0502040204020203" pitchFamily="34" charset="0"/>
                        <a:cs typeface="Times New Roman" panose="02020603050405020304" pitchFamily="18" charset="0"/>
                      </a:endParaRPr>
                    </a:p>
                  </a:txBody>
                  <a:tcPr marL="38100" marR="38100" marT="19050" marB="19050"/>
                </a:tc>
                <a:tc>
                  <a:txBody>
                    <a:bodyPr/>
                    <a:lstStyle/>
                    <a:p>
                      <a:pPr>
                        <a:lnSpc>
                          <a:spcPct val="107000"/>
                        </a:lnSpc>
                        <a:spcBef>
                          <a:spcPts val="800"/>
                        </a:spcBef>
                        <a:spcAft>
                          <a:spcPts val="0"/>
                        </a:spcAft>
                      </a:pPr>
                      <a:r>
                        <a:rPr lang="fr-FR" sz="1800">
                          <a:effectLst/>
                          <a:latin typeface="Marianne" panose="02000000000000000000" pitchFamily="50" charset="0"/>
                        </a:rPr>
                        <a:t>4 encadrants</a:t>
                      </a:r>
                      <a:endParaRPr lang="fr-FR" sz="1800">
                        <a:effectLst/>
                        <a:latin typeface="Marianne" panose="02000000000000000000" pitchFamily="50" charset="0"/>
                        <a:ea typeface="Segoe UI" panose="020B0502040204020203" pitchFamily="34" charset="0"/>
                        <a:cs typeface="Times New Roman" panose="02020603050405020304" pitchFamily="18" charset="0"/>
                      </a:endParaRPr>
                    </a:p>
                  </a:txBody>
                  <a:tcPr marL="38100" marR="38100" marT="19050" marB="19050"/>
                </a:tc>
                <a:tc>
                  <a:txBody>
                    <a:bodyPr/>
                    <a:lstStyle/>
                    <a:p>
                      <a:pPr>
                        <a:lnSpc>
                          <a:spcPct val="107000"/>
                        </a:lnSpc>
                        <a:spcBef>
                          <a:spcPts val="800"/>
                        </a:spcBef>
                        <a:spcAft>
                          <a:spcPts val="0"/>
                        </a:spcAft>
                      </a:pPr>
                      <a:r>
                        <a:rPr lang="fr-FR" sz="1800" dirty="0">
                          <a:effectLst/>
                          <a:latin typeface="Marianne" panose="02000000000000000000" pitchFamily="50" charset="0"/>
                        </a:rPr>
                        <a:t>3 encadrants </a:t>
                      </a:r>
                      <a:endParaRPr lang="fr-FR" sz="1800" dirty="0" smtClean="0">
                        <a:effectLst/>
                        <a:latin typeface="Marianne" panose="02000000000000000000" pitchFamily="50" charset="0"/>
                      </a:endParaRPr>
                    </a:p>
                    <a:p>
                      <a:pPr>
                        <a:lnSpc>
                          <a:spcPct val="107000"/>
                        </a:lnSpc>
                        <a:spcBef>
                          <a:spcPts val="800"/>
                        </a:spcBef>
                        <a:spcAft>
                          <a:spcPts val="0"/>
                        </a:spcAft>
                      </a:pPr>
                      <a:r>
                        <a:rPr lang="fr-FR" sz="1400" dirty="0" smtClean="0">
                          <a:effectLst/>
                          <a:latin typeface="Marianne" panose="02000000000000000000" pitchFamily="50" charset="0"/>
                        </a:rPr>
                        <a:t>(</a:t>
                      </a:r>
                      <a:r>
                        <a:rPr lang="fr-FR" sz="1400" dirty="0">
                          <a:effectLst/>
                          <a:latin typeface="Marianne" panose="02000000000000000000" pitchFamily="50" charset="0"/>
                        </a:rPr>
                        <a:t>1 encadrant supplémentaire par tranche de 15 élèves)</a:t>
                      </a:r>
                      <a:endParaRPr lang="fr-FR" sz="1400" dirty="0">
                        <a:effectLst/>
                        <a:latin typeface="Marianne" panose="02000000000000000000" pitchFamily="50" charset="0"/>
                        <a:ea typeface="Segoe UI" panose="020B0502040204020203" pitchFamily="34" charset="0"/>
                        <a:cs typeface="Times New Roman" panose="02020603050405020304" pitchFamily="18" charset="0"/>
                      </a:endParaRPr>
                    </a:p>
                  </a:txBody>
                  <a:tcPr marL="38100" marR="38100" marT="19050" marB="19050"/>
                </a:tc>
                <a:tc>
                  <a:txBody>
                    <a:bodyPr/>
                    <a:lstStyle/>
                    <a:p>
                      <a:pPr>
                        <a:lnSpc>
                          <a:spcPct val="107000"/>
                        </a:lnSpc>
                        <a:spcBef>
                          <a:spcPts val="800"/>
                        </a:spcBef>
                        <a:spcAft>
                          <a:spcPts val="0"/>
                        </a:spcAft>
                      </a:pPr>
                      <a:r>
                        <a:rPr lang="fr-FR" sz="1800" dirty="0">
                          <a:effectLst/>
                          <a:latin typeface="Marianne" panose="02000000000000000000" pitchFamily="50" charset="0"/>
                        </a:rPr>
                        <a:t>4 encadrants </a:t>
                      </a:r>
                      <a:endParaRPr lang="fr-FR" sz="1800" dirty="0" smtClean="0">
                        <a:effectLst/>
                        <a:latin typeface="Marianne" panose="02000000000000000000" pitchFamily="50" charset="0"/>
                      </a:endParaRPr>
                    </a:p>
                    <a:p>
                      <a:pPr>
                        <a:lnSpc>
                          <a:spcPct val="107000"/>
                        </a:lnSpc>
                        <a:spcBef>
                          <a:spcPts val="800"/>
                        </a:spcBef>
                        <a:spcAft>
                          <a:spcPts val="0"/>
                        </a:spcAft>
                      </a:pPr>
                      <a:r>
                        <a:rPr lang="fr-FR" sz="1400" dirty="0" smtClean="0">
                          <a:effectLst/>
                          <a:latin typeface="Marianne" panose="02000000000000000000" pitchFamily="50" charset="0"/>
                        </a:rPr>
                        <a:t>(</a:t>
                      </a:r>
                      <a:r>
                        <a:rPr lang="fr-FR" sz="1400" dirty="0">
                          <a:effectLst/>
                          <a:latin typeface="Marianne" panose="02000000000000000000" pitchFamily="50" charset="0"/>
                        </a:rPr>
                        <a:t>1 encadrant supplémentaire par tranche de 10 élèves)</a:t>
                      </a:r>
                      <a:endParaRPr lang="fr-FR" sz="1400" dirty="0">
                        <a:effectLst/>
                        <a:latin typeface="Marianne" panose="02000000000000000000" pitchFamily="50" charset="0"/>
                        <a:ea typeface="Segoe UI" panose="020B0502040204020203" pitchFamily="34" charset="0"/>
                        <a:cs typeface="Times New Roman" panose="02020603050405020304" pitchFamily="18" charset="0"/>
                      </a:endParaRPr>
                    </a:p>
                  </a:txBody>
                  <a:tcPr marL="38100" marR="38100" marT="19050" marB="19050"/>
                </a:tc>
                <a:extLst>
                  <a:ext uri="{0D108BD9-81ED-4DB2-BD59-A6C34878D82A}">
                    <a16:rowId xmlns:a16="http://schemas.microsoft.com/office/drawing/2014/main" val="1259548430"/>
                  </a:ext>
                </a:extLst>
              </a:tr>
            </a:tbl>
          </a:graphicData>
        </a:graphic>
      </p:graphicFrame>
    </p:spTree>
    <p:extLst>
      <p:ext uri="{BB962C8B-B14F-4D97-AF65-F5344CB8AC3E}">
        <p14:creationId xmlns:p14="http://schemas.microsoft.com/office/powerpoint/2010/main" val="417868224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09" name="Text Box 1"/>
          <p:cNvSpPr txBox="1">
            <a:spLocks noChangeArrowheads="1"/>
          </p:cNvSpPr>
          <p:nvPr/>
        </p:nvSpPr>
        <p:spPr bwMode="auto">
          <a:xfrm>
            <a:off x="1463040" y="404813"/>
            <a:ext cx="8665210" cy="648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spcBef>
                <a:spcPts val="7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a:solidFill>
                  <a:srgbClr val="000000"/>
                </a:solidFill>
                <a:latin typeface="Arial" panose="020B0604020202020204" pitchFamily="34" charset="0"/>
                <a:cs typeface="Arial" panose="020B0604020202020204" pitchFamily="34" charset="0"/>
              </a:defRPr>
            </a:lvl1pPr>
            <a:lvl2pPr>
              <a:spcBef>
                <a:spcPts val="6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600">
                <a:solidFill>
                  <a:srgbClr val="000000"/>
                </a:solidFill>
                <a:latin typeface="Arial" panose="020B0604020202020204" pitchFamily="34" charset="0"/>
                <a:cs typeface="Arial" panose="020B0604020202020204" pitchFamily="34" charset="0"/>
              </a:defRPr>
            </a:lvl2pPr>
            <a:lvl3pPr>
              <a:spcBef>
                <a:spcPts val="575"/>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3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Arial" panose="020B0604020202020204" pitchFamily="34" charset="0"/>
              </a:defRPr>
            </a:lvl9pPr>
          </a:lstStyle>
          <a:p>
            <a:pPr algn="ctr" eaLnBrk="1" hangingPunct="1">
              <a:spcBef>
                <a:spcPct val="0"/>
              </a:spcBef>
              <a:buClrTx/>
              <a:buFontTx/>
              <a:buNone/>
            </a:pPr>
            <a:r>
              <a:rPr lang="fr-FR" altLang="fr-FR" sz="3600" dirty="0" smtClean="0">
                <a:solidFill>
                  <a:schemeClr val="tx1"/>
                </a:solidFill>
                <a:latin typeface="Marianne" panose="02000000000000000000" pitchFamily="50" charset="0"/>
              </a:rPr>
              <a:t>Intervenants bénévoles en EPS</a:t>
            </a:r>
            <a:endParaRPr lang="fr-FR" altLang="fr-FR" sz="3600" dirty="0">
              <a:solidFill>
                <a:schemeClr val="tx1"/>
              </a:solidFill>
              <a:latin typeface="Marianne" panose="02000000000000000000" pitchFamily="50" charset="0"/>
            </a:endParaRPr>
          </a:p>
        </p:txBody>
      </p:sp>
      <p:sp>
        <p:nvSpPr>
          <p:cNvPr id="17410" name="AutoShape 2"/>
          <p:cNvSpPr>
            <a:spLocks noChangeArrowheads="1"/>
          </p:cNvSpPr>
          <p:nvPr/>
        </p:nvSpPr>
        <p:spPr bwMode="auto">
          <a:xfrm>
            <a:off x="2009165" y="2669918"/>
            <a:ext cx="2087562" cy="2447926"/>
          </a:xfrm>
          <a:prstGeom prst="roundRect">
            <a:avLst>
              <a:gd name="adj" fmla="val 16667"/>
            </a:avLst>
          </a:prstGeom>
          <a:solidFill>
            <a:srgbClr val="3333FF"/>
          </a:solidFill>
          <a:ln w="9360" cap="sq">
            <a:solidFill>
              <a:srgbClr val="304696"/>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a:spcBef>
                <a:spcPts val="7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a:solidFill>
                  <a:srgbClr val="000000"/>
                </a:solidFill>
                <a:latin typeface="Arial" panose="020B0604020202020204" pitchFamily="34" charset="0"/>
                <a:cs typeface="Arial" panose="020B0604020202020204" pitchFamily="34" charset="0"/>
              </a:defRPr>
            </a:lvl1pPr>
            <a:lvl2pPr indent="-258763">
              <a:spcBef>
                <a:spcPts val="6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600">
                <a:solidFill>
                  <a:srgbClr val="000000"/>
                </a:solidFill>
                <a:latin typeface="Arial" panose="020B0604020202020204" pitchFamily="34" charset="0"/>
                <a:cs typeface="Arial" panose="020B0604020202020204" pitchFamily="34" charset="0"/>
              </a:defRPr>
            </a:lvl2pPr>
            <a:lvl3pPr>
              <a:spcBef>
                <a:spcPts val="575"/>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3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buClr>
                <a:srgbClr val="FFFF00"/>
              </a:buClr>
              <a:buFont typeface="Futura Md BT" pitchFamily="32" charset="0"/>
              <a:buChar char="•"/>
            </a:pPr>
            <a:r>
              <a:rPr lang="fr-FR" altLang="fr-FR" sz="1800" u="sng" dirty="0">
                <a:solidFill>
                  <a:srgbClr val="FFFF00"/>
                </a:solidFill>
                <a:latin typeface="Marianne" panose="02000000000000000000" pitchFamily="50" charset="0"/>
              </a:rPr>
              <a:t>Validation </a:t>
            </a:r>
            <a:r>
              <a:rPr lang="fr-FR" altLang="fr-FR" sz="1800" u="sng" dirty="0" smtClean="0">
                <a:solidFill>
                  <a:srgbClr val="FFFF00"/>
                </a:solidFill>
                <a:latin typeface="Marianne" panose="02000000000000000000" pitchFamily="50" charset="0"/>
              </a:rPr>
              <a:t>par</a:t>
            </a:r>
          </a:p>
          <a:p>
            <a:pPr eaLnBrk="1" hangingPunct="1">
              <a:spcBef>
                <a:spcPct val="0"/>
              </a:spcBef>
              <a:buClr>
                <a:srgbClr val="FFFF00"/>
              </a:buClr>
            </a:pPr>
            <a:r>
              <a:rPr lang="fr-FR" altLang="fr-FR" sz="1800" u="sng" dirty="0" smtClean="0">
                <a:solidFill>
                  <a:srgbClr val="FFFF00"/>
                </a:solidFill>
                <a:latin typeface="Marianne" panose="02000000000000000000" pitchFamily="50" charset="0"/>
              </a:rPr>
              <a:t> l’IA-DASEN</a:t>
            </a:r>
          </a:p>
          <a:p>
            <a:pPr>
              <a:spcBef>
                <a:spcPct val="0"/>
              </a:spcBef>
              <a:buClr>
                <a:srgbClr val="FFFF00"/>
              </a:buClr>
            </a:pPr>
            <a:r>
              <a:rPr lang="fr-FR" altLang="fr-FR" sz="1800" dirty="0">
                <a:solidFill>
                  <a:schemeClr val="accent3">
                    <a:lumMod val="20000"/>
                    <a:lumOff val="80000"/>
                  </a:schemeClr>
                </a:solidFill>
                <a:latin typeface="Marianne" panose="02000000000000000000" pitchFamily="50" charset="0"/>
              </a:rPr>
              <a:t>Honorabilité</a:t>
            </a:r>
          </a:p>
          <a:p>
            <a:pPr eaLnBrk="1" hangingPunct="1">
              <a:spcBef>
                <a:spcPct val="0"/>
              </a:spcBef>
              <a:buClr>
                <a:srgbClr val="FFFF00"/>
              </a:buClr>
              <a:buFont typeface="Futura Md BT" pitchFamily="32" charset="0"/>
              <a:buChar char="•"/>
            </a:pPr>
            <a:r>
              <a:rPr lang="fr-FR" altLang="fr-FR" sz="1800" u="sng" dirty="0" smtClean="0">
                <a:solidFill>
                  <a:srgbClr val="FFFF00"/>
                </a:solidFill>
                <a:latin typeface="Marianne" panose="02000000000000000000" pitchFamily="50" charset="0"/>
              </a:rPr>
              <a:t>Autorisation </a:t>
            </a:r>
            <a:endParaRPr lang="fr-FR" altLang="fr-FR" sz="1800" u="sng" dirty="0">
              <a:solidFill>
                <a:srgbClr val="FFFF00"/>
              </a:solidFill>
              <a:latin typeface="Marianne" panose="02000000000000000000" pitchFamily="50" charset="0"/>
            </a:endParaRPr>
          </a:p>
          <a:p>
            <a:pPr eaLnBrk="1" hangingPunct="1">
              <a:spcBef>
                <a:spcPct val="0"/>
              </a:spcBef>
              <a:buClr>
                <a:srgbClr val="FFFF00"/>
              </a:buClr>
              <a:buFont typeface="Wingdings" panose="05000000000000000000" pitchFamily="2" charset="2"/>
              <a:buChar char=""/>
            </a:pPr>
            <a:r>
              <a:rPr lang="fr-FR" altLang="fr-FR" sz="1800" dirty="0">
                <a:solidFill>
                  <a:srgbClr val="FFFF00"/>
                </a:solidFill>
                <a:latin typeface="Marianne" panose="02000000000000000000" pitchFamily="50" charset="0"/>
              </a:rPr>
              <a:t> du Directeur</a:t>
            </a:r>
          </a:p>
          <a:p>
            <a:pPr lvl="1" eaLnBrk="1" hangingPunct="1">
              <a:spcBef>
                <a:spcPct val="0"/>
              </a:spcBef>
              <a:buClrTx/>
              <a:buFontTx/>
              <a:buNone/>
            </a:pPr>
            <a:endParaRPr lang="fr-FR" altLang="fr-FR" sz="1800" dirty="0">
              <a:solidFill>
                <a:srgbClr val="FFFF00"/>
              </a:solidFill>
              <a:latin typeface="Marianne" panose="02000000000000000000" pitchFamily="50" charset="0"/>
            </a:endParaRPr>
          </a:p>
          <a:p>
            <a:pPr algn="ctr" eaLnBrk="1" hangingPunct="1">
              <a:spcBef>
                <a:spcPct val="0"/>
              </a:spcBef>
              <a:buClrTx/>
              <a:buFontTx/>
              <a:buNone/>
            </a:pPr>
            <a:r>
              <a:rPr lang="fr-FR" altLang="fr-FR" sz="1800" b="1" dirty="0" smtClean="0">
                <a:solidFill>
                  <a:srgbClr val="FFFF00"/>
                </a:solidFill>
                <a:latin typeface="Marianne" panose="02000000000000000000" pitchFamily="50" charset="0"/>
              </a:rPr>
              <a:t>Jamais </a:t>
            </a:r>
            <a:r>
              <a:rPr lang="fr-FR" altLang="fr-FR" sz="1800" b="1" dirty="0">
                <a:solidFill>
                  <a:srgbClr val="FFFF00"/>
                </a:solidFill>
                <a:latin typeface="Marianne" panose="02000000000000000000" pitchFamily="50" charset="0"/>
              </a:rPr>
              <a:t>seul </a:t>
            </a:r>
          </a:p>
          <a:p>
            <a:pPr algn="ctr" eaLnBrk="1" hangingPunct="1">
              <a:spcBef>
                <a:spcPct val="0"/>
              </a:spcBef>
              <a:buClrTx/>
              <a:buFontTx/>
              <a:buNone/>
            </a:pPr>
            <a:r>
              <a:rPr lang="fr-FR" altLang="fr-FR" sz="1800" b="1" dirty="0">
                <a:solidFill>
                  <a:srgbClr val="FFFF00"/>
                </a:solidFill>
                <a:latin typeface="Marianne" panose="02000000000000000000" pitchFamily="50" charset="0"/>
              </a:rPr>
              <a:t>avec un élève </a:t>
            </a:r>
          </a:p>
          <a:p>
            <a:pPr eaLnBrk="1" hangingPunct="1">
              <a:spcBef>
                <a:spcPct val="0"/>
              </a:spcBef>
              <a:buClrTx/>
              <a:buFontTx/>
              <a:buNone/>
            </a:pPr>
            <a:r>
              <a:rPr lang="fr-FR" altLang="fr-FR" sz="1800" b="1" dirty="0">
                <a:solidFill>
                  <a:srgbClr val="FFFF00"/>
                </a:solidFill>
                <a:latin typeface="Futura Md BT" pitchFamily="32" charset="0"/>
              </a:rPr>
              <a:t> </a:t>
            </a:r>
          </a:p>
        </p:txBody>
      </p:sp>
      <p:sp>
        <p:nvSpPr>
          <p:cNvPr id="17411" name="Line 3"/>
          <p:cNvSpPr>
            <a:spLocks noChangeShapeType="1"/>
          </p:cNvSpPr>
          <p:nvPr/>
        </p:nvSpPr>
        <p:spPr bwMode="auto">
          <a:xfrm>
            <a:off x="2888818" y="2169411"/>
            <a:ext cx="0" cy="470723"/>
          </a:xfrm>
          <a:prstGeom prst="line">
            <a:avLst/>
          </a:prstGeom>
          <a:noFill/>
          <a:ln w="41400" cap="sq">
            <a:solidFill>
              <a:srgbClr val="0000FF"/>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sp>
        <p:nvSpPr>
          <p:cNvPr id="17412" name="AutoShape 4"/>
          <p:cNvSpPr>
            <a:spLocks noChangeArrowheads="1"/>
          </p:cNvSpPr>
          <p:nvPr/>
        </p:nvSpPr>
        <p:spPr bwMode="auto">
          <a:xfrm>
            <a:off x="1301681" y="1219440"/>
            <a:ext cx="3174275" cy="1008063"/>
          </a:xfrm>
          <a:prstGeom prst="roundRect">
            <a:avLst>
              <a:gd name="adj" fmla="val 16667"/>
            </a:avLst>
          </a:prstGeom>
          <a:solidFill>
            <a:srgbClr val="FFCC99"/>
          </a:solidFill>
          <a:ln w="9360" cap="sq">
            <a:solidFill>
              <a:srgbClr val="304696"/>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a:spcBef>
                <a:spcPts val="7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a:solidFill>
                  <a:srgbClr val="000000"/>
                </a:solidFill>
                <a:latin typeface="Arial" panose="020B0604020202020204" pitchFamily="34" charset="0"/>
                <a:cs typeface="Arial" panose="020B0604020202020204" pitchFamily="34" charset="0"/>
              </a:defRPr>
            </a:lvl1pPr>
            <a:lvl2pPr>
              <a:spcBef>
                <a:spcPts val="6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600">
                <a:solidFill>
                  <a:srgbClr val="000000"/>
                </a:solidFill>
                <a:latin typeface="Arial" panose="020B0604020202020204" pitchFamily="34" charset="0"/>
                <a:cs typeface="Arial" panose="020B0604020202020204" pitchFamily="34" charset="0"/>
              </a:defRPr>
            </a:lvl2pPr>
            <a:lvl3pPr>
              <a:spcBef>
                <a:spcPts val="575"/>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3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Arial" panose="020B0604020202020204" pitchFamily="34" charset="0"/>
              </a:defRPr>
            </a:lvl9pPr>
          </a:lstStyle>
          <a:p>
            <a:pPr algn="ctr" eaLnBrk="1" hangingPunct="1">
              <a:spcBef>
                <a:spcPct val="0"/>
              </a:spcBef>
              <a:buClrTx/>
              <a:buFontTx/>
              <a:buNone/>
            </a:pPr>
            <a:r>
              <a:rPr lang="fr-FR" altLang="fr-FR" sz="2800" dirty="0">
                <a:solidFill>
                  <a:srgbClr val="0A0A0A"/>
                </a:solidFill>
                <a:latin typeface="Marianne" panose="02000000000000000000" pitchFamily="50" charset="0"/>
              </a:rPr>
              <a:t>Accompagnateur</a:t>
            </a:r>
          </a:p>
          <a:p>
            <a:pPr algn="ctr" eaLnBrk="1" hangingPunct="1">
              <a:spcBef>
                <a:spcPct val="0"/>
              </a:spcBef>
              <a:buClrTx/>
              <a:buFontTx/>
              <a:buNone/>
            </a:pPr>
            <a:r>
              <a:rPr lang="fr-FR" altLang="fr-FR" sz="2800" dirty="0">
                <a:solidFill>
                  <a:srgbClr val="0A0A0A"/>
                </a:solidFill>
                <a:latin typeface="Marianne" panose="02000000000000000000" pitchFamily="50" charset="0"/>
              </a:rPr>
              <a:t>vie collective</a:t>
            </a:r>
          </a:p>
        </p:txBody>
      </p:sp>
      <p:sp>
        <p:nvSpPr>
          <p:cNvPr id="17413" name="Line 5"/>
          <p:cNvSpPr>
            <a:spLocks noChangeShapeType="1"/>
          </p:cNvSpPr>
          <p:nvPr/>
        </p:nvSpPr>
        <p:spPr bwMode="auto">
          <a:xfrm>
            <a:off x="7824790" y="1759412"/>
            <a:ext cx="0" cy="910506"/>
          </a:xfrm>
          <a:prstGeom prst="line">
            <a:avLst/>
          </a:prstGeom>
          <a:noFill/>
          <a:ln w="41400" cap="sq">
            <a:solidFill>
              <a:srgbClr val="0000FF"/>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sp>
        <p:nvSpPr>
          <p:cNvPr id="17414" name="AutoShape 6"/>
          <p:cNvSpPr>
            <a:spLocks noChangeArrowheads="1"/>
          </p:cNvSpPr>
          <p:nvPr/>
        </p:nvSpPr>
        <p:spPr bwMode="auto">
          <a:xfrm>
            <a:off x="5304634" y="2628584"/>
            <a:ext cx="5040312" cy="2447926"/>
          </a:xfrm>
          <a:prstGeom prst="roundRect">
            <a:avLst>
              <a:gd name="adj" fmla="val 11398"/>
            </a:avLst>
          </a:prstGeom>
          <a:solidFill>
            <a:srgbClr val="3333FF"/>
          </a:solidFill>
          <a:ln w="9360" cap="sq">
            <a:solidFill>
              <a:srgbClr val="304696"/>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a:spcBef>
                <a:spcPts val="7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a:solidFill>
                  <a:srgbClr val="000000"/>
                </a:solidFill>
                <a:latin typeface="Arial" panose="020B0604020202020204" pitchFamily="34" charset="0"/>
                <a:cs typeface="Arial" panose="020B0604020202020204" pitchFamily="34" charset="0"/>
              </a:defRPr>
            </a:lvl1pPr>
            <a:lvl2pPr>
              <a:spcBef>
                <a:spcPts val="6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600">
                <a:solidFill>
                  <a:srgbClr val="000000"/>
                </a:solidFill>
                <a:latin typeface="Arial" panose="020B0604020202020204" pitchFamily="34" charset="0"/>
                <a:cs typeface="Arial" panose="020B0604020202020204" pitchFamily="34" charset="0"/>
              </a:defRPr>
            </a:lvl2pPr>
            <a:lvl3pPr>
              <a:spcBef>
                <a:spcPts val="575"/>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3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buClr>
                <a:srgbClr val="FFFF00"/>
              </a:buClr>
              <a:buFont typeface="Arial" panose="020B0604020202020204" pitchFamily="34" charset="0"/>
              <a:buChar char="•"/>
            </a:pPr>
            <a:r>
              <a:rPr lang="fr-FR" altLang="fr-FR" sz="1800" b="1" u="sng" dirty="0">
                <a:solidFill>
                  <a:srgbClr val="FFFF00"/>
                </a:solidFill>
                <a:latin typeface="Marianne" panose="02000000000000000000" pitchFamily="50" charset="0"/>
              </a:rPr>
              <a:t> </a:t>
            </a:r>
            <a:r>
              <a:rPr lang="fr-FR" altLang="fr-FR" sz="1800" u="sng" dirty="0">
                <a:solidFill>
                  <a:srgbClr val="FFFF00"/>
                </a:solidFill>
                <a:latin typeface="Marianne" panose="02000000000000000000" pitchFamily="50" charset="0"/>
              </a:rPr>
              <a:t>Agrément</a:t>
            </a:r>
          </a:p>
          <a:p>
            <a:pPr eaLnBrk="1" hangingPunct="1">
              <a:spcBef>
                <a:spcPct val="0"/>
              </a:spcBef>
              <a:buClr>
                <a:srgbClr val="FFFF00"/>
              </a:buClr>
              <a:buFont typeface="Wingdings" panose="05000000000000000000" pitchFamily="2" charset="2"/>
              <a:buChar char=""/>
            </a:pPr>
            <a:r>
              <a:rPr lang="fr-FR" altLang="fr-FR" sz="1800" dirty="0">
                <a:solidFill>
                  <a:srgbClr val="FFFF00"/>
                </a:solidFill>
                <a:latin typeface="Marianne" panose="02000000000000000000" pitchFamily="50" charset="0"/>
              </a:rPr>
              <a:t> délivré par l’IA-DASEN</a:t>
            </a:r>
          </a:p>
          <a:p>
            <a:pPr eaLnBrk="1" hangingPunct="1">
              <a:spcBef>
                <a:spcPct val="0"/>
              </a:spcBef>
              <a:buClrTx/>
              <a:buFontTx/>
              <a:buNone/>
            </a:pPr>
            <a:r>
              <a:rPr lang="fr-FR" altLang="fr-FR" sz="1800" dirty="0">
                <a:solidFill>
                  <a:srgbClr val="FFFF00"/>
                </a:solidFill>
                <a:latin typeface="Marianne" panose="02000000000000000000" pitchFamily="50" charset="0"/>
              </a:rPr>
              <a:t>    </a:t>
            </a:r>
            <a:r>
              <a:rPr lang="fr-FR" altLang="fr-FR" sz="1800" dirty="0" smtClean="0">
                <a:solidFill>
                  <a:schemeClr val="accent3">
                    <a:lumMod val="20000"/>
                    <a:lumOff val="80000"/>
                  </a:schemeClr>
                </a:solidFill>
                <a:latin typeface="Marianne" panose="02000000000000000000" pitchFamily="50" charset="0"/>
              </a:rPr>
              <a:t>compétences  </a:t>
            </a:r>
            <a:endParaRPr lang="fr-FR" altLang="fr-FR" sz="1800" dirty="0">
              <a:solidFill>
                <a:schemeClr val="accent3">
                  <a:lumMod val="20000"/>
                  <a:lumOff val="80000"/>
                </a:schemeClr>
              </a:solidFill>
              <a:latin typeface="Marianne" panose="02000000000000000000" pitchFamily="50" charset="0"/>
            </a:endParaRPr>
          </a:p>
          <a:p>
            <a:pPr eaLnBrk="1" hangingPunct="1">
              <a:spcBef>
                <a:spcPct val="0"/>
              </a:spcBef>
              <a:buClrTx/>
              <a:buFontTx/>
              <a:buNone/>
            </a:pPr>
            <a:r>
              <a:rPr lang="fr-FR" altLang="fr-FR" sz="1800" dirty="0">
                <a:solidFill>
                  <a:srgbClr val="FFFF00"/>
                </a:solidFill>
                <a:latin typeface="Marianne" panose="02000000000000000000" pitchFamily="50" charset="0"/>
              </a:rPr>
              <a:t>	- qualification </a:t>
            </a:r>
          </a:p>
          <a:p>
            <a:pPr eaLnBrk="1" hangingPunct="1">
              <a:spcBef>
                <a:spcPct val="0"/>
              </a:spcBef>
              <a:buClrTx/>
              <a:buFontTx/>
              <a:buNone/>
            </a:pPr>
            <a:r>
              <a:rPr lang="fr-FR" altLang="fr-FR" sz="1800" dirty="0">
                <a:solidFill>
                  <a:srgbClr val="FFFF00"/>
                </a:solidFill>
                <a:latin typeface="Marianne" panose="02000000000000000000" pitchFamily="50" charset="0"/>
              </a:rPr>
              <a:t>	- session d’information avec test </a:t>
            </a:r>
          </a:p>
          <a:p>
            <a:pPr eaLnBrk="1" hangingPunct="1">
              <a:spcBef>
                <a:spcPct val="0"/>
              </a:spcBef>
              <a:buClrTx/>
              <a:buFontTx/>
              <a:buNone/>
            </a:pPr>
            <a:r>
              <a:rPr lang="fr-FR" altLang="fr-FR" sz="1800" dirty="0">
                <a:solidFill>
                  <a:srgbClr val="FFFF00"/>
                </a:solidFill>
                <a:latin typeface="Marianne" panose="02000000000000000000" pitchFamily="50" charset="0"/>
              </a:rPr>
              <a:t>	organisé par les services de l’Etat</a:t>
            </a:r>
          </a:p>
          <a:p>
            <a:pPr eaLnBrk="1" hangingPunct="1">
              <a:spcBef>
                <a:spcPct val="0"/>
              </a:spcBef>
              <a:buClrTx/>
              <a:buFontTx/>
              <a:buNone/>
            </a:pPr>
            <a:r>
              <a:rPr lang="fr-FR" altLang="fr-FR" sz="1800" dirty="0">
                <a:solidFill>
                  <a:schemeClr val="accent3">
                    <a:lumMod val="20000"/>
                    <a:lumOff val="80000"/>
                  </a:schemeClr>
                </a:solidFill>
                <a:latin typeface="Marianne" panose="02000000000000000000" pitchFamily="50" charset="0"/>
              </a:rPr>
              <a:t>   </a:t>
            </a:r>
            <a:r>
              <a:rPr lang="fr-FR" altLang="fr-FR" sz="1800" dirty="0" smtClean="0">
                <a:solidFill>
                  <a:srgbClr val="FFFF00"/>
                </a:solidFill>
                <a:latin typeface="Marianne" panose="02000000000000000000" pitchFamily="50" charset="0"/>
              </a:rPr>
              <a:t> </a:t>
            </a:r>
            <a:r>
              <a:rPr lang="fr-FR" altLang="fr-FR" sz="1800" dirty="0">
                <a:solidFill>
                  <a:srgbClr val="FFFFFF"/>
                </a:solidFill>
                <a:latin typeface="Marianne" panose="02000000000000000000" pitchFamily="50" charset="0"/>
              </a:rPr>
              <a:t>honorabilité</a:t>
            </a:r>
          </a:p>
          <a:p>
            <a:pPr eaLnBrk="1" hangingPunct="1">
              <a:spcBef>
                <a:spcPct val="0"/>
              </a:spcBef>
              <a:buClr>
                <a:srgbClr val="FFFF00"/>
              </a:buClr>
              <a:buFont typeface="Futura Md BT" pitchFamily="32" charset="0"/>
              <a:buChar char="•"/>
            </a:pPr>
            <a:r>
              <a:rPr lang="fr-FR" altLang="fr-FR" sz="1800" u="sng" dirty="0" smtClean="0">
                <a:solidFill>
                  <a:srgbClr val="FFFF00"/>
                </a:solidFill>
                <a:latin typeface="Marianne" panose="02000000000000000000" pitchFamily="50" charset="0"/>
              </a:rPr>
              <a:t> </a:t>
            </a:r>
            <a:r>
              <a:rPr lang="fr-FR" altLang="fr-FR" sz="1800" dirty="0" smtClean="0">
                <a:solidFill>
                  <a:srgbClr val="FFFF00"/>
                </a:solidFill>
                <a:latin typeface="Marianne" panose="02000000000000000000" pitchFamily="50" charset="0"/>
              </a:rPr>
              <a:t>Autorisation du </a:t>
            </a:r>
            <a:r>
              <a:rPr lang="fr-FR" altLang="fr-FR" sz="1800" dirty="0">
                <a:solidFill>
                  <a:srgbClr val="FFFF00"/>
                </a:solidFill>
                <a:latin typeface="Marianne" panose="02000000000000000000" pitchFamily="50" charset="0"/>
              </a:rPr>
              <a:t>Directeur </a:t>
            </a:r>
          </a:p>
        </p:txBody>
      </p:sp>
      <p:sp>
        <p:nvSpPr>
          <p:cNvPr id="17415" name="AutoShape 7"/>
          <p:cNvSpPr>
            <a:spLocks noChangeArrowheads="1"/>
          </p:cNvSpPr>
          <p:nvPr/>
        </p:nvSpPr>
        <p:spPr bwMode="auto">
          <a:xfrm>
            <a:off x="5448300" y="1219440"/>
            <a:ext cx="4679950" cy="504825"/>
          </a:xfrm>
          <a:prstGeom prst="roundRect">
            <a:avLst>
              <a:gd name="adj" fmla="val 16667"/>
            </a:avLst>
          </a:prstGeom>
          <a:solidFill>
            <a:srgbClr val="FFCC99"/>
          </a:solidFill>
          <a:ln w="9360" cap="sq">
            <a:solidFill>
              <a:srgbClr val="304696"/>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a:spcBef>
                <a:spcPts val="7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a:solidFill>
                  <a:srgbClr val="000000"/>
                </a:solidFill>
                <a:latin typeface="Arial" panose="020B0604020202020204" pitchFamily="34" charset="0"/>
                <a:cs typeface="Arial" panose="020B0604020202020204" pitchFamily="34" charset="0"/>
              </a:defRPr>
            </a:lvl1pPr>
            <a:lvl2pPr>
              <a:spcBef>
                <a:spcPts val="6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600">
                <a:solidFill>
                  <a:srgbClr val="000000"/>
                </a:solidFill>
                <a:latin typeface="Arial" panose="020B0604020202020204" pitchFamily="34" charset="0"/>
                <a:cs typeface="Arial" panose="020B0604020202020204" pitchFamily="34" charset="0"/>
              </a:defRPr>
            </a:lvl2pPr>
            <a:lvl3pPr>
              <a:spcBef>
                <a:spcPts val="575"/>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3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Arial" panose="020B0604020202020204" pitchFamily="34" charset="0"/>
              </a:defRPr>
            </a:lvl9pPr>
          </a:lstStyle>
          <a:p>
            <a:pPr algn="ctr" eaLnBrk="1" hangingPunct="1">
              <a:spcBef>
                <a:spcPct val="0"/>
              </a:spcBef>
              <a:buClrTx/>
              <a:buFontTx/>
              <a:buNone/>
            </a:pPr>
            <a:r>
              <a:rPr lang="fr-FR" altLang="fr-FR" sz="2800" dirty="0">
                <a:solidFill>
                  <a:srgbClr val="0A0A0A"/>
                </a:solidFill>
                <a:latin typeface="Marianne" panose="02000000000000000000" pitchFamily="50" charset="0"/>
              </a:rPr>
              <a:t>Intervenant en EPS </a:t>
            </a:r>
          </a:p>
        </p:txBody>
      </p:sp>
      <p:sp>
        <p:nvSpPr>
          <p:cNvPr id="2" name="Rectangle 1"/>
          <p:cNvSpPr/>
          <p:nvPr/>
        </p:nvSpPr>
        <p:spPr>
          <a:xfrm>
            <a:off x="5448300" y="5117844"/>
            <a:ext cx="7149987" cy="1200329"/>
          </a:xfrm>
          <a:prstGeom prst="rect">
            <a:avLst/>
          </a:prstGeom>
        </p:spPr>
        <p:txBody>
          <a:bodyPr wrap="square">
            <a:spAutoFit/>
          </a:bodyPr>
          <a:lstStyle/>
          <a:p>
            <a:r>
              <a:rPr lang="fr-FR" dirty="0"/>
              <a:t>Ils peuvent </a:t>
            </a:r>
            <a:r>
              <a:rPr lang="fr-FR" dirty="0" smtClean="0"/>
              <a:t>:</a:t>
            </a:r>
            <a:endParaRPr lang="fr-FR" dirty="0"/>
          </a:p>
          <a:p>
            <a:pPr marL="285750" indent="-285750">
              <a:buFontTx/>
              <a:buChar char="-"/>
            </a:pPr>
            <a:r>
              <a:rPr lang="fr-FR" dirty="0" smtClean="0"/>
              <a:t>assister </a:t>
            </a:r>
            <a:r>
              <a:rPr lang="fr-FR" dirty="0"/>
              <a:t>l'enseignant dans les </a:t>
            </a:r>
            <a:r>
              <a:rPr lang="fr-FR" dirty="0" smtClean="0"/>
              <a:t>activités</a:t>
            </a:r>
          </a:p>
          <a:p>
            <a:pPr marL="285750" indent="-285750">
              <a:buFontTx/>
              <a:buChar char="-"/>
            </a:pPr>
            <a:r>
              <a:rPr lang="fr-FR" dirty="0"/>
              <a:t>P</a:t>
            </a:r>
            <a:r>
              <a:rPr lang="fr-FR" dirty="0" smtClean="0"/>
              <a:t>rendre </a:t>
            </a:r>
            <a:r>
              <a:rPr lang="fr-FR" dirty="0"/>
              <a:t>en charge un groupe d'élèves que l'enseignant leur confie.</a:t>
            </a:r>
          </a:p>
          <a:p>
            <a:r>
              <a:rPr lang="fr-FR" dirty="0" smtClean="0"/>
              <a:t>En </a:t>
            </a:r>
            <a:r>
              <a:rPr lang="fr-FR" dirty="0"/>
              <a:t>71, on ne fait appel aux bénévoles qu’en cas d’absolue nécessité.</a:t>
            </a:r>
          </a:p>
        </p:txBody>
      </p:sp>
    </p:spTree>
    <p:extLst>
      <p:ext uri="{BB962C8B-B14F-4D97-AF65-F5344CB8AC3E}">
        <p14:creationId xmlns:p14="http://schemas.microsoft.com/office/powerpoint/2010/main" val="147194622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fill="hold" nodeType="clickEffect">
                                  <p:stCondLst>
                                    <p:cond delay="0"/>
                                  </p:stCondLst>
                                  <p:childTnLst>
                                    <p:set>
                                      <p:cBhvr additive="repl">
                                        <p:cTn id="6" dur="1" fill="hold">
                                          <p:stCondLst>
                                            <p:cond delay="0"/>
                                          </p:stCondLst>
                                        </p:cTn>
                                        <p:tgtEl>
                                          <p:spTgt spid="17409"/>
                                        </p:tgtEl>
                                        <p:attrNameLst>
                                          <p:attrName>style.visibility</p:attrName>
                                        </p:attrNameLst>
                                      </p:cBhvr>
                                      <p:to>
                                        <p:strVal val="visible"/>
                                      </p:to>
                                    </p:set>
                                    <p:anim calcmode="lin" valueType="num">
                                      <p:cBhvr additive="repl">
                                        <p:cTn id="7" dur="1000" fill="hold"/>
                                        <p:tgtEl>
                                          <p:spTgt spid="17409"/>
                                        </p:tgtEl>
                                        <p:attrNameLst>
                                          <p:attrName>ppt_w</p:attrName>
                                        </p:attrNameLst>
                                      </p:cBhvr>
                                      <p:tavLst>
                                        <p:tav tm="100000">
                                          <p:val>
                                            <p:fltVal val="0"/>
                                          </p:val>
                                        </p:tav>
                                        <p:tav>
                                          <p:val>
                                            <p:strVal val="#ppt_w"/>
                                          </p:val>
                                        </p:tav>
                                      </p:tavLst>
                                    </p:anim>
                                    <p:anim calcmode="lin" valueType="num">
                                      <p:cBhvr additive="repl">
                                        <p:cTn id="8" dur="1000" fill="hold"/>
                                        <p:tgtEl>
                                          <p:spTgt spid="17409"/>
                                        </p:tgtEl>
                                        <p:attrNameLst>
                                          <p:attrName>ppt_h</p:attrName>
                                        </p:attrNameLst>
                                      </p:cBhvr>
                                      <p:tavLst>
                                        <p:tav tm="100000">
                                          <p:val>
                                            <p:fltVal val="0"/>
                                          </p:val>
                                        </p:tav>
                                        <p:tav>
                                          <p:val>
                                            <p:strVal val="#ppt_h"/>
                                          </p:val>
                                        </p:tav>
                                      </p:tavLst>
                                    </p:anim>
                                    <p:animEffect transition="in" filter="fade">
                                      <p:cBhvr additive="repl">
                                        <p:cTn id="9" dur="1000"/>
                                        <p:tgtEl>
                                          <p:spTgt spid="17409"/>
                                        </p:tgtEl>
                                      </p:cBhvr>
                                    </p:animEffect>
                                  </p:childTnLst>
                                </p:cTn>
                              </p:par>
                              <p:par>
                                <p:cTn id="10" presetID="53" presetClass="entr" fill="hold" nodeType="withEffect">
                                  <p:stCondLst>
                                    <p:cond delay="0"/>
                                  </p:stCondLst>
                                  <p:childTnLst>
                                    <p:set>
                                      <p:cBhvr additive="repl">
                                        <p:cTn id="11" dur="1" fill="hold">
                                          <p:stCondLst>
                                            <p:cond delay="0"/>
                                          </p:stCondLst>
                                        </p:cTn>
                                        <p:tgtEl>
                                          <p:spTgt spid="17412"/>
                                        </p:tgtEl>
                                        <p:attrNameLst>
                                          <p:attrName>style.visibility</p:attrName>
                                        </p:attrNameLst>
                                      </p:cBhvr>
                                      <p:to>
                                        <p:strVal val="visible"/>
                                      </p:to>
                                    </p:set>
                                    <p:anim calcmode="lin" valueType="num">
                                      <p:cBhvr additive="repl">
                                        <p:cTn id="12" dur="1000" fill="hold"/>
                                        <p:tgtEl>
                                          <p:spTgt spid="17412"/>
                                        </p:tgtEl>
                                        <p:attrNameLst>
                                          <p:attrName>ppt_w</p:attrName>
                                        </p:attrNameLst>
                                      </p:cBhvr>
                                      <p:tavLst>
                                        <p:tav tm="100000">
                                          <p:val>
                                            <p:fltVal val="0"/>
                                          </p:val>
                                        </p:tav>
                                        <p:tav>
                                          <p:val>
                                            <p:strVal val="#ppt_w"/>
                                          </p:val>
                                        </p:tav>
                                      </p:tavLst>
                                    </p:anim>
                                    <p:anim calcmode="lin" valueType="num">
                                      <p:cBhvr additive="repl">
                                        <p:cTn id="13" dur="1000" fill="hold"/>
                                        <p:tgtEl>
                                          <p:spTgt spid="17412"/>
                                        </p:tgtEl>
                                        <p:attrNameLst>
                                          <p:attrName>ppt_h</p:attrName>
                                        </p:attrNameLst>
                                      </p:cBhvr>
                                      <p:tavLst>
                                        <p:tav tm="100000">
                                          <p:val>
                                            <p:fltVal val="0"/>
                                          </p:val>
                                        </p:tav>
                                        <p:tav>
                                          <p:val>
                                            <p:strVal val="#ppt_h"/>
                                          </p:val>
                                        </p:tav>
                                      </p:tavLst>
                                    </p:anim>
                                    <p:animEffect transition="in" filter="fade">
                                      <p:cBhvr additive="repl">
                                        <p:cTn id="14" dur="1000"/>
                                        <p:tgtEl>
                                          <p:spTgt spid="17412"/>
                                        </p:tgtEl>
                                      </p:cBhvr>
                                    </p:animEffect>
                                  </p:childTnLst>
                                </p:cTn>
                              </p:par>
                              <p:par>
                                <p:cTn id="15" presetID="53" presetClass="entr" fill="hold" nodeType="withEffect">
                                  <p:stCondLst>
                                    <p:cond delay="0"/>
                                  </p:stCondLst>
                                  <p:childTnLst>
                                    <p:set>
                                      <p:cBhvr additive="repl">
                                        <p:cTn id="16" dur="1" fill="hold">
                                          <p:stCondLst>
                                            <p:cond delay="0"/>
                                          </p:stCondLst>
                                        </p:cTn>
                                        <p:tgtEl>
                                          <p:spTgt spid="17415"/>
                                        </p:tgtEl>
                                        <p:attrNameLst>
                                          <p:attrName>style.visibility</p:attrName>
                                        </p:attrNameLst>
                                      </p:cBhvr>
                                      <p:to>
                                        <p:strVal val="visible"/>
                                      </p:to>
                                    </p:set>
                                    <p:anim calcmode="lin" valueType="num">
                                      <p:cBhvr additive="repl">
                                        <p:cTn id="17" dur="1000" fill="hold"/>
                                        <p:tgtEl>
                                          <p:spTgt spid="17415"/>
                                        </p:tgtEl>
                                        <p:attrNameLst>
                                          <p:attrName>ppt_w</p:attrName>
                                        </p:attrNameLst>
                                      </p:cBhvr>
                                      <p:tavLst>
                                        <p:tav tm="100000">
                                          <p:val>
                                            <p:fltVal val="0"/>
                                          </p:val>
                                        </p:tav>
                                        <p:tav>
                                          <p:val>
                                            <p:strVal val="#ppt_w"/>
                                          </p:val>
                                        </p:tav>
                                      </p:tavLst>
                                    </p:anim>
                                    <p:anim calcmode="lin" valueType="num">
                                      <p:cBhvr additive="repl">
                                        <p:cTn id="18" dur="1000" fill="hold"/>
                                        <p:tgtEl>
                                          <p:spTgt spid="17415"/>
                                        </p:tgtEl>
                                        <p:attrNameLst>
                                          <p:attrName>ppt_h</p:attrName>
                                        </p:attrNameLst>
                                      </p:cBhvr>
                                      <p:tavLst>
                                        <p:tav tm="100000">
                                          <p:val>
                                            <p:fltVal val="0"/>
                                          </p:val>
                                        </p:tav>
                                        <p:tav>
                                          <p:val>
                                            <p:strVal val="#ppt_h"/>
                                          </p:val>
                                        </p:tav>
                                      </p:tavLst>
                                    </p:anim>
                                    <p:animEffect transition="in" filter="fade">
                                      <p:cBhvr additive="repl">
                                        <p:cTn id="19" dur="1000"/>
                                        <p:tgtEl>
                                          <p:spTgt spid="17415"/>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3" presetClass="entr" presetSubtype="5" fill="hold" nodeType="clickEffect">
                                  <p:stCondLst>
                                    <p:cond delay="0"/>
                                  </p:stCondLst>
                                  <p:childTnLst>
                                    <p:set>
                                      <p:cBhvr additive="repl">
                                        <p:cTn id="23" dur="1" fill="hold">
                                          <p:stCondLst>
                                            <p:cond delay="0"/>
                                          </p:stCondLst>
                                        </p:cTn>
                                        <p:tgtEl>
                                          <p:spTgt spid="17410"/>
                                        </p:tgtEl>
                                        <p:attrNameLst>
                                          <p:attrName>style.visibility</p:attrName>
                                        </p:attrNameLst>
                                      </p:cBhvr>
                                      <p:to>
                                        <p:strVal val="visible"/>
                                      </p:to>
                                    </p:set>
                                    <p:animEffect transition="in" filter="blinds(vertical)">
                                      <p:cBhvr additive="repl">
                                        <p:cTn id="24" dur="1000"/>
                                        <p:tgtEl>
                                          <p:spTgt spid="17410"/>
                                        </p:tgtEl>
                                      </p:cBhvr>
                                    </p:animEffect>
                                  </p:childTnLst>
                                </p:cTn>
                              </p:par>
                              <p:par>
                                <p:cTn id="25" presetID="3" presetClass="entr" presetSubtype="5" fill="hold" nodeType="withEffect">
                                  <p:stCondLst>
                                    <p:cond delay="0"/>
                                  </p:stCondLst>
                                  <p:childTnLst>
                                    <p:set>
                                      <p:cBhvr additive="repl">
                                        <p:cTn id="26" dur="1" fill="hold">
                                          <p:stCondLst>
                                            <p:cond delay="0"/>
                                          </p:stCondLst>
                                        </p:cTn>
                                        <p:tgtEl>
                                          <p:spTgt spid="17411"/>
                                        </p:tgtEl>
                                        <p:attrNameLst>
                                          <p:attrName>style.visibility</p:attrName>
                                        </p:attrNameLst>
                                      </p:cBhvr>
                                      <p:to>
                                        <p:strVal val="visible"/>
                                      </p:to>
                                    </p:set>
                                    <p:animEffect transition="in" filter="blinds(vertical)">
                                      <p:cBhvr additive="repl">
                                        <p:cTn id="27" dur="1000"/>
                                        <p:tgtEl>
                                          <p:spTgt spid="17411"/>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5" fill="hold" nodeType="clickEffect">
                                  <p:stCondLst>
                                    <p:cond delay="0"/>
                                  </p:stCondLst>
                                  <p:childTnLst>
                                    <p:set>
                                      <p:cBhvr additive="repl">
                                        <p:cTn id="31" dur="1" fill="hold">
                                          <p:stCondLst>
                                            <p:cond delay="0"/>
                                          </p:stCondLst>
                                        </p:cTn>
                                        <p:tgtEl>
                                          <p:spTgt spid="17413"/>
                                        </p:tgtEl>
                                        <p:attrNameLst>
                                          <p:attrName>style.visibility</p:attrName>
                                        </p:attrNameLst>
                                      </p:cBhvr>
                                      <p:to>
                                        <p:strVal val="visible"/>
                                      </p:to>
                                    </p:set>
                                    <p:animEffect transition="in" filter="blinds(vertical)">
                                      <p:cBhvr additive="repl">
                                        <p:cTn id="32" dur="1000"/>
                                        <p:tgtEl>
                                          <p:spTgt spid="17413"/>
                                        </p:tgtEl>
                                      </p:cBhvr>
                                    </p:animEffect>
                                  </p:childTnLst>
                                </p:cTn>
                              </p:par>
                              <p:par>
                                <p:cTn id="33" presetID="3" presetClass="entr" presetSubtype="5" fill="hold" nodeType="withEffect">
                                  <p:stCondLst>
                                    <p:cond delay="0"/>
                                  </p:stCondLst>
                                  <p:childTnLst>
                                    <p:set>
                                      <p:cBhvr additive="repl">
                                        <p:cTn id="34" dur="1" fill="hold">
                                          <p:stCondLst>
                                            <p:cond delay="0"/>
                                          </p:stCondLst>
                                        </p:cTn>
                                        <p:tgtEl>
                                          <p:spTgt spid="17414"/>
                                        </p:tgtEl>
                                        <p:attrNameLst>
                                          <p:attrName>style.visibility</p:attrName>
                                        </p:attrNameLst>
                                      </p:cBhvr>
                                      <p:to>
                                        <p:strVal val="visible"/>
                                      </p:to>
                                    </p:set>
                                    <p:animEffect transition="in" filter="blinds(vertical)">
                                      <p:cBhvr additive="repl">
                                        <p:cTn id="35" dur="1000"/>
                                        <p:tgtEl>
                                          <p:spTgt spid="174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txBox="1">
            <a:spLocks/>
          </p:cNvSpPr>
          <p:nvPr/>
        </p:nvSpPr>
        <p:spPr>
          <a:xfrm>
            <a:off x="313509" y="561069"/>
            <a:ext cx="10515600" cy="84972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dirty="0" smtClean="0">
                <a:latin typeface="Marianne" panose="02000000000000000000" pitchFamily="50" charset="0"/>
              </a:rPr>
              <a:t>Les ressources.</a:t>
            </a:r>
            <a:endParaRPr lang="fr-FR" dirty="0">
              <a:latin typeface="Marianne" panose="02000000000000000000" pitchFamily="50" charset="0"/>
            </a:endParaRPr>
          </a:p>
        </p:txBody>
      </p:sp>
      <p:sp>
        <p:nvSpPr>
          <p:cNvPr id="3" name="Rectangle 2"/>
          <p:cNvSpPr/>
          <p:nvPr/>
        </p:nvSpPr>
        <p:spPr>
          <a:xfrm>
            <a:off x="313509" y="1606731"/>
            <a:ext cx="11625942" cy="4185761"/>
          </a:xfrm>
          <a:prstGeom prst="rect">
            <a:avLst/>
          </a:prstGeom>
        </p:spPr>
        <p:txBody>
          <a:bodyPr wrap="square">
            <a:spAutoFit/>
          </a:bodyPr>
          <a:lstStyle/>
          <a:p>
            <a:pPr algn="just"/>
            <a:r>
              <a:rPr lang="fr-FR" sz="2400" dirty="0" smtClean="0">
                <a:latin typeface="Marianne" panose="02000000000000000000" pitchFamily="50" charset="0"/>
              </a:rPr>
              <a:t>• Les  </a:t>
            </a:r>
            <a:r>
              <a:rPr lang="fr-FR" sz="2400" dirty="0" err="1" smtClean="0">
                <a:latin typeface="Marianne" panose="02000000000000000000" pitchFamily="50" charset="0"/>
              </a:rPr>
              <a:t>Padlets</a:t>
            </a:r>
            <a:r>
              <a:rPr lang="fr-FR" sz="2400" dirty="0" smtClean="0">
                <a:latin typeface="Marianne" panose="02000000000000000000" pitchFamily="50" charset="0"/>
              </a:rPr>
              <a:t> :</a:t>
            </a:r>
          </a:p>
          <a:p>
            <a:pPr algn="just"/>
            <a:endParaRPr lang="fr-FR" sz="2400" dirty="0" smtClean="0">
              <a:latin typeface="Marianne" panose="02000000000000000000" pitchFamily="50" charset="0"/>
            </a:endParaRPr>
          </a:p>
          <a:p>
            <a:pPr algn="just"/>
            <a:r>
              <a:rPr lang="fr-FR" sz="2400" dirty="0" smtClean="0">
                <a:latin typeface="Marianne" panose="02000000000000000000" pitchFamily="50" charset="0"/>
                <a:hlinkClick r:id="rId2"/>
              </a:rPr>
              <a:t>https://padlet.com/cpeps_chalon2/9hce3hgepk7</a:t>
            </a:r>
            <a:endParaRPr lang="fr-FR" sz="2400" dirty="0" smtClean="0">
              <a:latin typeface="Marianne" panose="02000000000000000000" pitchFamily="50" charset="0"/>
            </a:endParaRPr>
          </a:p>
          <a:p>
            <a:pPr algn="just"/>
            <a:endParaRPr lang="fr-FR" sz="2400" dirty="0" smtClean="0">
              <a:latin typeface="Marianne" panose="02000000000000000000" pitchFamily="50" charset="0"/>
            </a:endParaRPr>
          </a:p>
          <a:p>
            <a:pPr algn="just"/>
            <a:r>
              <a:rPr lang="fr-FR" sz="2400" dirty="0" smtClean="0">
                <a:latin typeface="Marianne" panose="02000000000000000000" pitchFamily="50" charset="0"/>
                <a:hlinkClick r:id="rId3"/>
              </a:rPr>
              <a:t>https://fr.padlet.com/pierre_martinerie/kf7rvleeem1p</a:t>
            </a:r>
            <a:endParaRPr lang="fr-FR" sz="2400" dirty="0" smtClean="0">
              <a:latin typeface="Marianne" panose="02000000000000000000" pitchFamily="50" charset="0"/>
            </a:endParaRPr>
          </a:p>
          <a:p>
            <a:pPr algn="just"/>
            <a:endParaRPr lang="fr-FR" sz="2400" dirty="0" smtClean="0">
              <a:latin typeface="Marianne" panose="02000000000000000000" pitchFamily="50" charset="0"/>
            </a:endParaRPr>
          </a:p>
          <a:p>
            <a:pPr algn="just"/>
            <a:r>
              <a:rPr lang="fr-FR" sz="2400" dirty="0" smtClean="0">
                <a:latin typeface="Marianne" panose="02000000000000000000" pitchFamily="50" charset="0"/>
              </a:rPr>
              <a:t>Le </a:t>
            </a:r>
            <a:r>
              <a:rPr lang="fr-FR" sz="2400" dirty="0" err="1" smtClean="0">
                <a:latin typeface="Marianne" panose="02000000000000000000" pitchFamily="50" charset="0"/>
              </a:rPr>
              <a:t>M@gistère</a:t>
            </a:r>
            <a:r>
              <a:rPr lang="fr-FR" sz="2400" dirty="0" smtClean="0">
                <a:latin typeface="Marianne" panose="02000000000000000000" pitchFamily="50" charset="0"/>
              </a:rPr>
              <a:t> créé par l’équipe EPS peut être déployé dans certaines circonscriptions.</a:t>
            </a:r>
          </a:p>
          <a:p>
            <a:pPr algn="just"/>
            <a:endParaRPr lang="fr-FR" sz="2400" dirty="0">
              <a:latin typeface="Marianne" panose="02000000000000000000" pitchFamily="50" charset="0"/>
            </a:endParaRPr>
          </a:p>
          <a:p>
            <a:r>
              <a:rPr lang="fr-FR" sz="2400" dirty="0">
                <a:latin typeface="Marianne" panose="02000000000000000000" pitchFamily="50" charset="0"/>
              </a:rPr>
              <a:t>• </a:t>
            </a:r>
            <a:r>
              <a:rPr lang="fr-FR" sz="2400" dirty="0" smtClean="0">
                <a:latin typeface="Marianne" panose="02000000000000000000" pitchFamily="50" charset="0"/>
                <a:hlinkClick r:id="rId4"/>
              </a:rPr>
              <a:t>https://www.education.gouv.fr/bo/2011/28/mene1115402c.htm</a:t>
            </a:r>
            <a:endParaRPr lang="fr-FR" sz="2400" dirty="0" smtClean="0">
              <a:latin typeface="Marianne" panose="02000000000000000000" pitchFamily="50" charset="0"/>
            </a:endParaRPr>
          </a:p>
          <a:p>
            <a:endParaRPr lang="fr-FR" sz="2600" b="1" dirty="0">
              <a:latin typeface="Marianne" panose="02000000000000000000" pitchFamily="50" charset="0"/>
            </a:endParaRPr>
          </a:p>
        </p:txBody>
      </p:sp>
    </p:spTree>
    <p:extLst>
      <p:ext uri="{BB962C8B-B14F-4D97-AF65-F5344CB8AC3E}">
        <p14:creationId xmlns:p14="http://schemas.microsoft.com/office/powerpoint/2010/main" val="315190021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546463" y="1652099"/>
            <a:ext cx="11262360" cy="4801314"/>
          </a:xfrm>
          <a:prstGeom prst="rect">
            <a:avLst/>
          </a:prstGeom>
        </p:spPr>
        <p:txBody>
          <a:bodyPr wrap="square">
            <a:spAutoFit/>
          </a:bodyPr>
          <a:lstStyle/>
          <a:p>
            <a:r>
              <a:rPr lang="fr-FR" dirty="0">
                <a:latin typeface="Marianne" panose="02000000000000000000" pitchFamily="50" charset="0"/>
              </a:rPr>
              <a:t>Bulletin officiel n° 9 du 3 mars 2022</a:t>
            </a:r>
          </a:p>
          <a:p>
            <a:r>
              <a:rPr lang="fr-FR" dirty="0" smtClean="0">
                <a:latin typeface="Marianne" panose="02000000000000000000" pitchFamily="50" charset="0"/>
              </a:rPr>
              <a:t>Note </a:t>
            </a:r>
            <a:r>
              <a:rPr lang="fr-FR" dirty="0">
                <a:latin typeface="Marianne" panose="02000000000000000000" pitchFamily="50" charset="0"/>
              </a:rPr>
              <a:t>de service du </a:t>
            </a:r>
            <a:r>
              <a:rPr lang="fr-FR" dirty="0" smtClean="0">
                <a:latin typeface="Marianne" panose="02000000000000000000" pitchFamily="50" charset="0"/>
              </a:rPr>
              <a:t>28-2-2022</a:t>
            </a:r>
          </a:p>
          <a:p>
            <a:endParaRPr lang="fr-FR" dirty="0" smtClean="0">
              <a:latin typeface="Marianne" panose="02000000000000000000" pitchFamily="50" charset="0"/>
            </a:endParaRPr>
          </a:p>
          <a:p>
            <a:r>
              <a:rPr lang="fr-FR" dirty="0" smtClean="0">
                <a:latin typeface="Marianne" panose="02000000000000000000" pitchFamily="50" charset="0"/>
              </a:rPr>
              <a:t>Précisions sur les intervenants possibles et la démarche pédagogique conseillée </a:t>
            </a:r>
          </a:p>
          <a:p>
            <a:r>
              <a:rPr lang="fr-FR" dirty="0" smtClean="0">
                <a:latin typeface="Marianne" panose="02000000000000000000" pitchFamily="50" charset="0"/>
              </a:rPr>
              <a:t>(annexes 1 et 2 de la circulaire)</a:t>
            </a:r>
          </a:p>
          <a:p>
            <a:r>
              <a:rPr lang="fr-FR" dirty="0" smtClean="0">
                <a:latin typeface="Marianne" panose="02000000000000000000" pitchFamily="50" charset="0"/>
              </a:rPr>
              <a:t>Attestations officielles : </a:t>
            </a:r>
          </a:p>
          <a:p>
            <a:r>
              <a:rPr lang="fr-FR" dirty="0" err="1" smtClean="0">
                <a:latin typeface="Marianne" panose="02000000000000000000" pitchFamily="50" charset="0"/>
              </a:rPr>
              <a:t>Pass</a:t>
            </a:r>
            <a:r>
              <a:rPr lang="fr-FR" dirty="0" smtClean="0">
                <a:latin typeface="Marianne" panose="02000000000000000000" pitchFamily="50" charset="0"/>
              </a:rPr>
              <a:t> Aquatique (CAA) et Attestation Scolaire de Savoir Nager (ASSN)</a:t>
            </a:r>
          </a:p>
          <a:p>
            <a:r>
              <a:rPr lang="fr-FR" dirty="0" smtClean="0">
                <a:latin typeface="Marianne" panose="02000000000000000000" pitchFamily="50" charset="0"/>
              </a:rPr>
              <a:t> </a:t>
            </a:r>
          </a:p>
          <a:p>
            <a:r>
              <a:rPr lang="fr-FR" b="1" dirty="0" smtClean="0">
                <a:latin typeface="Marianne" panose="02000000000000000000" pitchFamily="50" charset="0"/>
              </a:rPr>
              <a:t>Pour l’accès aux activités nautiques :</a:t>
            </a:r>
          </a:p>
          <a:p>
            <a:r>
              <a:rPr lang="fr-FR" dirty="0" smtClean="0">
                <a:latin typeface="Marianne" panose="02000000000000000000" pitchFamily="50" charset="0"/>
              </a:rPr>
              <a:t>O </a:t>
            </a:r>
            <a:r>
              <a:rPr lang="fr-FR" dirty="0" err="1" smtClean="0">
                <a:latin typeface="Marianne" panose="02000000000000000000" pitchFamily="50" charset="0"/>
              </a:rPr>
              <a:t>Pass</a:t>
            </a:r>
            <a:r>
              <a:rPr lang="fr-FR" dirty="0" smtClean="0">
                <a:latin typeface="Marianne" panose="02000000000000000000" pitchFamily="50" charset="0"/>
              </a:rPr>
              <a:t> aquatique (ex CAA) avec ou sans gilet de sauvetage validé par l’enseignant de la classe pendant un cycle d’apprentissage de préférence (Annexe 4 de la circulaire du 22-8-17)</a:t>
            </a:r>
          </a:p>
          <a:p>
            <a:endParaRPr lang="fr-FR" dirty="0" smtClean="0">
              <a:latin typeface="Marianne" panose="02000000000000000000" pitchFamily="50" charset="0"/>
            </a:endParaRPr>
          </a:p>
          <a:p>
            <a:r>
              <a:rPr lang="fr-FR" dirty="0" smtClean="0">
                <a:latin typeface="Marianne" panose="02000000000000000000" pitchFamily="50" charset="0"/>
              </a:rPr>
              <a:t>O ASNS validée au cycle 3 par l’enseignant de la classe et le professionnel intervenant sur le cycle d’apprentissage. (Article A322-3-1 code du Sport - Annexe 3 de la circulaire du 22-8-17)</a:t>
            </a:r>
          </a:p>
          <a:p>
            <a:endParaRPr lang="fr-FR" dirty="0" smtClean="0">
              <a:latin typeface="Marianne" panose="02000000000000000000" pitchFamily="50" charset="0"/>
            </a:endParaRPr>
          </a:p>
          <a:p>
            <a:r>
              <a:rPr lang="fr-FR" dirty="0" smtClean="0">
                <a:latin typeface="Marianne" panose="02000000000000000000" pitchFamily="50" charset="0"/>
              </a:rPr>
              <a:t>Concernant les intervenants extérieurs, se reporter au DECRET n°2017-766 du 6-10-2017 et à la CIRCULAIRE interministérielle n°2017-116 du 6-10-2017</a:t>
            </a:r>
            <a:endParaRPr lang="fr-FR" dirty="0">
              <a:latin typeface="Marianne" panose="02000000000000000000" pitchFamily="50" charset="0"/>
            </a:endParaRPr>
          </a:p>
        </p:txBody>
      </p:sp>
      <p:sp>
        <p:nvSpPr>
          <p:cNvPr id="3" name="Titre 1"/>
          <p:cNvSpPr txBox="1">
            <a:spLocks/>
          </p:cNvSpPr>
          <p:nvPr/>
        </p:nvSpPr>
        <p:spPr>
          <a:xfrm>
            <a:off x="546463" y="613320"/>
            <a:ext cx="10515600" cy="84972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dirty="0" smtClean="0">
                <a:latin typeface="Marianne" panose="02000000000000000000" pitchFamily="50" charset="0"/>
              </a:rPr>
              <a:t>Les références règlementaires.</a:t>
            </a:r>
            <a:endParaRPr lang="fr-FR" dirty="0">
              <a:latin typeface="Marianne" panose="02000000000000000000" pitchFamily="50" charset="0"/>
            </a:endParaRPr>
          </a:p>
        </p:txBody>
      </p:sp>
    </p:spTree>
    <p:extLst>
      <p:ext uri="{BB962C8B-B14F-4D97-AF65-F5344CB8AC3E}">
        <p14:creationId xmlns:p14="http://schemas.microsoft.com/office/powerpoint/2010/main" val="376177099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3840480" y="202218"/>
            <a:ext cx="4611188" cy="6369496"/>
          </a:xfrm>
          <a:prstGeom prst="rect">
            <a:avLst/>
          </a:prstGeom>
        </p:spPr>
      </p:pic>
    </p:spTree>
    <p:extLst>
      <p:ext uri="{BB962C8B-B14F-4D97-AF65-F5344CB8AC3E}">
        <p14:creationId xmlns:p14="http://schemas.microsoft.com/office/powerpoint/2010/main" val="324175690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Espace réservé du contenu 2"/>
          <p:cNvSpPr txBox="1">
            <a:spLocks/>
          </p:cNvSpPr>
          <p:nvPr/>
        </p:nvSpPr>
        <p:spPr>
          <a:xfrm>
            <a:off x="1103312" y="2052918"/>
            <a:ext cx="8946541" cy="419548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2400" dirty="0" smtClean="0">
                <a:latin typeface="Marianne" panose="02000000000000000000" pitchFamily="50" charset="0"/>
              </a:rPr>
              <a:t>Les enseignants</a:t>
            </a:r>
          </a:p>
          <a:p>
            <a:r>
              <a:rPr lang="fr-FR" sz="2400" dirty="0" smtClean="0">
                <a:latin typeface="Marianne" panose="02000000000000000000" pitchFamily="50" charset="0"/>
              </a:rPr>
              <a:t>Les élèves</a:t>
            </a:r>
          </a:p>
          <a:p>
            <a:r>
              <a:rPr lang="fr-FR" sz="2400" dirty="0" smtClean="0">
                <a:latin typeface="Marianne" panose="02000000000000000000" pitchFamily="50" charset="0"/>
              </a:rPr>
              <a:t>Les familles</a:t>
            </a:r>
          </a:p>
          <a:p>
            <a:r>
              <a:rPr lang="fr-FR" sz="2400" dirty="0" smtClean="0">
                <a:latin typeface="Marianne" panose="02000000000000000000" pitchFamily="50" charset="0"/>
              </a:rPr>
              <a:t>La collectivité</a:t>
            </a:r>
          </a:p>
          <a:p>
            <a:r>
              <a:rPr lang="fr-FR" sz="2400" dirty="0" smtClean="0">
                <a:latin typeface="Marianne" panose="02000000000000000000" pitchFamily="50" charset="0"/>
              </a:rPr>
              <a:t>L’accès au bassin</a:t>
            </a:r>
          </a:p>
          <a:p>
            <a:r>
              <a:rPr lang="fr-FR" sz="2400" dirty="0" smtClean="0">
                <a:latin typeface="Marianne" panose="02000000000000000000" pitchFamily="50" charset="0"/>
              </a:rPr>
              <a:t>La remontée des résultats</a:t>
            </a:r>
          </a:p>
        </p:txBody>
      </p:sp>
      <p:sp>
        <p:nvSpPr>
          <p:cNvPr id="3" name="Titre 1"/>
          <p:cNvSpPr txBox="1">
            <a:spLocks/>
          </p:cNvSpPr>
          <p:nvPr/>
        </p:nvSpPr>
        <p:spPr>
          <a:xfrm>
            <a:off x="546463" y="613320"/>
            <a:ext cx="10515600" cy="84972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dirty="0" smtClean="0">
                <a:latin typeface="Marianne" panose="02000000000000000000" pitchFamily="50" charset="0"/>
              </a:rPr>
              <a:t>Pour le directeur, quel pilotage ?</a:t>
            </a:r>
            <a:endParaRPr lang="fr-FR" dirty="0">
              <a:latin typeface="Marianne" panose="02000000000000000000" pitchFamily="50" charset="0"/>
            </a:endParaRPr>
          </a:p>
        </p:txBody>
      </p:sp>
    </p:spTree>
    <p:extLst>
      <p:ext uri="{BB962C8B-B14F-4D97-AF65-F5344CB8AC3E}">
        <p14:creationId xmlns:p14="http://schemas.microsoft.com/office/powerpoint/2010/main" val="6080062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470263" y="1227909"/>
            <a:ext cx="11338560" cy="5720477"/>
          </a:xfrm>
          <a:prstGeom prst="rect">
            <a:avLst/>
          </a:prstGeom>
        </p:spPr>
        <p:txBody>
          <a:bodyPr wrap="square">
            <a:spAutoFit/>
          </a:bodyPr>
          <a:lstStyle/>
          <a:p>
            <a:pPr algn="just">
              <a:lnSpc>
                <a:spcPct val="107000"/>
              </a:lnSpc>
              <a:spcAft>
                <a:spcPts val="800"/>
              </a:spcAft>
            </a:pPr>
            <a:r>
              <a:rPr lang="fr-FR" sz="2400" dirty="0" smtClean="0">
                <a:latin typeface="Marianne" panose="02000000000000000000" pitchFamily="50" charset="0"/>
                <a:ea typeface="Times New Roman" panose="02020603050405020304" pitchFamily="18" charset="0"/>
                <a:cs typeface="Times New Roman" panose="02020603050405020304" pitchFamily="18" charset="0"/>
              </a:rPr>
              <a:t>Le gouvernement a défini 66 </a:t>
            </a:r>
            <a:r>
              <a:rPr lang="fr-FR" sz="2400" dirty="0">
                <a:latin typeface="Marianne" panose="02000000000000000000" pitchFamily="50" charset="0"/>
                <a:ea typeface="Times New Roman" panose="02020603050405020304" pitchFamily="18" charset="0"/>
                <a:cs typeface="Times New Roman" panose="02020603050405020304" pitchFamily="18" charset="0"/>
              </a:rPr>
              <a:t>objets de la vie quotidienne, qui impactent directement la vie quotidienne des </a:t>
            </a:r>
            <a:r>
              <a:rPr lang="fr-FR" sz="2400" dirty="0" smtClean="0">
                <a:latin typeface="Marianne" panose="02000000000000000000" pitchFamily="50" charset="0"/>
                <a:ea typeface="Times New Roman" panose="02020603050405020304" pitchFamily="18" charset="0"/>
                <a:cs typeface="Times New Roman" panose="02020603050405020304" pitchFamily="18" charset="0"/>
              </a:rPr>
              <a:t>Français.</a:t>
            </a:r>
          </a:p>
          <a:p>
            <a:pPr>
              <a:spcAft>
                <a:spcPts val="800"/>
              </a:spcAft>
            </a:pPr>
            <a:r>
              <a:rPr lang="fr-FR" sz="2400" dirty="0">
                <a:latin typeface="Marianne" panose="02000000000000000000" pitchFamily="50" charset="0"/>
                <a:ea typeface="Times New Roman" panose="02020603050405020304" pitchFamily="18" charset="0"/>
                <a:cs typeface="Times New Roman" panose="02020603050405020304" pitchFamily="18" charset="0"/>
              </a:rPr>
              <a:t> </a:t>
            </a:r>
            <a:endParaRPr lang="fr-FR" sz="1100" dirty="0" smtClean="0">
              <a:effectLst/>
              <a:latin typeface="Marianne" panose="02000000000000000000" pitchFamily="50" charset="0"/>
              <a:ea typeface="Calibri" panose="020F0502020204030204" pitchFamily="34" charset="0"/>
              <a:cs typeface="Times New Roman" panose="02020603050405020304" pitchFamily="18" charset="0"/>
            </a:endParaRPr>
          </a:p>
          <a:p>
            <a:pPr algn="just">
              <a:lnSpc>
                <a:spcPct val="107000"/>
              </a:lnSpc>
              <a:spcAft>
                <a:spcPts val="800"/>
              </a:spcAft>
            </a:pPr>
            <a:r>
              <a:rPr lang="fr-FR" sz="2400" dirty="0">
                <a:latin typeface="Marianne" panose="02000000000000000000" pitchFamily="50" charset="0"/>
                <a:ea typeface="Times New Roman" panose="02020603050405020304" pitchFamily="18" charset="0"/>
                <a:cs typeface="Times New Roman" panose="02020603050405020304" pitchFamily="18" charset="0"/>
              </a:rPr>
              <a:t>La mise en œuvre de ces objets de la vie quotidienne (OVQ) fait l’objet d’un suivi rapproché pour s’assurer du déploiement des dispositifs et mesurer l’impact sur le terrain. </a:t>
            </a:r>
            <a:r>
              <a:rPr lang="fr-FR" sz="2400" dirty="0" smtClean="0">
                <a:latin typeface="Marianne" panose="02000000000000000000" pitchFamily="50" charset="0"/>
                <a:ea typeface="Times New Roman" panose="02020603050405020304" pitchFamily="18" charset="0"/>
                <a:cs typeface="Times New Roman" panose="02020603050405020304" pitchFamily="18" charset="0"/>
              </a:rPr>
              <a:t>Le préfet de Saône et Loire a inscrit SRAV et savoir nager dans ses objectifs de mission. </a:t>
            </a:r>
          </a:p>
          <a:p>
            <a:pPr algn="just">
              <a:lnSpc>
                <a:spcPct val="107000"/>
              </a:lnSpc>
              <a:spcAft>
                <a:spcPts val="800"/>
              </a:spcAft>
            </a:pPr>
            <a:endParaRPr lang="fr-FR" sz="1400" dirty="0">
              <a:latin typeface="Marianne" panose="02000000000000000000" pitchFamily="50" charset="0"/>
              <a:ea typeface="Times New Roman" panose="02020603050405020304" pitchFamily="18" charset="0"/>
              <a:cs typeface="Times New Roman" panose="02020603050405020304" pitchFamily="18" charset="0"/>
            </a:endParaRPr>
          </a:p>
          <a:p>
            <a:pPr algn="just">
              <a:lnSpc>
                <a:spcPct val="107000"/>
              </a:lnSpc>
              <a:spcAft>
                <a:spcPts val="800"/>
              </a:spcAft>
            </a:pPr>
            <a:r>
              <a:rPr lang="fr-FR" sz="2400" dirty="0" smtClean="0">
                <a:latin typeface="Marianne" panose="02000000000000000000" pitchFamily="50" charset="0"/>
                <a:ea typeface="Times New Roman" panose="02020603050405020304" pitchFamily="18" charset="0"/>
                <a:cs typeface="Times New Roman" panose="02020603050405020304" pitchFamily="18" charset="0"/>
              </a:rPr>
              <a:t>Ces </a:t>
            </a:r>
            <a:r>
              <a:rPr lang="fr-FR" sz="2400" dirty="0">
                <a:latin typeface="Marianne" panose="02000000000000000000" pitchFamily="50" charset="0"/>
                <a:ea typeface="Times New Roman" panose="02020603050405020304" pitchFamily="18" charset="0"/>
                <a:cs typeface="Times New Roman" panose="02020603050405020304" pitchFamily="18" charset="0"/>
              </a:rPr>
              <a:t>mesures font l’objet de contrôles constants et nous aurons à rendre des comptes sur leur progression</a:t>
            </a:r>
            <a:r>
              <a:rPr lang="fr-FR" sz="2400" dirty="0" smtClean="0">
                <a:latin typeface="Marianne" panose="02000000000000000000" pitchFamily="50" charset="0"/>
                <a:ea typeface="Times New Roman" panose="02020603050405020304" pitchFamily="18" charset="0"/>
                <a:cs typeface="Times New Roman" panose="02020603050405020304" pitchFamily="18" charset="0"/>
              </a:rPr>
              <a:t>. Elles figurent par ailleurs en libre accès pour tout citoyen (</a:t>
            </a:r>
            <a:r>
              <a:rPr lang="fr-FR" sz="2400" dirty="0" err="1" smtClean="0">
                <a:latin typeface="Marianne" panose="02000000000000000000" pitchFamily="50" charset="0"/>
                <a:ea typeface="Times New Roman" panose="02020603050405020304" pitchFamily="18" charset="0"/>
                <a:cs typeface="Times New Roman" panose="02020603050405020304" pitchFamily="18" charset="0"/>
              </a:rPr>
              <a:t>opendata</a:t>
            </a:r>
            <a:r>
              <a:rPr lang="fr-FR" sz="2400" dirty="0" smtClean="0">
                <a:latin typeface="Marianne" panose="02000000000000000000" pitchFamily="50" charset="0"/>
                <a:ea typeface="Times New Roman" panose="02020603050405020304" pitchFamily="18" charset="0"/>
                <a:cs typeface="Times New Roman" panose="02020603050405020304" pitchFamily="18" charset="0"/>
              </a:rPr>
              <a:t>) sur le site du gouvernement.</a:t>
            </a:r>
            <a:endParaRPr lang="fr-FR" sz="2400" dirty="0" smtClean="0">
              <a:effectLst/>
              <a:latin typeface="Marianne" panose="02000000000000000000" pitchFamily="50" charset="0"/>
              <a:ea typeface="Calibri" panose="020F0502020204030204" pitchFamily="34" charset="0"/>
              <a:cs typeface="Times New Roman" panose="02020603050405020304" pitchFamily="18" charset="0"/>
            </a:endParaRPr>
          </a:p>
          <a:p>
            <a:pPr algn="ctr">
              <a:lnSpc>
                <a:spcPct val="107000"/>
              </a:lnSpc>
              <a:spcAft>
                <a:spcPts val="800"/>
              </a:spcAft>
            </a:pPr>
            <a:r>
              <a:rPr lang="fr-FR" sz="2400" b="1" dirty="0" smtClean="0">
                <a:effectLst/>
                <a:latin typeface="Marianne" panose="02000000000000000000" pitchFamily="50" charset="0"/>
                <a:ea typeface="Times New Roman" panose="02020603050405020304" pitchFamily="18" charset="0"/>
                <a:cs typeface="Times New Roman" panose="02020603050405020304" pitchFamily="18" charset="0"/>
                <a:hlinkClick r:id="rId2"/>
              </a:rPr>
              <a:t> Tableau de bord national</a:t>
            </a:r>
            <a:endParaRPr lang="fr-FR" sz="2400" b="1" dirty="0" smtClean="0">
              <a:effectLst/>
              <a:latin typeface="Marianne" panose="02000000000000000000" pitchFamily="50" charset="0"/>
              <a:ea typeface="Times New Roman" panose="02020603050405020304" pitchFamily="18" charset="0"/>
              <a:cs typeface="Times New Roman" panose="02020603050405020304" pitchFamily="18" charset="0"/>
            </a:endParaRPr>
          </a:p>
          <a:p>
            <a:pPr algn="just">
              <a:lnSpc>
                <a:spcPct val="107000"/>
              </a:lnSpc>
              <a:spcAft>
                <a:spcPts val="800"/>
              </a:spcAft>
            </a:pPr>
            <a:endParaRPr lang="fr-FR"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itre 1"/>
          <p:cNvSpPr txBox="1">
            <a:spLocks/>
          </p:cNvSpPr>
          <p:nvPr/>
        </p:nvSpPr>
        <p:spPr>
          <a:xfrm>
            <a:off x="470263" y="378189"/>
            <a:ext cx="10515600" cy="84972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dirty="0" smtClean="0">
                <a:latin typeface="Marianne" panose="02000000000000000000" pitchFamily="50" charset="0"/>
              </a:rPr>
              <a:t>Objets de la vie quotidienne</a:t>
            </a:r>
            <a:endParaRPr lang="fr-FR" dirty="0">
              <a:latin typeface="Marianne" panose="02000000000000000000" pitchFamily="50" charset="0"/>
            </a:endParaRPr>
          </a:p>
        </p:txBody>
      </p:sp>
    </p:spTree>
    <p:extLst>
      <p:ext uri="{BB962C8B-B14F-4D97-AF65-F5344CB8AC3E}">
        <p14:creationId xmlns:p14="http://schemas.microsoft.com/office/powerpoint/2010/main" val="14307573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470263" y="1212627"/>
            <a:ext cx="11338560" cy="5016758"/>
          </a:xfrm>
          <a:prstGeom prst="rect">
            <a:avLst/>
          </a:prstGeom>
        </p:spPr>
        <p:txBody>
          <a:bodyPr wrap="square">
            <a:spAutoFit/>
          </a:bodyPr>
          <a:lstStyle/>
          <a:p>
            <a:pPr marL="285750" indent="-285750" algn="just">
              <a:buFont typeface="Arial" panose="020B0604020202020204" pitchFamily="34" charset="0"/>
              <a:buChar char="•"/>
            </a:pPr>
            <a:r>
              <a:rPr lang="fr-FR" sz="2400" dirty="0" smtClean="0">
                <a:solidFill>
                  <a:srgbClr val="000000"/>
                </a:solidFill>
                <a:latin typeface="Marianne" panose="02000000000000000000" pitchFamily="50" charset="0"/>
              </a:rPr>
              <a:t>La noyade est la première cause de mortalité par accident de la vie courante chez les moins de 25 ans en France mais concerne aussi les autres catégories d’âge. </a:t>
            </a:r>
          </a:p>
          <a:p>
            <a:pPr marL="285750" indent="-285750" algn="just">
              <a:buFont typeface="Arial" panose="020B0604020202020204" pitchFamily="34" charset="0"/>
              <a:buChar char="•"/>
            </a:pPr>
            <a:endParaRPr lang="fr-FR" sz="1400" dirty="0">
              <a:solidFill>
                <a:srgbClr val="000000"/>
              </a:solidFill>
              <a:latin typeface="Marianne" panose="02000000000000000000" pitchFamily="50" charset="0"/>
            </a:endParaRPr>
          </a:p>
          <a:p>
            <a:pPr marL="285750" indent="-285750" algn="just">
              <a:buFont typeface="Arial" panose="020B0604020202020204" pitchFamily="34" charset="0"/>
              <a:buChar char="•"/>
            </a:pPr>
            <a:r>
              <a:rPr lang="fr-FR" sz="2400" dirty="0" smtClean="0">
                <a:latin typeface="Marianne" panose="02000000000000000000" pitchFamily="50" charset="0"/>
              </a:rPr>
              <a:t>Chez les moins de 6 ans (surtout l’été) la majorité des noyades suivies de décès ont lieu en piscine privée.</a:t>
            </a:r>
          </a:p>
          <a:p>
            <a:pPr marL="285750" indent="-285750" algn="just">
              <a:buFontTx/>
              <a:buChar char="-"/>
            </a:pPr>
            <a:endParaRPr lang="fr-FR" sz="1400" dirty="0">
              <a:latin typeface="Marianne" panose="02000000000000000000" pitchFamily="50" charset="0"/>
            </a:endParaRPr>
          </a:p>
          <a:p>
            <a:pPr marL="285750" indent="-285750" algn="just">
              <a:buFont typeface="Arial" panose="020B0604020202020204" pitchFamily="34" charset="0"/>
              <a:buChar char="•"/>
            </a:pPr>
            <a:r>
              <a:rPr lang="fr-FR" sz="2400" dirty="0" smtClean="0">
                <a:latin typeface="Marianne" panose="02000000000000000000" pitchFamily="50" charset="0"/>
              </a:rPr>
              <a:t>Dans les trois quarts des cas de noyades des enfants de 2 à 4 ans, leurs parents sont à moins de 20 mètres de la piscine mais font autre chose.</a:t>
            </a:r>
          </a:p>
          <a:p>
            <a:pPr marL="285750" indent="-285750" algn="just">
              <a:buFont typeface="Arial" panose="020B0604020202020204" pitchFamily="34" charset="0"/>
              <a:buChar char="•"/>
            </a:pPr>
            <a:endParaRPr lang="fr-FR" sz="1400" dirty="0">
              <a:latin typeface="Marianne" panose="02000000000000000000" pitchFamily="50" charset="0"/>
            </a:endParaRPr>
          </a:p>
          <a:p>
            <a:pPr marL="285750" indent="-285750" algn="just">
              <a:buFont typeface="Arial" panose="020B0604020202020204" pitchFamily="34" charset="0"/>
              <a:buChar char="•"/>
            </a:pPr>
            <a:r>
              <a:rPr lang="fr-FR" sz="2400" dirty="0" smtClean="0">
                <a:latin typeface="Marianne" panose="02000000000000000000" pitchFamily="50" charset="0"/>
              </a:rPr>
              <a:t>Quelques minutes suffisent à un enfant sans surveillance pour se noyer dans 20 cm d’eau.</a:t>
            </a:r>
          </a:p>
          <a:p>
            <a:pPr marL="285750" indent="-285750" algn="just">
              <a:buFont typeface="Arial" panose="020B0604020202020204" pitchFamily="34" charset="0"/>
              <a:buChar char="•"/>
            </a:pPr>
            <a:endParaRPr lang="fr-FR" sz="1400" dirty="0">
              <a:latin typeface="Marianne" panose="02000000000000000000" pitchFamily="50" charset="0"/>
            </a:endParaRPr>
          </a:p>
          <a:p>
            <a:pPr marL="285750" indent="-285750" algn="just">
              <a:buFont typeface="Arial" panose="020B0604020202020204" pitchFamily="34" charset="0"/>
              <a:buChar char="•"/>
            </a:pPr>
            <a:r>
              <a:rPr lang="fr-FR" sz="2400" dirty="0" smtClean="0">
                <a:latin typeface="Marianne" panose="02000000000000000000" pitchFamily="50" charset="0"/>
              </a:rPr>
              <a:t>Lorsqu'elles ne sont pas suivies de décès, les noyades laissent parfois de lourdes séquelles.</a:t>
            </a:r>
            <a:endParaRPr lang="fr-FR" sz="2400" dirty="0">
              <a:latin typeface="Marianne" panose="02000000000000000000" pitchFamily="50" charset="0"/>
            </a:endParaRPr>
          </a:p>
        </p:txBody>
      </p:sp>
      <p:sp>
        <p:nvSpPr>
          <p:cNvPr id="3" name="Titre 1"/>
          <p:cNvSpPr txBox="1">
            <a:spLocks/>
          </p:cNvSpPr>
          <p:nvPr/>
        </p:nvSpPr>
        <p:spPr>
          <a:xfrm>
            <a:off x="470263" y="378189"/>
            <a:ext cx="10515600" cy="84972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dirty="0" smtClean="0">
                <a:latin typeface="Marianne" panose="02000000000000000000" pitchFamily="50" charset="0"/>
              </a:rPr>
              <a:t>Noyades</a:t>
            </a:r>
            <a:endParaRPr lang="fr-FR" dirty="0">
              <a:latin typeface="Marianne" panose="02000000000000000000" pitchFamily="50" charset="0"/>
            </a:endParaRPr>
          </a:p>
        </p:txBody>
      </p:sp>
    </p:spTree>
    <p:extLst>
      <p:ext uri="{BB962C8B-B14F-4D97-AF65-F5344CB8AC3E}">
        <p14:creationId xmlns:p14="http://schemas.microsoft.com/office/powerpoint/2010/main" val="8024476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470263" y="1358537"/>
            <a:ext cx="10882175" cy="5150031"/>
          </a:xfrm>
        </p:spPr>
        <p:txBody>
          <a:bodyPr>
            <a:normAutofit fontScale="92500"/>
          </a:bodyPr>
          <a:lstStyle/>
          <a:p>
            <a:r>
              <a:rPr lang="fr-FR" dirty="0" smtClean="0">
                <a:latin typeface="Marianne" panose="02000000000000000000" pitchFamily="50" charset="0"/>
              </a:rPr>
              <a:t>La </a:t>
            </a:r>
            <a:r>
              <a:rPr lang="fr-FR" dirty="0">
                <a:latin typeface="Marianne" panose="02000000000000000000" pitchFamily="50" charset="0"/>
              </a:rPr>
              <a:t>circulaire du 22-8-2017 </a:t>
            </a:r>
            <a:r>
              <a:rPr lang="fr-FR" dirty="0" smtClean="0">
                <a:latin typeface="Marianne" panose="02000000000000000000" pitchFamily="50" charset="0"/>
              </a:rPr>
              <a:t>définit un </a:t>
            </a:r>
            <a:r>
              <a:rPr lang="fr-FR" dirty="0">
                <a:latin typeface="Marianne" panose="02000000000000000000" pitchFamily="50" charset="0"/>
              </a:rPr>
              <a:t>continuum :</a:t>
            </a:r>
          </a:p>
          <a:p>
            <a:pPr algn="just">
              <a:lnSpc>
                <a:spcPct val="160000"/>
              </a:lnSpc>
            </a:pPr>
            <a:r>
              <a:rPr lang="fr-FR" dirty="0">
                <a:latin typeface="Marianne" panose="02000000000000000000" pitchFamily="50" charset="0"/>
              </a:rPr>
              <a:t>Dès le cycle 1 : Jeux de découverte et d’exploration du milieu aquatique </a:t>
            </a:r>
            <a:r>
              <a:rPr lang="fr-FR" dirty="0" smtClean="0">
                <a:latin typeface="Marianne" panose="02000000000000000000" pitchFamily="50" charset="0"/>
              </a:rPr>
              <a:t>pour permettre </a:t>
            </a:r>
            <a:r>
              <a:rPr lang="fr-FR" dirty="0">
                <a:latin typeface="Marianne" panose="02000000000000000000" pitchFamily="50" charset="0"/>
              </a:rPr>
              <a:t>aux élèves d'agir en confiance et en sécurité et construire </a:t>
            </a:r>
            <a:r>
              <a:rPr lang="fr-FR" dirty="0" smtClean="0">
                <a:latin typeface="Marianne" panose="02000000000000000000" pitchFamily="50" charset="0"/>
              </a:rPr>
              <a:t>de nouveaux </a:t>
            </a:r>
            <a:r>
              <a:rPr lang="fr-FR" dirty="0">
                <a:latin typeface="Marianne" panose="02000000000000000000" pitchFamily="50" charset="0"/>
              </a:rPr>
              <a:t>équilibres </a:t>
            </a:r>
            <a:endParaRPr lang="fr-FR" dirty="0" smtClean="0">
              <a:latin typeface="Marianne" panose="02000000000000000000" pitchFamily="50" charset="0"/>
            </a:endParaRPr>
          </a:p>
          <a:p>
            <a:pPr algn="just">
              <a:lnSpc>
                <a:spcPct val="160000"/>
              </a:lnSpc>
            </a:pPr>
            <a:r>
              <a:rPr lang="fr-FR" dirty="0" smtClean="0">
                <a:latin typeface="Marianne" panose="02000000000000000000" pitchFamily="50" charset="0"/>
              </a:rPr>
              <a:t>Au </a:t>
            </a:r>
            <a:r>
              <a:rPr lang="fr-FR" dirty="0">
                <a:latin typeface="Marianne" panose="02000000000000000000" pitchFamily="50" charset="0"/>
              </a:rPr>
              <a:t>cycle 2, validation des attendus de fin de cycle : </a:t>
            </a:r>
            <a:r>
              <a:rPr lang="fr-FR" i="1" dirty="0">
                <a:latin typeface="Marianne" panose="02000000000000000000" pitchFamily="50" charset="0"/>
              </a:rPr>
              <a:t>« se déplacer dans </a:t>
            </a:r>
            <a:r>
              <a:rPr lang="fr-FR" i="1" dirty="0" smtClean="0">
                <a:latin typeface="Marianne" panose="02000000000000000000" pitchFamily="50" charset="0"/>
              </a:rPr>
              <a:t>l'eau sur </a:t>
            </a:r>
            <a:r>
              <a:rPr lang="fr-FR" i="1" dirty="0">
                <a:latin typeface="Marianne" panose="02000000000000000000" pitchFamily="50" charset="0"/>
              </a:rPr>
              <a:t>une quinzaine de mètres sans appui et après un temps d'immersion »</a:t>
            </a:r>
            <a:r>
              <a:rPr lang="fr-FR" dirty="0">
                <a:latin typeface="Marianne" panose="02000000000000000000" pitchFamily="50" charset="0"/>
              </a:rPr>
              <a:t> </a:t>
            </a:r>
            <a:r>
              <a:rPr lang="fr-FR" dirty="0" smtClean="0">
                <a:latin typeface="Marianne" panose="02000000000000000000" pitchFamily="50" charset="0"/>
              </a:rPr>
              <a:t> et si possible</a:t>
            </a:r>
            <a:r>
              <a:rPr lang="fr-FR" dirty="0">
                <a:latin typeface="Marianne" panose="02000000000000000000" pitchFamily="50" charset="0"/>
              </a:rPr>
              <a:t>, validation du </a:t>
            </a:r>
            <a:r>
              <a:rPr lang="fr-FR" dirty="0" err="1" smtClean="0">
                <a:latin typeface="Marianne" panose="02000000000000000000" pitchFamily="50" charset="0"/>
              </a:rPr>
              <a:t>Pass</a:t>
            </a:r>
            <a:r>
              <a:rPr lang="fr-FR" dirty="0" smtClean="0">
                <a:latin typeface="Marianne" panose="02000000000000000000" pitchFamily="50" charset="0"/>
              </a:rPr>
              <a:t> Aquatique </a:t>
            </a:r>
            <a:r>
              <a:rPr lang="fr-FR" dirty="0">
                <a:latin typeface="Marianne" panose="02000000000000000000" pitchFamily="50" charset="0"/>
              </a:rPr>
              <a:t>avec ou sans gilet </a:t>
            </a:r>
            <a:r>
              <a:rPr lang="fr-FR" dirty="0" smtClean="0">
                <a:latin typeface="Marianne" panose="02000000000000000000" pitchFamily="50" charset="0"/>
              </a:rPr>
              <a:t>de sauvetage.</a:t>
            </a:r>
          </a:p>
          <a:p>
            <a:pPr algn="just">
              <a:lnSpc>
                <a:spcPct val="160000"/>
              </a:lnSpc>
            </a:pPr>
            <a:r>
              <a:rPr lang="fr-FR" dirty="0" smtClean="0">
                <a:latin typeface="Marianne" panose="02000000000000000000" pitchFamily="50" charset="0"/>
              </a:rPr>
              <a:t>Au cours du cycle 3 (école et collège), l’objectif </a:t>
            </a:r>
            <a:r>
              <a:rPr lang="fr-FR" dirty="0">
                <a:latin typeface="Marianne" panose="02000000000000000000" pitchFamily="50" charset="0"/>
              </a:rPr>
              <a:t>visé est l’obtention de l’Attestation </a:t>
            </a:r>
            <a:r>
              <a:rPr lang="fr-FR" dirty="0" smtClean="0">
                <a:latin typeface="Marianne" panose="02000000000000000000" pitchFamily="50" charset="0"/>
              </a:rPr>
              <a:t>du </a:t>
            </a:r>
            <a:r>
              <a:rPr lang="fr-FR" dirty="0">
                <a:latin typeface="Marianne" panose="02000000000000000000" pitchFamily="50" charset="0"/>
              </a:rPr>
              <a:t>Savoir Nager </a:t>
            </a:r>
            <a:r>
              <a:rPr lang="fr-FR" dirty="0" smtClean="0">
                <a:latin typeface="Marianne" panose="02000000000000000000" pitchFamily="50" charset="0"/>
              </a:rPr>
              <a:t>en Sécurité </a:t>
            </a:r>
            <a:r>
              <a:rPr lang="fr-FR" b="1" dirty="0" smtClean="0">
                <a:latin typeface="Marianne" panose="02000000000000000000" pitchFamily="50" charset="0"/>
              </a:rPr>
              <a:t>pour tous </a:t>
            </a:r>
            <a:r>
              <a:rPr lang="fr-FR" b="1" dirty="0">
                <a:latin typeface="Marianne" panose="02000000000000000000" pitchFamily="50" charset="0"/>
              </a:rPr>
              <a:t>les </a:t>
            </a:r>
            <a:r>
              <a:rPr lang="fr-FR" b="1" dirty="0" smtClean="0">
                <a:latin typeface="Marianne" panose="02000000000000000000" pitchFamily="50" charset="0"/>
              </a:rPr>
              <a:t>élèves.</a:t>
            </a:r>
            <a:endParaRPr lang="fr-FR" dirty="0">
              <a:latin typeface="Marianne" panose="02000000000000000000" pitchFamily="50" charset="0"/>
            </a:endParaRPr>
          </a:p>
        </p:txBody>
      </p:sp>
      <p:sp>
        <p:nvSpPr>
          <p:cNvPr id="6" name="Titre 1"/>
          <p:cNvSpPr txBox="1">
            <a:spLocks/>
          </p:cNvSpPr>
          <p:nvPr/>
        </p:nvSpPr>
        <p:spPr>
          <a:xfrm>
            <a:off x="470263" y="378189"/>
            <a:ext cx="10515600" cy="849720"/>
          </a:xfrm>
          <a:prstGeom prst="rect">
            <a:avLst/>
          </a:prstGeom>
        </p:spPr>
        <p:txBody>
          <a:bodyPr vert="horz" lIns="91440" tIns="45720" rIns="91440" bIns="45720" rtlCol="0" anchor="b">
            <a:normAutofit fontScale="7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dirty="0" smtClean="0">
                <a:latin typeface="Marianne" panose="02000000000000000000" pitchFamily="50" charset="0"/>
              </a:rPr>
              <a:t>Assurer la continuité des apprentissages</a:t>
            </a:r>
            <a:endParaRPr lang="fr-FR" dirty="0">
              <a:latin typeface="Marianne" panose="02000000000000000000" pitchFamily="50" charset="0"/>
            </a:endParaRPr>
          </a:p>
        </p:txBody>
      </p:sp>
    </p:spTree>
    <p:extLst>
      <p:ext uri="{BB962C8B-B14F-4D97-AF65-F5344CB8AC3E}">
        <p14:creationId xmlns:p14="http://schemas.microsoft.com/office/powerpoint/2010/main" val="24647852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352698" y="1698171"/>
            <a:ext cx="2795452" cy="4339650"/>
          </a:xfrm>
          <a:prstGeom prst="rect">
            <a:avLst/>
          </a:prstGeom>
        </p:spPr>
        <p:txBody>
          <a:bodyPr wrap="square">
            <a:spAutoFit/>
          </a:bodyPr>
          <a:lstStyle/>
          <a:p>
            <a:pPr algn="just"/>
            <a:r>
              <a:rPr lang="fr-FR" sz="2400" dirty="0" smtClean="0">
                <a:latin typeface="Marianne" panose="02000000000000000000" pitchFamily="50" charset="0"/>
              </a:rPr>
              <a:t>• </a:t>
            </a:r>
            <a:r>
              <a:rPr lang="fr-FR" dirty="0" smtClean="0">
                <a:latin typeface="Marianne" panose="02000000000000000000" pitchFamily="50" charset="0"/>
              </a:rPr>
              <a:t>La </a:t>
            </a:r>
            <a:r>
              <a:rPr lang="fr-FR" dirty="0">
                <a:latin typeface="Marianne" panose="02000000000000000000" pitchFamily="50" charset="0"/>
              </a:rPr>
              <a:t>piscine, ses bassins, ses volumes d’eau, </a:t>
            </a:r>
            <a:r>
              <a:rPr lang="fr-FR" dirty="0" smtClean="0">
                <a:latin typeface="Marianne" panose="02000000000000000000" pitchFamily="50" charset="0"/>
              </a:rPr>
              <a:t>sa profondeur</a:t>
            </a:r>
            <a:endParaRPr lang="fr-FR" dirty="0">
              <a:latin typeface="Marianne" panose="02000000000000000000" pitchFamily="50" charset="0"/>
            </a:endParaRPr>
          </a:p>
          <a:p>
            <a:pPr algn="just"/>
            <a:r>
              <a:rPr lang="fr-FR" dirty="0">
                <a:latin typeface="Marianne" panose="02000000000000000000" pitchFamily="50" charset="0"/>
              </a:rPr>
              <a:t>• Le bruit, le froid, la </a:t>
            </a:r>
            <a:r>
              <a:rPr lang="fr-FR" dirty="0" smtClean="0">
                <a:latin typeface="Marianne" panose="02000000000000000000" pitchFamily="50" charset="0"/>
              </a:rPr>
              <a:t>nudité</a:t>
            </a:r>
          </a:p>
          <a:p>
            <a:pPr algn="just"/>
            <a:r>
              <a:rPr lang="fr-FR" dirty="0" smtClean="0">
                <a:latin typeface="Marianne" panose="02000000000000000000" pitchFamily="50" charset="0"/>
              </a:rPr>
              <a:t>• De nouveaux adultes.</a:t>
            </a:r>
            <a:endParaRPr lang="fr-FR" dirty="0">
              <a:latin typeface="Marianne" panose="02000000000000000000" pitchFamily="50" charset="0"/>
            </a:endParaRPr>
          </a:p>
          <a:p>
            <a:pPr algn="just"/>
            <a:r>
              <a:rPr lang="fr-FR" dirty="0">
                <a:latin typeface="Marianne" panose="02000000000000000000" pitchFamily="50" charset="0"/>
              </a:rPr>
              <a:t>• Peurs et plaisir cohabitent !</a:t>
            </a:r>
          </a:p>
          <a:p>
            <a:pPr algn="just"/>
            <a:r>
              <a:rPr lang="fr-FR" dirty="0">
                <a:latin typeface="Marianne" panose="02000000000000000000" pitchFamily="50" charset="0"/>
              </a:rPr>
              <a:t>• </a:t>
            </a:r>
            <a:r>
              <a:rPr lang="fr-FR" dirty="0" smtClean="0">
                <a:latin typeface="Marianne" panose="02000000000000000000" pitchFamily="50" charset="0"/>
              </a:rPr>
              <a:t>Quitter </a:t>
            </a:r>
            <a:r>
              <a:rPr lang="fr-FR" dirty="0">
                <a:latin typeface="Marianne" panose="02000000000000000000" pitchFamily="50" charset="0"/>
              </a:rPr>
              <a:t>s</a:t>
            </a:r>
            <a:r>
              <a:rPr lang="fr-FR" dirty="0" smtClean="0">
                <a:latin typeface="Marianne" panose="02000000000000000000" pitchFamily="50" charset="0"/>
              </a:rPr>
              <a:t>es </a:t>
            </a:r>
            <a:r>
              <a:rPr lang="fr-FR" dirty="0">
                <a:latin typeface="Marianne" panose="02000000000000000000" pitchFamily="50" charset="0"/>
              </a:rPr>
              <a:t>repères connus </a:t>
            </a:r>
            <a:r>
              <a:rPr lang="fr-FR" dirty="0" smtClean="0">
                <a:latin typeface="Marianne" panose="02000000000000000000" pitchFamily="50" charset="0"/>
              </a:rPr>
              <a:t>(repères de terrien) pour </a:t>
            </a:r>
            <a:r>
              <a:rPr lang="fr-FR" dirty="0">
                <a:latin typeface="Marianne" panose="02000000000000000000" pitchFamily="50" charset="0"/>
              </a:rPr>
              <a:t>accepter de </a:t>
            </a:r>
            <a:r>
              <a:rPr lang="fr-FR" dirty="0" smtClean="0">
                <a:latin typeface="Marianne" panose="02000000000000000000" pitchFamily="50" charset="0"/>
              </a:rPr>
              <a:t>se laisser </a:t>
            </a:r>
            <a:r>
              <a:rPr lang="fr-FR" dirty="0">
                <a:latin typeface="Marianne" panose="02000000000000000000" pitchFamily="50" charset="0"/>
              </a:rPr>
              <a:t>porter par l’eau avec la tête immergée </a:t>
            </a:r>
            <a:r>
              <a:rPr lang="fr-FR" dirty="0" smtClean="0">
                <a:latin typeface="Marianne" panose="02000000000000000000" pitchFamily="50" charset="0"/>
              </a:rPr>
              <a:t>et explorer </a:t>
            </a:r>
            <a:r>
              <a:rPr lang="fr-FR" dirty="0">
                <a:latin typeface="Marianne" panose="02000000000000000000" pitchFamily="50" charset="0"/>
              </a:rPr>
              <a:t>la profondeur</a:t>
            </a:r>
            <a:r>
              <a:rPr lang="fr-FR" dirty="0" smtClean="0">
                <a:latin typeface="Marianne" panose="02000000000000000000" pitchFamily="50" charset="0"/>
              </a:rPr>
              <a:t>.</a:t>
            </a:r>
            <a:endParaRPr lang="fr-FR" sz="2400" dirty="0">
              <a:latin typeface="Marianne" panose="02000000000000000000" pitchFamily="50" charset="0"/>
            </a:endParaRPr>
          </a:p>
        </p:txBody>
      </p:sp>
      <p:sp>
        <p:nvSpPr>
          <p:cNvPr id="3" name="Rectangle 2"/>
          <p:cNvSpPr/>
          <p:nvPr/>
        </p:nvSpPr>
        <p:spPr>
          <a:xfrm>
            <a:off x="601009" y="566449"/>
            <a:ext cx="9836213" cy="769441"/>
          </a:xfrm>
          <a:prstGeom prst="rect">
            <a:avLst/>
          </a:prstGeom>
        </p:spPr>
        <p:txBody>
          <a:bodyPr wrap="square">
            <a:spAutoFit/>
          </a:bodyPr>
          <a:lstStyle/>
          <a:p>
            <a:r>
              <a:rPr lang="fr-FR" sz="4400" dirty="0" smtClean="0">
                <a:latin typeface="Marianne" panose="02000000000000000000" pitchFamily="50" charset="0"/>
              </a:rPr>
              <a:t>Devenir nageur ne va pas de soi</a:t>
            </a:r>
            <a:endParaRPr lang="fr-FR" sz="4400" dirty="0"/>
          </a:p>
        </p:txBody>
      </p:sp>
      <p:pic>
        <p:nvPicPr>
          <p:cNvPr id="5" name="Image 4"/>
          <p:cNvPicPr>
            <a:picLocks noChangeAspect="1"/>
          </p:cNvPicPr>
          <p:nvPr/>
        </p:nvPicPr>
        <p:blipFill>
          <a:blip r:embed="rId2"/>
          <a:stretch>
            <a:fillRect/>
          </a:stretch>
        </p:blipFill>
        <p:spPr>
          <a:xfrm>
            <a:off x="3281407" y="1698172"/>
            <a:ext cx="8383725" cy="4339650"/>
          </a:xfrm>
          <a:prstGeom prst="rect">
            <a:avLst/>
          </a:prstGeom>
        </p:spPr>
      </p:pic>
    </p:spTree>
    <p:extLst>
      <p:ext uri="{BB962C8B-B14F-4D97-AF65-F5344CB8AC3E}">
        <p14:creationId xmlns:p14="http://schemas.microsoft.com/office/powerpoint/2010/main" val="39720362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a:xfrm>
            <a:off x="470263" y="378189"/>
            <a:ext cx="10515600" cy="849720"/>
          </a:xfrm>
        </p:spPr>
        <p:txBody>
          <a:bodyPr/>
          <a:lstStyle/>
          <a:p>
            <a:r>
              <a:rPr lang="fr-FR" dirty="0" smtClean="0">
                <a:latin typeface="Marianne" panose="02000000000000000000" pitchFamily="50" charset="0"/>
              </a:rPr>
              <a:t>Au cycle 1</a:t>
            </a:r>
            <a:endParaRPr lang="fr-FR" dirty="0">
              <a:latin typeface="Marianne" panose="02000000000000000000" pitchFamily="50" charset="0"/>
            </a:endParaRPr>
          </a:p>
        </p:txBody>
      </p:sp>
      <p:sp>
        <p:nvSpPr>
          <p:cNvPr id="3" name="Espace réservé du contenu 2"/>
          <p:cNvSpPr>
            <a:spLocks noGrp="1"/>
          </p:cNvSpPr>
          <p:nvPr>
            <p:ph idx="1"/>
          </p:nvPr>
        </p:nvSpPr>
        <p:spPr>
          <a:xfrm>
            <a:off x="470263" y="1371600"/>
            <a:ext cx="11364686" cy="5159829"/>
          </a:xfrm>
        </p:spPr>
        <p:txBody>
          <a:bodyPr>
            <a:normAutofit/>
          </a:bodyPr>
          <a:lstStyle/>
          <a:p>
            <a:r>
              <a:rPr lang="fr-FR" dirty="0" smtClean="0">
                <a:latin typeface="Marianne" panose="02000000000000000000" pitchFamily="50" charset="0"/>
              </a:rPr>
              <a:t>Se déplacer avec aisance dans des environnements variés, naturels ou aménagés.</a:t>
            </a:r>
          </a:p>
          <a:p>
            <a:r>
              <a:rPr lang="fr-FR" dirty="0" smtClean="0">
                <a:latin typeface="Marianne" panose="02000000000000000000" pitchFamily="50" charset="0"/>
              </a:rPr>
              <a:t>Explorer avec plaisir le milieu aquatique. </a:t>
            </a:r>
          </a:p>
          <a:p>
            <a:r>
              <a:rPr lang="fr-FR" dirty="0" smtClean="0">
                <a:latin typeface="Marianne" panose="02000000000000000000" pitchFamily="50" charset="0"/>
              </a:rPr>
              <a:t>Découvrir le corps flottant : se laisser porter par l’eau. </a:t>
            </a:r>
          </a:p>
          <a:p>
            <a:r>
              <a:rPr lang="fr-FR" dirty="0" smtClean="0">
                <a:latin typeface="Marianne" panose="02000000000000000000" pitchFamily="50" charset="0"/>
              </a:rPr>
              <a:t>Adapter ses échanges respiratoires. </a:t>
            </a:r>
          </a:p>
          <a:p>
            <a:r>
              <a:rPr lang="fr-FR" dirty="0" smtClean="0">
                <a:latin typeface="Marianne" panose="02000000000000000000" pitchFamily="50" charset="0"/>
              </a:rPr>
              <a:t>Réaliser des coulées ventrales avec la tête dans l’eau (et le regard dirigé vers le fond). </a:t>
            </a:r>
          </a:p>
          <a:p>
            <a:r>
              <a:rPr lang="fr-FR" dirty="0" smtClean="0">
                <a:latin typeface="Marianne" panose="02000000000000000000" pitchFamily="50" charset="0"/>
              </a:rPr>
              <a:t>Explorer les déplacements avec la tête dans l’eau en s’aidant des bras et des jambes. </a:t>
            </a:r>
          </a:p>
          <a:p>
            <a:r>
              <a:rPr lang="fr-FR" dirty="0" smtClean="0">
                <a:latin typeface="Marianne" panose="02000000000000000000" pitchFamily="50" charset="0"/>
              </a:rPr>
              <a:t>Explorer la profondeur pour aller chercher des objets immergés.</a:t>
            </a:r>
          </a:p>
          <a:p>
            <a:pPr marL="0" indent="0">
              <a:buNone/>
            </a:pPr>
            <a:endParaRPr lang="fr-FR" dirty="0"/>
          </a:p>
        </p:txBody>
      </p:sp>
    </p:spTree>
    <p:extLst>
      <p:ext uri="{BB962C8B-B14F-4D97-AF65-F5344CB8AC3E}">
        <p14:creationId xmlns:p14="http://schemas.microsoft.com/office/powerpoint/2010/main" val="32878180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A9F5F01-9F1A-4BF9-9780-7C79AD59746D}"/>
              </a:ext>
            </a:extLst>
          </p:cNvPr>
          <p:cNvSpPr>
            <a:spLocks noGrp="1"/>
          </p:cNvSpPr>
          <p:nvPr>
            <p:ph type="title"/>
          </p:nvPr>
        </p:nvSpPr>
        <p:spPr>
          <a:xfrm>
            <a:off x="647421" y="496318"/>
            <a:ext cx="10769516" cy="701562"/>
          </a:xfrm>
        </p:spPr>
        <p:txBody>
          <a:bodyPr>
            <a:normAutofit fontScale="90000"/>
          </a:bodyPr>
          <a:lstStyle/>
          <a:p>
            <a:r>
              <a:rPr lang="fr-FR" sz="4000" cap="none" dirty="0" smtClean="0">
                <a:latin typeface="Marianne" panose="02000000000000000000" pitchFamily="50" charset="0"/>
              </a:rPr>
              <a:t>Dès le cycle 2, le « </a:t>
            </a:r>
            <a:r>
              <a:rPr lang="fr-FR" sz="4000" cap="none" dirty="0" err="1" smtClean="0">
                <a:latin typeface="Marianne" panose="02000000000000000000" pitchFamily="50" charset="0"/>
              </a:rPr>
              <a:t>Pass</a:t>
            </a:r>
            <a:r>
              <a:rPr lang="fr-FR" sz="4000" cap="none" dirty="0" smtClean="0">
                <a:latin typeface="Marianne" panose="02000000000000000000" pitchFamily="50" charset="0"/>
              </a:rPr>
              <a:t> aquatique » </a:t>
            </a:r>
            <a:r>
              <a:rPr lang="fr-FR" sz="1300" cap="none" dirty="0" smtClean="0">
                <a:latin typeface="Marianne" panose="02000000000000000000" pitchFamily="50" charset="0"/>
              </a:rPr>
              <a:t>ex Certificat aisance </a:t>
            </a:r>
            <a:r>
              <a:rPr lang="fr-FR" sz="1300" dirty="0" smtClean="0">
                <a:latin typeface="Marianne" panose="02000000000000000000" pitchFamily="50" charset="0"/>
              </a:rPr>
              <a:t>aquatique</a:t>
            </a:r>
            <a:endParaRPr lang="fr-FR" sz="2000" dirty="0">
              <a:latin typeface="Marianne" panose="02000000000000000000" pitchFamily="50" charset="0"/>
            </a:endParaRPr>
          </a:p>
        </p:txBody>
      </p:sp>
      <p:sp>
        <p:nvSpPr>
          <p:cNvPr id="7" name="Rectangle 1">
            <a:extLst>
              <a:ext uri="{FF2B5EF4-FFF2-40B4-BE49-F238E27FC236}">
                <a16:creationId xmlns:a16="http://schemas.microsoft.com/office/drawing/2014/main" id="{9C9B690F-E71C-4ECE-B35F-F4E730C552DB}"/>
              </a:ext>
            </a:extLst>
          </p:cNvPr>
          <p:cNvSpPr>
            <a:spLocks noChangeArrowheads="1"/>
          </p:cNvSpPr>
          <p:nvPr/>
        </p:nvSpPr>
        <p:spPr bwMode="auto">
          <a:xfrm>
            <a:off x="380135" y="1333452"/>
            <a:ext cx="11294771" cy="53245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gn="just" defTabSz="914400"/>
            <a:r>
              <a:rPr lang="fr-FR" altLang="fr-FR" sz="2400" dirty="0" smtClean="0">
                <a:latin typeface="Marianne" panose="02000000000000000000" pitchFamily="50" charset="0"/>
                <a:ea typeface="Times New Roman" panose="02020603050405020304" pitchFamily="18" charset="0"/>
                <a:cs typeface="Arial" panose="020B0604020202020204" pitchFamily="34" charset="0"/>
              </a:rPr>
              <a:t>Le </a:t>
            </a:r>
            <a:r>
              <a:rPr lang="fr-FR" altLang="fr-FR" sz="2400" dirty="0" err="1">
                <a:latin typeface="Marianne" panose="02000000000000000000" pitchFamily="50" charset="0"/>
                <a:ea typeface="Times New Roman" panose="02020603050405020304" pitchFamily="18" charset="0"/>
                <a:cs typeface="Arial" panose="020B0604020202020204" pitchFamily="34" charset="0"/>
              </a:rPr>
              <a:t>P</a:t>
            </a:r>
            <a:r>
              <a:rPr lang="fr-FR" altLang="fr-FR" sz="2400" dirty="0" err="1" smtClean="0">
                <a:latin typeface="Marianne" panose="02000000000000000000" pitchFamily="50" charset="0"/>
                <a:ea typeface="Times New Roman" panose="02020603050405020304" pitchFamily="18" charset="0"/>
                <a:cs typeface="Arial" panose="020B0604020202020204" pitchFamily="34" charset="0"/>
              </a:rPr>
              <a:t>ass</a:t>
            </a:r>
            <a:r>
              <a:rPr lang="fr-FR" altLang="fr-FR" sz="2400" dirty="0" smtClean="0">
                <a:latin typeface="Marianne" panose="02000000000000000000" pitchFamily="50" charset="0"/>
                <a:ea typeface="Times New Roman" panose="02020603050405020304" pitchFamily="18" charset="0"/>
                <a:cs typeface="Arial" panose="020B0604020202020204" pitchFamily="34" charset="0"/>
              </a:rPr>
              <a:t> aquatique </a:t>
            </a:r>
            <a:r>
              <a:rPr lang="fr-FR" altLang="fr-FR" sz="2400" dirty="0">
                <a:latin typeface="Marianne" panose="02000000000000000000" pitchFamily="50" charset="0"/>
                <a:ea typeface="Times New Roman" panose="02020603050405020304" pitchFamily="18" charset="0"/>
                <a:cs typeface="Arial" panose="020B0604020202020204" pitchFamily="34" charset="0"/>
              </a:rPr>
              <a:t>est défini par l’article A. 322-3-2 du code du sport</a:t>
            </a:r>
            <a:r>
              <a:rPr lang="fr-FR" altLang="fr-FR" sz="2400" dirty="0" smtClean="0">
                <a:latin typeface="Marianne" panose="02000000000000000000" pitchFamily="50" charset="0"/>
                <a:ea typeface="Times New Roman" panose="02020603050405020304" pitchFamily="18" charset="0"/>
                <a:cs typeface="Arial" panose="020B0604020202020204" pitchFamily="34" charset="0"/>
              </a:rPr>
              <a:t>. Ce </a:t>
            </a:r>
            <a:r>
              <a:rPr lang="fr-FR" altLang="fr-FR" sz="2400" dirty="0">
                <a:latin typeface="Marianne" panose="02000000000000000000" pitchFamily="50" charset="0"/>
                <a:ea typeface="Times New Roman" panose="02020603050405020304" pitchFamily="18" charset="0"/>
                <a:cs typeface="Arial" panose="020B0604020202020204" pitchFamily="34" charset="0"/>
              </a:rPr>
              <a:t>test peut être préparé et passé dès le cycle 2 et, lorsque cela est possible, dès la grande section de l’école maternelle. </a:t>
            </a:r>
            <a:endParaRPr lang="fr-FR" altLang="fr-FR" sz="2400" dirty="0" smtClean="0">
              <a:latin typeface="Marianne" panose="02000000000000000000" pitchFamily="50" charset="0"/>
              <a:ea typeface="Times New Roman" panose="02020603050405020304" pitchFamily="18" charset="0"/>
              <a:cs typeface="Arial" panose="020B0604020202020204" pitchFamily="34" charset="0"/>
            </a:endParaRPr>
          </a:p>
          <a:p>
            <a:pPr lvl="0" algn="just" defTabSz="914400"/>
            <a:endParaRPr lang="fr-FR" altLang="fr-FR" sz="2400" dirty="0" smtClean="0">
              <a:latin typeface="Marianne" panose="02000000000000000000" pitchFamily="50" charset="0"/>
              <a:ea typeface="Times New Roman" panose="02020603050405020304" pitchFamily="18" charset="0"/>
              <a:cs typeface="Arial" panose="020B0604020202020204" pitchFamily="34" charset="0"/>
            </a:endParaRPr>
          </a:p>
          <a:p>
            <a:pPr lvl="0" algn="just" defTabSz="914400"/>
            <a:r>
              <a:rPr lang="fr-FR" altLang="fr-FR" sz="2400" dirty="0" smtClean="0">
                <a:latin typeface="Marianne" panose="02000000000000000000" pitchFamily="50" charset="0"/>
                <a:ea typeface="Times New Roman" panose="02020603050405020304" pitchFamily="18" charset="0"/>
                <a:cs typeface="Arial" panose="020B0604020202020204" pitchFamily="34" charset="0"/>
              </a:rPr>
              <a:t>Sa </a:t>
            </a:r>
            <a:r>
              <a:rPr lang="fr-FR" altLang="fr-FR" sz="2400" dirty="0">
                <a:latin typeface="Marianne" panose="02000000000000000000" pitchFamily="50" charset="0"/>
                <a:ea typeface="Times New Roman" panose="02020603050405020304" pitchFamily="18" charset="0"/>
                <a:cs typeface="Arial" panose="020B0604020202020204" pitchFamily="34" charset="0"/>
              </a:rPr>
              <a:t>réussite peut être certifiée par tout enseignant des établissements d’enseignement publics ou des établissements d’enseignement privés sous contrat avec l’État, dans l’exercice de ses missions. L’obtention du certificat d’aisance aquatique permet l’accès aux activités aquatiques dans le cadre des accueils collectifs de mineurs (article A. 322-3-1 du code du sport</a:t>
            </a:r>
            <a:r>
              <a:rPr lang="fr-FR" altLang="fr-FR" sz="2400" dirty="0" smtClean="0">
                <a:latin typeface="Marianne" panose="02000000000000000000" pitchFamily="50" charset="0"/>
                <a:ea typeface="Times New Roman" panose="02020603050405020304" pitchFamily="18" charset="0"/>
                <a:cs typeface="Arial" panose="020B0604020202020204" pitchFamily="34" charset="0"/>
              </a:rPr>
              <a:t>).</a:t>
            </a:r>
          </a:p>
          <a:p>
            <a:pPr lvl="0" algn="just" defTabSz="914400"/>
            <a:endParaRPr lang="fr-FR" altLang="fr-FR" sz="2400" dirty="0">
              <a:latin typeface="Marianne" panose="02000000000000000000" pitchFamily="50" charset="0"/>
              <a:ea typeface="Times New Roman" panose="02020603050405020304" pitchFamily="18" charset="0"/>
              <a:cs typeface="Arial" panose="020B0604020202020204" pitchFamily="34" charset="0"/>
            </a:endParaRPr>
          </a:p>
          <a:p>
            <a:pPr lvl="0" algn="just" defTabSz="914400"/>
            <a:r>
              <a:rPr lang="fr-FR" altLang="fr-FR" sz="2400" dirty="0" smtClean="0">
                <a:latin typeface="Marianne" panose="02000000000000000000" pitchFamily="50" charset="0"/>
                <a:ea typeface="Times New Roman" panose="02020603050405020304" pitchFamily="18" charset="0"/>
                <a:cs typeface="Arial" panose="020B0604020202020204" pitchFamily="34" charset="0"/>
              </a:rPr>
              <a:t>Ce </a:t>
            </a:r>
            <a:r>
              <a:rPr lang="fr-FR" altLang="fr-FR" sz="2400" dirty="0">
                <a:latin typeface="Marianne" panose="02000000000000000000" pitchFamily="50" charset="0"/>
                <a:ea typeface="Times New Roman" panose="02020603050405020304" pitchFamily="18" charset="0"/>
                <a:cs typeface="Arial" panose="020B0604020202020204" pitchFamily="34" charset="0"/>
              </a:rPr>
              <a:t>test peut être réalisé avec ou sans brassière de </a:t>
            </a:r>
            <a:r>
              <a:rPr lang="fr-FR" altLang="fr-FR" sz="2400" dirty="0" smtClean="0">
                <a:latin typeface="Marianne" panose="02000000000000000000" pitchFamily="50" charset="0"/>
                <a:ea typeface="Times New Roman" panose="02020603050405020304" pitchFamily="18" charset="0"/>
                <a:cs typeface="Arial" panose="020B0604020202020204" pitchFamily="34" charset="0"/>
              </a:rPr>
              <a:t>sécurité. Un </a:t>
            </a:r>
            <a:r>
              <a:rPr lang="fr-FR" altLang="fr-FR" sz="2400" dirty="0">
                <a:latin typeface="Marianne" panose="02000000000000000000" pitchFamily="50" charset="0"/>
                <a:ea typeface="Times New Roman" panose="02020603050405020304" pitchFamily="18" charset="0"/>
                <a:cs typeface="Arial" panose="020B0604020202020204" pitchFamily="34" charset="0"/>
              </a:rPr>
              <a:t>certificat attestant de la réussite au test est remis à l’élève ou à son représentant légal. </a:t>
            </a:r>
            <a:endParaRPr lang="fr-FR" altLang="fr-FR" sz="2400" dirty="0" smtClean="0">
              <a:latin typeface="Marianne" panose="02000000000000000000" pitchFamily="50" charset="0"/>
              <a:ea typeface="Times New Roman" panose="02020603050405020304" pitchFamily="18" charset="0"/>
              <a:cs typeface="Arial" panose="020B0604020202020204" pitchFamily="34" charset="0"/>
            </a:endParaRPr>
          </a:p>
          <a:p>
            <a:pPr lvl="0" algn="r"/>
            <a:r>
              <a:rPr lang="fr-FR" altLang="fr-FR" sz="1400" dirty="0">
                <a:latin typeface="Marianne" panose="02000000000000000000" pitchFamily="50" charset="0"/>
                <a:ea typeface="Times New Roman" panose="02020603050405020304" pitchFamily="18" charset="0"/>
                <a:cs typeface="Arial" panose="020B0604020202020204" pitchFamily="34" charset="0"/>
              </a:rPr>
              <a:t>Bulletin officiel n° 9 du 3 mars 2022</a:t>
            </a:r>
          </a:p>
          <a:p>
            <a:pPr lvl="0" algn="r"/>
            <a:r>
              <a:rPr lang="fr-FR" altLang="fr-FR" sz="1400" dirty="0">
                <a:latin typeface="Marianne" panose="02000000000000000000" pitchFamily="50" charset="0"/>
                <a:ea typeface="Times New Roman" panose="02020603050405020304" pitchFamily="18" charset="0"/>
                <a:cs typeface="Arial" panose="020B0604020202020204" pitchFamily="34" charset="0"/>
              </a:rPr>
              <a:t>Note de service du 28-2-2022</a:t>
            </a:r>
          </a:p>
        </p:txBody>
      </p:sp>
    </p:spTree>
    <p:extLst>
      <p:ext uri="{BB962C8B-B14F-4D97-AF65-F5344CB8AC3E}">
        <p14:creationId xmlns:p14="http://schemas.microsoft.com/office/powerpoint/2010/main" val="34601889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692330" y="1456738"/>
            <a:ext cx="11038115" cy="4955203"/>
          </a:xfrm>
          <a:prstGeom prst="rect">
            <a:avLst/>
          </a:prstGeom>
        </p:spPr>
        <p:txBody>
          <a:bodyPr wrap="square">
            <a:spAutoFit/>
          </a:bodyPr>
          <a:lstStyle/>
          <a:p>
            <a:r>
              <a:rPr lang="fr-FR" dirty="0">
                <a:latin typeface="Marianne" panose="02000000000000000000" pitchFamily="50" charset="0"/>
              </a:rPr>
              <a:t>Conformément aux dispositions des articles A. 322-3-1 et A. 322-3-2 du Code du sport, le test de </a:t>
            </a:r>
            <a:r>
              <a:rPr lang="fr-FR" dirty="0" err="1">
                <a:latin typeface="Marianne" panose="02000000000000000000" pitchFamily="50" charset="0"/>
              </a:rPr>
              <a:t>Pass</a:t>
            </a:r>
            <a:r>
              <a:rPr lang="fr-FR" dirty="0">
                <a:latin typeface="Marianne" panose="02000000000000000000" pitchFamily="50" charset="0"/>
              </a:rPr>
              <a:t>-nautique permet l'accès à la pratique des activités sportives mentionnées aux articles A. 322-‑42 et A. 322- 64 du même code.</a:t>
            </a:r>
          </a:p>
          <a:p>
            <a:r>
              <a:rPr lang="fr-FR" dirty="0">
                <a:latin typeface="Marianne" panose="02000000000000000000" pitchFamily="50" charset="0"/>
              </a:rPr>
              <a:t>Ce test peut être réalisé avec ou sans brassière de sécurité́</a:t>
            </a:r>
            <a:r>
              <a:rPr lang="fr-FR" dirty="0" smtClean="0">
                <a:latin typeface="Marianne" panose="02000000000000000000" pitchFamily="50" charset="0"/>
              </a:rPr>
              <a:t>.</a:t>
            </a:r>
          </a:p>
          <a:p>
            <a:endParaRPr lang="fr-FR" dirty="0">
              <a:latin typeface="Marianne" panose="02000000000000000000" pitchFamily="50" charset="0"/>
            </a:endParaRPr>
          </a:p>
          <a:p>
            <a:r>
              <a:rPr lang="fr-FR" dirty="0">
                <a:latin typeface="Marianne" panose="02000000000000000000" pitchFamily="50" charset="0"/>
              </a:rPr>
              <a:t>Le test peut être préparé et présenté </a:t>
            </a:r>
            <a:r>
              <a:rPr lang="fr-FR" b="1" dirty="0">
                <a:latin typeface="Marianne" panose="02000000000000000000" pitchFamily="50" charset="0"/>
              </a:rPr>
              <a:t>dès le cycle 2, </a:t>
            </a:r>
            <a:r>
              <a:rPr lang="fr-FR" dirty="0">
                <a:latin typeface="Marianne" panose="02000000000000000000" pitchFamily="50" charset="0"/>
              </a:rPr>
              <a:t>et lorsque cela est possible, dès la grande section de l'école maternelle</a:t>
            </a:r>
            <a:r>
              <a:rPr lang="fr-FR" dirty="0" smtClean="0">
                <a:latin typeface="Marianne" panose="02000000000000000000" pitchFamily="50" charset="0"/>
              </a:rPr>
              <a:t>.</a:t>
            </a:r>
          </a:p>
          <a:p>
            <a:endParaRPr lang="fr-FR" dirty="0">
              <a:latin typeface="Marianne" panose="02000000000000000000" pitchFamily="50" charset="0"/>
            </a:endParaRPr>
          </a:p>
          <a:p>
            <a:r>
              <a:rPr lang="fr-FR" dirty="0">
                <a:latin typeface="Marianne" panose="02000000000000000000" pitchFamily="50" charset="0"/>
              </a:rPr>
              <a:t>Ce test permet de s'assurer que le jeune est apte à (article A. 322-3-2 du Code du sport) </a:t>
            </a:r>
            <a:r>
              <a:rPr lang="fr-FR" dirty="0" smtClean="0">
                <a:latin typeface="Marianne" panose="02000000000000000000" pitchFamily="50" charset="0"/>
              </a:rPr>
              <a:t>:</a:t>
            </a:r>
          </a:p>
          <a:p>
            <a:endParaRPr lang="fr-FR" dirty="0">
              <a:latin typeface="Marianne" panose="02000000000000000000" pitchFamily="50" charset="0"/>
            </a:endParaRPr>
          </a:p>
          <a:p>
            <a:pPr>
              <a:buFont typeface="Arial" panose="020B0604020202020204" pitchFamily="34" charset="0"/>
              <a:buChar char="•"/>
            </a:pPr>
            <a:r>
              <a:rPr lang="fr-FR" dirty="0">
                <a:latin typeface="Marianne" panose="02000000000000000000" pitchFamily="50" charset="0"/>
              </a:rPr>
              <a:t>effectuer un saut dans l'eau ;</a:t>
            </a:r>
          </a:p>
          <a:p>
            <a:pPr>
              <a:buFont typeface="Arial" panose="020B0604020202020204" pitchFamily="34" charset="0"/>
              <a:buChar char="•"/>
            </a:pPr>
            <a:r>
              <a:rPr lang="fr-FR" dirty="0">
                <a:latin typeface="Marianne" panose="02000000000000000000" pitchFamily="50" charset="0"/>
              </a:rPr>
              <a:t>réaliser une flottaison sur le dos pendant cinq secondes ;</a:t>
            </a:r>
          </a:p>
          <a:p>
            <a:pPr>
              <a:buFont typeface="Arial" panose="020B0604020202020204" pitchFamily="34" charset="0"/>
              <a:buChar char="•"/>
            </a:pPr>
            <a:r>
              <a:rPr lang="fr-FR" dirty="0">
                <a:latin typeface="Marianne" panose="02000000000000000000" pitchFamily="50" charset="0"/>
              </a:rPr>
              <a:t>réaliser une sustentation verticale pendant cinq secondes ;</a:t>
            </a:r>
          </a:p>
          <a:p>
            <a:pPr>
              <a:buFont typeface="Arial" panose="020B0604020202020204" pitchFamily="34" charset="0"/>
              <a:buChar char="•"/>
            </a:pPr>
            <a:r>
              <a:rPr lang="fr-FR" dirty="0">
                <a:latin typeface="Marianne" panose="02000000000000000000" pitchFamily="50" charset="0"/>
              </a:rPr>
              <a:t>nager sur le ventre pendant vingt mètres ;</a:t>
            </a:r>
          </a:p>
          <a:p>
            <a:pPr>
              <a:buFont typeface="Arial" panose="020B0604020202020204" pitchFamily="34" charset="0"/>
              <a:buChar char="•"/>
            </a:pPr>
            <a:r>
              <a:rPr lang="fr-FR" dirty="0">
                <a:latin typeface="Marianne" panose="02000000000000000000" pitchFamily="50" charset="0"/>
              </a:rPr>
              <a:t>franchir une ligne d'eau ou passer sous une embarcation ou un objet flottant</a:t>
            </a:r>
            <a:r>
              <a:rPr lang="fr-FR" dirty="0" smtClean="0">
                <a:latin typeface="Marianne" panose="02000000000000000000" pitchFamily="50" charset="0"/>
              </a:rPr>
              <a:t>.</a:t>
            </a:r>
          </a:p>
          <a:p>
            <a:pPr>
              <a:buFont typeface="Arial" panose="020B0604020202020204" pitchFamily="34" charset="0"/>
              <a:buChar char="•"/>
            </a:pPr>
            <a:endParaRPr lang="fr-FR" dirty="0">
              <a:latin typeface="Marianne" panose="02000000000000000000" pitchFamily="50" charset="0"/>
            </a:endParaRPr>
          </a:p>
          <a:p>
            <a:r>
              <a:rPr lang="fr-FR" sz="1400" dirty="0">
                <a:latin typeface="Marianne" panose="02000000000000000000" pitchFamily="50" charset="0"/>
              </a:rPr>
              <a:t>La réussite au test est certifiée conformément aux dispositions du II de l'article A. 322-3-2 du Code du sport ou de l'article 3 de l'arrêté du 25 avril 2012 portant application de l'article R. 227-13 du Code de l'action sociale et des familles.</a:t>
            </a:r>
          </a:p>
        </p:txBody>
      </p:sp>
      <p:sp>
        <p:nvSpPr>
          <p:cNvPr id="3" name="Rectangle 2"/>
          <p:cNvSpPr/>
          <p:nvPr/>
        </p:nvSpPr>
        <p:spPr>
          <a:xfrm>
            <a:off x="692330" y="514197"/>
            <a:ext cx="11181807" cy="707886"/>
          </a:xfrm>
          <a:prstGeom prst="rect">
            <a:avLst/>
          </a:prstGeom>
        </p:spPr>
        <p:txBody>
          <a:bodyPr wrap="square">
            <a:spAutoFit/>
          </a:bodyPr>
          <a:lstStyle/>
          <a:p>
            <a:r>
              <a:rPr lang="fr-FR" sz="4000" dirty="0" err="1">
                <a:latin typeface="Marianne" panose="02000000000000000000" pitchFamily="50" charset="0"/>
              </a:rPr>
              <a:t>Pass</a:t>
            </a:r>
            <a:r>
              <a:rPr lang="fr-FR" sz="4000" dirty="0">
                <a:latin typeface="Marianne" panose="02000000000000000000" pitchFamily="50" charset="0"/>
              </a:rPr>
              <a:t> </a:t>
            </a:r>
            <a:r>
              <a:rPr lang="fr-FR" sz="4000" dirty="0" smtClean="0">
                <a:latin typeface="Marianne" panose="02000000000000000000" pitchFamily="50" charset="0"/>
              </a:rPr>
              <a:t>aquatique : le test… </a:t>
            </a:r>
            <a:endParaRPr lang="fr-FR" sz="4000" dirty="0"/>
          </a:p>
        </p:txBody>
      </p:sp>
    </p:spTree>
    <p:extLst>
      <p:ext uri="{BB962C8B-B14F-4D97-AF65-F5344CB8AC3E}">
        <p14:creationId xmlns:p14="http://schemas.microsoft.com/office/powerpoint/2010/main" val="3301549933"/>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TM03457510[[fn=Savon]]</Template>
  <TotalTime>494</TotalTime>
  <Words>2045</Words>
  <Application>Microsoft Office PowerPoint</Application>
  <PresentationFormat>Grand écran</PresentationFormat>
  <Paragraphs>282</Paragraphs>
  <Slides>25</Slides>
  <Notes>1</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25</vt:i4>
      </vt:variant>
    </vt:vector>
  </HeadingPairs>
  <TitlesOfParts>
    <vt:vector size="34" baseType="lpstr">
      <vt:lpstr>Arial</vt:lpstr>
      <vt:lpstr>Calibri</vt:lpstr>
      <vt:lpstr>Calibri Light</vt:lpstr>
      <vt:lpstr>Futura Md BT</vt:lpstr>
      <vt:lpstr>Marianne</vt:lpstr>
      <vt:lpstr>Segoe UI</vt:lpstr>
      <vt:lpstr>Times New Roman</vt:lpstr>
      <vt:lpstr>Wingdings</vt:lpstr>
      <vt:lpstr>Thème Office</vt:lpstr>
      <vt:lpstr>Savoir nager à l’école</vt:lpstr>
      <vt:lpstr>Présentation PowerPoint</vt:lpstr>
      <vt:lpstr>Présentation PowerPoint</vt:lpstr>
      <vt:lpstr>Présentation PowerPoint</vt:lpstr>
      <vt:lpstr>Présentation PowerPoint</vt:lpstr>
      <vt:lpstr>Présentation PowerPoint</vt:lpstr>
      <vt:lpstr>Au cycle 1</vt:lpstr>
      <vt:lpstr>Dès le cycle 2, le « Pass aquatique » ex Certificat aisance aquatique</vt:lpstr>
      <vt:lpstr>Présentation PowerPoint</vt:lpstr>
      <vt:lpstr>Cycle 3 Changement depuis le 1er mars : l‘ASNS </vt:lpstr>
      <vt:lpstr>Présentation PowerPoint</vt:lpstr>
      <vt:lpstr>Présentation PowerPoint</vt:lpstr>
      <vt:lpstr>Présentation PowerPoint</vt:lpstr>
      <vt:lpstr>Le savoir nager en sécurité</vt:lpstr>
      <vt:lpstr>Qui délivre l’attestation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Savoir nager à l’école</dc:title>
  <dc:creator>pierre.martinerie</dc:creator>
  <cp:lastModifiedBy>Hewlett-Packard Company</cp:lastModifiedBy>
  <cp:revision>52</cp:revision>
  <dcterms:created xsi:type="dcterms:W3CDTF">2021-11-22T09:14:42Z</dcterms:created>
  <dcterms:modified xsi:type="dcterms:W3CDTF">2022-06-19T13:37:52Z</dcterms:modified>
</cp:coreProperties>
</file>