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306" r:id="rId3"/>
    <p:sldId id="272" r:id="rId4"/>
    <p:sldId id="293" r:id="rId5"/>
    <p:sldId id="294" r:id="rId6"/>
    <p:sldId id="274" r:id="rId7"/>
    <p:sldId id="277" r:id="rId8"/>
    <p:sldId id="278" r:id="rId9"/>
    <p:sldId id="275" r:id="rId10"/>
    <p:sldId id="273" r:id="rId11"/>
    <p:sldId id="276" r:id="rId12"/>
    <p:sldId id="288" r:id="rId13"/>
    <p:sldId id="289" r:id="rId14"/>
    <p:sldId id="290" r:id="rId15"/>
    <p:sldId id="279" r:id="rId16"/>
    <p:sldId id="280" r:id="rId17"/>
    <p:sldId id="281" r:id="rId18"/>
    <p:sldId id="301" r:id="rId19"/>
    <p:sldId id="307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66"/>
    <a:srgbClr val="FF99CC"/>
    <a:srgbClr val="00CC00"/>
    <a:srgbClr val="FFFF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6F38-320B-4954-A86A-EB2447704FA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BA04-596B-46DA-BCFC-3D13AC179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70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BA04-596B-46DA-BCFC-3D13AC179D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4550-FEAC-42F3-8A2E-ACB7A4B86984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25C4-0537-473E-9962-AA452C8C4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t.stranamam.ru/data/cache/2015may/11/14/16025005_50754nothumb650.jpg" TargetMode="External"/><Relationship Id="rId13" Type="http://schemas.openxmlformats.org/officeDocument/2006/relationships/hyperlink" Target="http://&#1084;&#1086;&#1088;&#1086;&#1079;&#1082;&#1086;56.&#1088;&#1092;/wp-content/uploads/2015/04/Kloun.jpg" TargetMode="External"/><Relationship Id="rId3" Type="http://schemas.openxmlformats.org/officeDocument/2006/relationships/hyperlink" Target="https://superinf.ru/view_article.php?id=250" TargetMode="External"/><Relationship Id="rId7" Type="http://schemas.openxmlformats.org/officeDocument/2006/relationships/hyperlink" Target="http://stihi.ru/pics/2017/10/17/2821.jpg" TargetMode="External"/><Relationship Id="rId12" Type="http://schemas.openxmlformats.org/officeDocument/2006/relationships/hyperlink" Target="http://semeynaya-kuchka.ru/wp-content/uploads/2019/08/kartinki-deti-igrayut-10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fantasianew.ru/wa-data/public/shop/products/91/22/12291/images/23660/23660.97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-videouroki.ru/wp-content/uploads/2014/09/smeta-v-excel-uroki3.jpg" TargetMode="External"/><Relationship Id="rId11" Type="http://schemas.openxmlformats.org/officeDocument/2006/relationships/hyperlink" Target="http://cdn.imgbb.ru/user/19/199480/201607/701b885bf6d930da8dc3a0437cd796f3.gif" TargetMode="External"/><Relationship Id="rId5" Type="http://schemas.openxmlformats.org/officeDocument/2006/relationships/hyperlink" Target="https://&#1091;&#1088;&#1086;&#1082;.&#1088;&#1092;/library/razvivaem_ponyatijnologicheskoe_mishlenie_u_sta_070834.html" TargetMode="External"/><Relationship Id="rId15" Type="http://schemas.openxmlformats.org/officeDocument/2006/relationships/hyperlink" Target="https://ds04.infourok.ru/uploads/ex/0fa8/00091057-bdbdc54b/img10.jpg" TargetMode="External"/><Relationship Id="rId10" Type="http://schemas.openxmlformats.org/officeDocument/2006/relationships/hyperlink" Target="https://go4.imgsmail.ru/imgpreview?key=e504ab9bbefa7f6&amp;mb=imgdb_preview_1279&amp;st=1639019051&amp;v=6c5c8ace95179cd0&amp;md5=m5NihT6Mr-cSg8EeB-bDAA&amp;x=1639278251" TargetMode="External"/><Relationship Id="rId4" Type="http://schemas.openxmlformats.org/officeDocument/2006/relationships/hyperlink" Target="https://www.b17.ru/article/razvitie-ponyatijnogo-myshleniya-v-doshk/" TargetMode="External"/><Relationship Id="rId9" Type="http://schemas.openxmlformats.org/officeDocument/2006/relationships/hyperlink" Target="http://www.creative-handmade.org/images/Autors/Anya/pencil_skirt_5.jpg" TargetMode="External"/><Relationship Id="rId14" Type="http://schemas.openxmlformats.org/officeDocument/2006/relationships/hyperlink" Target="http://proshkolu.ru/content/media/pic/std/3000000/2205000/2204903-4a4937e4f7b2d6f1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6403"/>
            <a:ext cx="9144000" cy="6869113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99CCFF"/>
              </a:gs>
            </a:gsLst>
            <a:lin ang="5400000" scaled="1"/>
          </a:gradFill>
          <a:ln w="9525" algn="in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</a:t>
            </a:r>
          </a:p>
          <a:p>
            <a:r>
              <a:rPr lang="ru-RU" dirty="0" smtClean="0"/>
              <a:t>                                                           МБДОУ детский сад «Малыш»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понятийного мышления у старших дошкольников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021288"/>
            <a:ext cx="6400800" cy="432048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Составил: педагог-психолог Соколова </a:t>
            </a:r>
            <a:r>
              <a:rPr lang="ru-RU" sz="2000" dirty="0" smtClean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аталья </a:t>
            </a:r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асильевна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Ребенок который думает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808" t="8062" r="-1452" b="12023"/>
          <a:stretch>
            <a:fillRect/>
          </a:stretch>
        </p:blipFill>
        <p:spPr bwMode="auto">
          <a:xfrm>
            <a:off x="2051720" y="2060848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 descr="https://chitalnya.ru/upload2/480/46403b54cf0215f32fd046703624b1bf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0688"/>
            <a:ext cx="3672408" cy="367240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65464" y="2132856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САПОГИ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653136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02128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шнурки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4653136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4653136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4653136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4653136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6021288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подошва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6021288"/>
            <a:ext cx="87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каблук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96336" y="6021288"/>
            <a:ext cx="96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молния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6021288"/>
            <a:ext cx="117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голенище</a:t>
            </a: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1472952" cy="120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s://thumbs.dreamstime.com/z/1-%D0%BF%D0%BE%D0%B4%D0%BE%D1%88%D0%B2%D0%B0-%D0%B1%D0%BE%D1%82%D0%B8%D0%BD%D0%BA%D0%B0-6917335.jpg"/>
          <p:cNvPicPr>
            <a:picLocks noChangeAspect="1" noChangeArrowheads="1"/>
          </p:cNvPicPr>
          <p:nvPr/>
        </p:nvPicPr>
        <p:blipFill>
          <a:blip r:embed="rId5" cstate="print"/>
          <a:srcRect t="6383" r="18577" b="8511"/>
          <a:stretch>
            <a:fillRect/>
          </a:stretch>
        </p:blipFill>
        <p:spPr bwMode="auto">
          <a:xfrm rot="16200000">
            <a:off x="2340204" y="4508668"/>
            <a:ext cx="1031186" cy="1464139"/>
          </a:xfrm>
          <a:prstGeom prst="rect">
            <a:avLst/>
          </a:prstGeom>
          <a:noFill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 cstate="print"/>
          <a:srcRect l="22288" t="42296" r="53229" b="7944"/>
          <a:stretch>
            <a:fillRect/>
          </a:stretch>
        </p:blipFill>
        <p:spPr bwMode="auto">
          <a:xfrm>
            <a:off x="3995936" y="4869160"/>
            <a:ext cx="1080120" cy="10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 cstate="print"/>
          <a:srcRect r="31661" b="29602"/>
          <a:stretch>
            <a:fillRect/>
          </a:stretch>
        </p:blipFill>
        <p:spPr bwMode="auto">
          <a:xfrm>
            <a:off x="5580112" y="4725144"/>
            <a:ext cx="1368152" cy="134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2411760" y="3284984"/>
            <a:ext cx="864096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5220072" y="3429000"/>
            <a:ext cx="1080120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1" y="4797152"/>
            <a:ext cx="13937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AutoShape 2" descr="https://img-fotki.yandex.ru/get/9507/206429358.2fd/0_d6e41_f7c70e1c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5112568" cy="352352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36296" y="1916832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РЕКА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725144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4725144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4725144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4725144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725144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6021288"/>
            <a:ext cx="7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6093296"/>
            <a:ext cx="72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609329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тина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4368" y="6021288"/>
            <a:ext cx="6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6021288"/>
            <a:ext cx="108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рыболов</a:t>
            </a:r>
            <a:endParaRPr lang="ru-RU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440160" cy="120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797152"/>
            <a:ext cx="14401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/>
          <a:srcRect l="41307" t="13172" b="35597"/>
          <a:stretch>
            <a:fillRect/>
          </a:stretch>
        </p:blipFill>
        <p:spPr bwMode="auto">
          <a:xfrm>
            <a:off x="3923928" y="4797152"/>
            <a:ext cx="1368152" cy="12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2"/>
            <a:ext cx="14523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97152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4355976" y="3717032"/>
            <a:ext cx="432048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724128" y="2708920"/>
            <a:ext cx="2160240" cy="21602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450912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Маша ела яблоко большое и кислое. </a:t>
            </a:r>
          </a:p>
          <a:p>
            <a:pPr algn="ctr"/>
            <a:r>
              <a:rPr lang="ru-RU" sz="2400" dirty="0" smtClean="0">
                <a:cs typeface="Times New Roman" pitchFamily="18" charset="0"/>
              </a:rPr>
              <a:t>Оля ела яблоко большое и сладкое. </a:t>
            </a:r>
          </a:p>
          <a:p>
            <a:pPr algn="ctr"/>
            <a:r>
              <a:rPr lang="ru-RU" sz="2400" dirty="0" smtClean="0">
                <a:cs typeface="Times New Roman" pitchFamily="18" charset="0"/>
              </a:rPr>
              <a:t>Что в этих яблоках одинаковое? разное?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 l="23208" r="23247" b="52463"/>
          <a:stretch>
            <a:fillRect/>
          </a:stretch>
        </p:blipFill>
        <p:spPr bwMode="auto">
          <a:xfrm>
            <a:off x="4860032" y="1340768"/>
            <a:ext cx="3377221" cy="30719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1520" y="16831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Упражнение 4. </a:t>
            </a: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«Формирование умения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опираться на наглядные представления, помогающие  удержать все текстовые обстоятельства»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5328592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Одинаковое: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 яблока,  ела девочка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Разное: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 яблока</a:t>
            </a:r>
          </a:p>
        </p:txBody>
      </p:sp>
      <p:sp>
        <p:nvSpPr>
          <p:cNvPr id="8196" name="AutoShape 4" descr="https://i.pinimg.com/736x/eb/34/cf/eb34cfab1159bd6220845a938a65b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8384" r="5558" b="13943"/>
          <a:stretch>
            <a:fillRect/>
          </a:stretch>
        </p:blipFill>
        <p:spPr bwMode="auto">
          <a:xfrm>
            <a:off x="1187624" y="1340768"/>
            <a:ext cx="309634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043608" y="4581128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Толя и Игорь рисовали.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Один мальчик рисовал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а другой - пчелок.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Что рисовал Толя, если Игорь не рисовал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цветы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644376" cy="35763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b="3129"/>
          <a:stretch>
            <a:fillRect/>
          </a:stretch>
        </p:blipFill>
        <p:spPr bwMode="auto">
          <a:xfrm>
            <a:off x="899592" y="764704"/>
            <a:ext cx="3600400" cy="3528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816424" cy="31358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2742545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5536" y="4005064"/>
            <a:ext cx="4824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Миша и Коля рассматривали картинки.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рассматривал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в журнале, а другой  - в книжке.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рассматривал картинки Коля,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Миша не рассматривал картинки в журнале?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3528" y="45205"/>
            <a:ext cx="85689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Упражнение 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«Формирование способности оперирования смыслом»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23728" y="908720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раз отмерь, а один раз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отрежь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15616" y="203994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3429000"/>
            <a:ext cx="3816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Если сам отрезал неправильно, то не следует винить ножницы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356992"/>
            <a:ext cx="381642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Прежде чем сделать, надо хорошо подумать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6021288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Продавец отмерил семь раз метров и отрезал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review-image" descr="http://laginlib.org.ua/blog/wp-content/uploads/2015/07/juegos-estimular-memoria-L-AQC35b.jpeg"/>
          <p:cNvPicPr/>
          <p:nvPr/>
        </p:nvPicPr>
        <p:blipFill>
          <a:blip r:embed="rId4" cstate="print"/>
          <a:srcRect b="43185"/>
          <a:stretch>
            <a:fillRect/>
          </a:stretch>
        </p:blipFill>
        <p:spPr bwMode="auto">
          <a:xfrm>
            <a:off x="5508104" y="1700808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rcRect l="10318" t="13023" r="12739" b="13488"/>
          <a:stretch>
            <a:fillRect/>
          </a:stretch>
        </p:blipFill>
        <p:spPr bwMode="auto">
          <a:xfrm>
            <a:off x="3131840" y="4149080"/>
            <a:ext cx="2592288" cy="173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483768" y="26064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Лучше меньше, да лучше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15616" y="203994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0" y="3140968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Одну хорошую книгу прочесть полезней, чем 7 плохих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932040" y="3068960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Один вкусный пирог стоит десяти невкусных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67744" y="630932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Не спеши делать много - сделай хорошо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2808313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 descr="http://detsad52.yaguo.ru/wp-content/uploads/2017/01/%D0%B4%D0%B5%D0%B2%D0%BE%D1%87%D0%BA%D0%B0-%D1%81-%D0%BA%D0%BD%D0%B8%D0%B3%D0%B0%D0%BC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2880320" cy="2268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16" t="3348" r="4414" b="3571"/>
          <a:stretch>
            <a:fillRect/>
          </a:stretch>
        </p:blipFill>
        <p:spPr bwMode="auto">
          <a:xfrm>
            <a:off x="2915816" y="3789040"/>
            <a:ext cx="3024336" cy="24329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399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619672" y="246420"/>
            <a:ext cx="5256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Поспешишь - людей насмешишь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15616" y="203994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43608" y="3197587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Клоун смешит людей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55976" y="3182198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Чтобы сделать работу лучше, надо о ней хорошо подумать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331640" y="6365939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Торопливость может привести к нелепым результатам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http://xn--56-slcmimaco.xn--p1ai/wp-content/uploads/2015/04/Klo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2664296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100" name="AutoShape 4" descr="http://proshkolu.ru/content/media/pic/std/3000000/2205000/2204903-4a4937e4f7b2d6f1.png"/>
          <p:cNvSpPr>
            <a:spLocks noChangeAspect="1" noChangeArrowheads="1"/>
          </p:cNvSpPr>
          <p:nvPr/>
        </p:nvSpPr>
        <p:spPr bwMode="auto">
          <a:xfrm>
            <a:off x="155575" y="-1646238"/>
            <a:ext cx="24765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b="41292"/>
          <a:stretch>
            <a:fillRect/>
          </a:stretch>
        </p:blipFill>
        <p:spPr bwMode="auto">
          <a:xfrm>
            <a:off x="5076056" y="836712"/>
            <a:ext cx="2664296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review-image" descr="https://ds04.infourok.ru/uploads/ex/0fa8/00091057-bdbdc54b/img10.jpg"/>
          <p:cNvPicPr/>
          <p:nvPr/>
        </p:nvPicPr>
        <p:blipFill>
          <a:blip r:embed="rId5" cstate="print"/>
          <a:srcRect l="8621" t="4057" r="11582" b="16468"/>
          <a:stretch>
            <a:fillRect/>
          </a:stretch>
        </p:blipFill>
        <p:spPr bwMode="auto">
          <a:xfrm>
            <a:off x="2843808" y="3861048"/>
            <a:ext cx="3096344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/>
      <p:bldP spid="409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91567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532"/>
            <a:ext cx="6624736" cy="645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347864" y="1124744"/>
            <a:ext cx="504056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80112" y="1124744"/>
            <a:ext cx="144016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47864" y="3142556"/>
            <a:ext cx="598748" cy="790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80112" y="3142556"/>
            <a:ext cx="1512168" cy="9115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67741" y="4941168"/>
            <a:ext cx="33046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092280" y="5157192"/>
            <a:ext cx="0" cy="730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82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91567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909971"/>
            <a:ext cx="7128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ЛИТЕРАТУРА: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В.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Лайло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«Развитие памяти и повышение грамотности»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В.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Лайло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«Повышение грамотности и развитие мышления»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М.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Алоева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«Сердце отдаю детям»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ЛФ. Тихомирова «Развитие логического мышления детей»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Е. В. Карпова «Дидактические игры», Занимательные задачи»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В. А. Алексея «300 вопросов и ответов о животных»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Винокурова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«Магия интеллекта»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Е. В. Ольшанская «Развитие мышления, внимания, памяти, восприятия, воображения, речи».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1340768"/>
            <a:ext cx="81369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ea typeface="Calibri" pitchFamily="34" charset="0"/>
                <a:cs typeface="Arial" pitchFamily="34" charset="0"/>
              </a:rPr>
              <a:t> Создание условий для развития понятийного мышления у детей старшего дошкольного возраста посредством ИКТ.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Arial" pitchFamily="34" charset="0"/>
              </a:rPr>
              <a:t>Задачи: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cs typeface="Arial" pitchFamily="34" charset="0"/>
              </a:rPr>
              <a:t>Совершенствовать мыслительные процессы дошкольников. </a:t>
            </a:r>
            <a:r>
              <a:rPr lang="en-US" sz="2000" dirty="0" smtClean="0">
                <a:cs typeface="Arial" pitchFamily="34" charset="0"/>
              </a:rPr>
              <a:t>6</a:t>
            </a:r>
            <a:r>
              <a:rPr lang="ru-RU" sz="2000" dirty="0" smtClean="0">
                <a:cs typeface="Arial" pitchFamily="34" charset="0"/>
              </a:rPr>
              <a:t>-7 лет;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cs typeface="Arial" pitchFamily="34" charset="0"/>
              </a:rPr>
              <a:t>Развивать умения сравнивать, обобщать и анализировать;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cs typeface="Arial" pitchFamily="34" charset="0"/>
              </a:rPr>
              <a:t>Воспитывать наблюдательность, любознательность, умение рассуждать целенаправленно и детально. </a:t>
            </a:r>
            <a:endParaRPr lang="ru-RU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501008"/>
            <a:ext cx="2808312" cy="29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Упражнения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на развитие понятийного мышления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05408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r>
              <a:rPr lang="ru-RU" sz="1600" b="1" dirty="0" smtClean="0">
                <a:solidFill>
                  <a:srgbClr val="C00000"/>
                </a:solidFill>
              </a:rPr>
              <a:t>ИСТОЧНИКИ: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r>
              <a:rPr lang="en-US" sz="1600" u="sng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://</a:t>
            </a:r>
            <a:r>
              <a:rPr lang="en-US" sz="1600" u="sng" dirty="0" err="1" smtClean="0">
                <a:solidFill>
                  <a:srgbClr val="0000FF"/>
                </a:solidFill>
                <a:hlinkClick r:id="rId3"/>
              </a:rPr>
              <a:t>superinf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0000FF"/>
                </a:solidFill>
                <a:hlinkClick r:id="rId3"/>
              </a:rPr>
              <a:t>ru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en-US" sz="1600" u="sng" dirty="0" smtClean="0">
                <a:solidFill>
                  <a:srgbClr val="0000FF"/>
                </a:solidFill>
                <a:hlinkClick r:id="rId3"/>
              </a:rPr>
              <a:t>view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_</a:t>
            </a:r>
            <a:r>
              <a:rPr lang="en-US" sz="1600" u="sng" dirty="0" smtClean="0">
                <a:solidFill>
                  <a:srgbClr val="0000FF"/>
                </a:solidFill>
                <a:hlinkClick r:id="rId3"/>
              </a:rPr>
              <a:t>article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0000FF"/>
                </a:solidFill>
                <a:hlinkClick r:id="rId3"/>
              </a:rPr>
              <a:t>php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?</a:t>
            </a:r>
            <a:r>
              <a:rPr lang="en-US" sz="1600" u="sng" dirty="0" smtClean="0">
                <a:solidFill>
                  <a:srgbClr val="0000FF"/>
                </a:solidFill>
                <a:hlinkClick r:id="rId3"/>
              </a:rPr>
              <a:t>id</a:t>
            </a:r>
            <a:r>
              <a:rPr lang="ru-RU" sz="1600" u="sng" dirty="0" smtClean="0">
                <a:solidFill>
                  <a:srgbClr val="0000FF"/>
                </a:solidFill>
                <a:hlinkClick r:id="rId3"/>
              </a:rPr>
              <a:t>=250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endParaRPr lang="en-US" sz="1600" dirty="0" smtClean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https://www.b17.ru/article/razvitie-ponyatijnogo-myshleniya-v-doshk/</a:t>
            </a:r>
            <a:r>
              <a:rPr lang="ru-RU" sz="1600" u="sng" dirty="0" smtClean="0">
                <a:hlinkClick r:id="rId5"/>
              </a:rPr>
              <a:t>https://урок.рф/library/razvivaem_ponyatijnologicheskoe_mishlenie_u_sta_070834.html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endParaRPr lang="en-US" sz="1600" dirty="0" smtClean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r>
              <a:rPr lang="ru-RU" sz="1600" b="1" dirty="0" smtClean="0">
                <a:solidFill>
                  <a:srgbClr val="C00000"/>
                </a:solidFill>
              </a:rPr>
              <a:t>КАРТИНКИ: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http://all-videouroki.ru/wp-content/uploads/2014/09/smeta-v-excel-uroki3.jpg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http://stihi.ru/pics/2017/10/17/2821.jpg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8"/>
              </a:rPr>
              <a:t>http://st.stranamam.ru/data/cache/2015may/11/14/16025005_50754nothumb650.jpg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9"/>
              </a:rPr>
              <a:t>http://www.creative-handmade.org/images/Autors/Anya/pencil_skirt_5.jpg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0"/>
              </a:rPr>
              <a:t>https://go4.imgsmail.ru/imgpreview?key=e504ab9bbefa7f6&amp;mb=imgdb_preview_1279&amp;st=1639019051&amp;v=6c5c8ace95179cd0&amp;md5=m5NihT6Mr-cSg8EeB-bDAA&amp;x=1639278251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1"/>
              </a:rPr>
              <a:t>http://cdn.imgbb.ru/user/19/199480/201607/701b885bf6d930da8dc3a0437cd796f3.gif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2"/>
              </a:rPr>
              <a:t>http://semeynaya-kuchka.ru/wp-content/uploads/2019/08/kartinki-deti-igrayut-10.jpg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3"/>
              </a:rPr>
              <a:t>http://морозко56.рф/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3"/>
              </a:rPr>
              <a:t>wp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3"/>
              </a:rPr>
              <a:t>-content/uploads/2015/04/Kloun.jpg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4"/>
              </a:rPr>
              <a:t>http://proshkolu.ru/content/media/pic/std/3000000/2205000/2204903-4a4937e4f7b2d6f1.png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ea typeface="Calibri" pitchFamily="34" charset="0"/>
              <a:cs typeface="Times New Roman" pitchFamily="18" charset="0"/>
              <a:hlinkClick r:id="rId1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  <a:hlinkClick r:id="rId15"/>
              </a:rPr>
              <a:t>https://ds04.infourok.ru/uploads/ex/0fa8/00091057-bdbdc54b/img10.jpg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r>
              <a:rPr lang="en-US" sz="1600" dirty="0" smtClean="0">
                <a:solidFill>
                  <a:srgbClr val="0000FF"/>
                </a:solidFill>
                <a:hlinkClick r:id="rId16"/>
              </a:rPr>
              <a:t>http://fantasianew.ru/wa-data/public/shop/products/91/22/12291/images/23660/23660.970.jpg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3047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22203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Упражнение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«Формирование умения отделять форму понятия от его содержания»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335251"/>
            <a:ext cx="90364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«Сейчас я буду говорить тебе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слова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 ты отвечать мне, какое длиннее; какое короче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177281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Хвост или хвостик? Какое короче? Почему?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70475" t="62600" r="4326" b="8001"/>
          <a:stretch>
            <a:fillRect/>
          </a:stretch>
        </p:blipFill>
        <p:spPr bwMode="auto">
          <a:xfrm>
            <a:off x="4860032" y="2420888"/>
            <a:ext cx="3538679" cy="309634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27584" y="2420888"/>
            <a:ext cx="3384376" cy="30963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823" b="21545"/>
          <a:stretch>
            <a:fillRect/>
          </a:stretch>
        </p:blipFill>
        <p:spPr bwMode="auto">
          <a:xfrm>
            <a:off x="827584" y="3140968"/>
            <a:ext cx="25590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07904" y="5661248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хвост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4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2880320" cy="324036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822425" cy="324036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980728"/>
            <a:ext cx="533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Кот или кит? Какое длиннее? Почему?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229200"/>
            <a:ext cx="1782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равное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Удав или червячок? Какое длиннее? Почему?</a:t>
            </a:r>
            <a:endParaRPr lang="ru-RU" sz="2400" b="1" dirty="0" smtClean="0">
              <a:latin typeface="+mj-lt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816424" cy="324036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r="38240"/>
          <a:stretch>
            <a:fillRect/>
          </a:stretch>
        </p:blipFill>
        <p:spPr bwMode="auto">
          <a:xfrm>
            <a:off x="5148064" y="1628800"/>
            <a:ext cx="3168352" cy="324036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5157192"/>
            <a:ext cx="2251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червячок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835696" y="5949280"/>
            <a:ext cx="56886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Пастбище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рога, молоко, теленок, бык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2708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Упражнение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«Формирование умения устанавливать связи между понятиями»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2655848" cy="21602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2903" r="20575" b="26842"/>
          <a:stretch>
            <a:fillRect/>
          </a:stretch>
        </p:blipFill>
        <p:spPr bwMode="auto">
          <a:xfrm>
            <a:off x="4759222" y="1124744"/>
            <a:ext cx="2664296" cy="21602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429000"/>
            <a:ext cx="2664296" cy="21602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4" descr="http://fantasianew.ru/wa-data/public/shop/products/91/22/12291/images/23660/23660.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429000"/>
            <a:ext cx="2664296" cy="21602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59424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 l="17467" r="15030"/>
          <a:stretch>
            <a:fillRect/>
          </a:stretch>
        </p:blipFill>
        <p:spPr bwMode="auto">
          <a:xfrm>
            <a:off x="4860032" y="476672"/>
            <a:ext cx="2871297" cy="26642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6672"/>
            <a:ext cx="2592288" cy="26642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6021288"/>
            <a:ext cx="55187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  <a:cs typeface="Times New Roman" pitchFamily="18" charset="0"/>
              </a:rPr>
              <a:t>Курица, огород, пюре капуста, кожура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36875" name="AutoShape 11" descr="http://nanovrachi.ru/uploads/posts/2017-03/1488617996_kartof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 cstate="print"/>
          <a:srcRect l="13041" r="17520"/>
          <a:stretch>
            <a:fillRect/>
          </a:stretch>
        </p:blipFill>
        <p:spPr bwMode="auto">
          <a:xfrm>
            <a:off x="1907705" y="3212976"/>
            <a:ext cx="2592288" cy="25763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6" cstate="print"/>
          <a:srcRect l="24157"/>
          <a:stretch>
            <a:fillRect/>
          </a:stretch>
        </p:blipFill>
        <p:spPr bwMode="auto">
          <a:xfrm>
            <a:off x="4860032" y="3212976"/>
            <a:ext cx="2880320" cy="257312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2664296" cy="245348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 l="4965" r="10622"/>
          <a:stretch>
            <a:fillRect/>
          </a:stretch>
        </p:blipFill>
        <p:spPr bwMode="auto">
          <a:xfrm>
            <a:off x="4572000" y="476672"/>
            <a:ext cx="2806485" cy="24634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 cstate="print"/>
          <a:srcRect l="5358" r="880"/>
          <a:stretch>
            <a:fillRect/>
          </a:stretch>
        </p:blipFill>
        <p:spPr bwMode="auto">
          <a:xfrm>
            <a:off x="1979712" y="2996952"/>
            <a:ext cx="2592288" cy="25922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 cstate="print"/>
          <a:srcRect r="20549"/>
          <a:stretch>
            <a:fillRect/>
          </a:stretch>
        </p:blipFill>
        <p:spPr bwMode="auto">
          <a:xfrm>
            <a:off x="4572000" y="2996952"/>
            <a:ext cx="2808312" cy="25922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79712" y="5805264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cs typeface="Times New Roman" pitchFamily="18" charset="0"/>
              </a:rPr>
              <a:t>Люди, птенец, рабочий, зверь, дом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4824536" cy="33383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306892" y="2132856"/>
            <a:ext cx="1111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САД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84666"/>
            <a:ext cx="9036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Упражнение 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«Формирование умения выделять существенные признаки для сохранения логичности суждений»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869160"/>
            <a:ext cx="158417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4869160"/>
            <a:ext cx="172819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41168"/>
            <a:ext cx="14287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95536" y="6309320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растения</a:t>
            </a:r>
            <a:endParaRPr lang="ru-RU" dirty="0"/>
          </a:p>
        </p:txBody>
      </p:sp>
      <p:pic>
        <p:nvPicPr>
          <p:cNvPr id="31" name="Picture 9" descr="https://thumbs.dreamstime.com/z/%D1%81%D0%B0%D0%B4%D0%BE%D0%B2%D0%BD%D0%B8%D0%BA-3142489.jpg"/>
          <p:cNvPicPr>
            <a:picLocks noChangeAspect="1" noChangeArrowheads="1"/>
          </p:cNvPicPr>
          <p:nvPr/>
        </p:nvPicPr>
        <p:blipFill>
          <a:blip r:embed="rId6" cstate="print"/>
          <a:srcRect l="7524" r="9708" b="2941"/>
          <a:stretch>
            <a:fillRect/>
          </a:stretch>
        </p:blipFill>
        <p:spPr bwMode="auto">
          <a:xfrm>
            <a:off x="1907704" y="4934622"/>
            <a:ext cx="1512168" cy="137469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051720" y="6309320"/>
            <a:ext cx="113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садовник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4869160"/>
            <a:ext cx="172819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6237312"/>
            <a:ext cx="86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собака</a:t>
            </a:r>
            <a:endParaRPr lang="ru-RU" dirty="0"/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 t="4545" b="6598"/>
          <a:stretch>
            <a:fillRect/>
          </a:stretch>
        </p:blipFill>
        <p:spPr bwMode="auto">
          <a:xfrm>
            <a:off x="3707904" y="4941168"/>
            <a:ext cx="1584176" cy="13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436096" y="4869160"/>
            <a:ext cx="172819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236296" y="4869160"/>
            <a:ext cx="172819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940152" y="6237312"/>
            <a:ext cx="766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забор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68344" y="6237312"/>
            <a:ext cx="85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земля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8" cstate="print"/>
          <a:srcRect l="7604" t="29976" r="6214" b="26591"/>
          <a:stretch>
            <a:fillRect/>
          </a:stretch>
        </p:blipFill>
        <p:spPr bwMode="auto">
          <a:xfrm>
            <a:off x="5508104" y="5085184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931348"/>
            <a:ext cx="1512168" cy="13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1115616" y="2780928"/>
            <a:ext cx="1368152" cy="23762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6516216" y="3212976"/>
            <a:ext cx="1080120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569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Развитие понятийного мышления у старших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172</cp:revision>
  <dcterms:created xsi:type="dcterms:W3CDTF">2020-02-25T04:21:53Z</dcterms:created>
  <dcterms:modified xsi:type="dcterms:W3CDTF">2021-12-22T04:18:11Z</dcterms:modified>
</cp:coreProperties>
</file>