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2" r:id="rId6"/>
    <p:sldId id="263" r:id="rId7"/>
    <p:sldId id="264" r:id="rId8"/>
    <p:sldId id="266" r:id="rId9"/>
    <p:sldId id="265" r:id="rId10"/>
    <p:sldId id="269" r:id="rId11"/>
    <p:sldId id="275" r:id="rId12"/>
    <p:sldId id="273" r:id="rId13"/>
    <p:sldId id="274" r:id="rId14"/>
    <p:sldId id="271" r:id="rId15"/>
    <p:sldId id="270" r:id="rId16"/>
    <p:sldId id="27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B44A315-E630-4E39-A175-FB6602C733BC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8AF2683-88DC-4618-97FD-A26D32DCEB10}">
      <dgm:prSet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pPr rtl="0"/>
          <a:r>
            <a:rPr lang="ru-RU" sz="2800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Отвечает требованиям ФГОС ДО</a:t>
          </a:r>
          <a:endParaRPr lang="ru-RU" sz="28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D778D4AB-0795-4ED3-8332-F10D8A1F1D3F}" type="parTrans" cxnId="{825F83DE-8262-4AA6-AEC0-0C8A2B8A9FD8}">
      <dgm:prSet/>
      <dgm:spPr/>
      <dgm:t>
        <a:bodyPr/>
        <a:lstStyle/>
        <a:p>
          <a:endParaRPr lang="ru-RU"/>
        </a:p>
      </dgm:t>
    </dgm:pt>
    <dgm:pt modelId="{190718BD-325B-482A-AADA-B098ADE44D36}" type="sibTrans" cxnId="{825F83DE-8262-4AA6-AEC0-0C8A2B8A9FD8}">
      <dgm:prSet/>
      <dgm:spPr/>
      <dgm:t>
        <a:bodyPr/>
        <a:lstStyle/>
        <a:p>
          <a:endParaRPr lang="ru-RU"/>
        </a:p>
      </dgm:t>
    </dgm:pt>
    <dgm:pt modelId="{0ED960DC-6CB5-430B-8E67-86440D3B7A9C}">
      <dgm:prSet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pPr rtl="0"/>
          <a:r>
            <a:rPr lang="ru-RU" sz="2800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Отвечает  направлениям партнерской  деятельности</a:t>
          </a:r>
          <a:endParaRPr lang="ru-RU" sz="28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4C76A02E-B711-47A3-A1AA-73F5D6D13FD5}" type="parTrans" cxnId="{1089232A-86A3-4D9A-9BE3-04966B20995C}">
      <dgm:prSet/>
      <dgm:spPr/>
      <dgm:t>
        <a:bodyPr/>
        <a:lstStyle/>
        <a:p>
          <a:endParaRPr lang="ru-RU"/>
        </a:p>
      </dgm:t>
    </dgm:pt>
    <dgm:pt modelId="{F007C3A9-406C-4B3C-BBC6-FE8CD4222397}" type="sibTrans" cxnId="{1089232A-86A3-4D9A-9BE3-04966B20995C}">
      <dgm:prSet/>
      <dgm:spPr/>
      <dgm:t>
        <a:bodyPr/>
        <a:lstStyle/>
        <a:p>
          <a:endParaRPr lang="ru-RU"/>
        </a:p>
      </dgm:t>
    </dgm:pt>
    <dgm:pt modelId="{3A2C6B14-4499-4586-B49C-99C9BE31B02E}" type="pres">
      <dgm:prSet presAssocID="{FB44A315-E630-4E39-A175-FB6602C733BC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375DABD7-DEB9-4DA2-8C16-74C9977B88BD}" type="pres">
      <dgm:prSet presAssocID="{E8AF2683-88DC-4618-97FD-A26D32DCEB10}" presName="root" presStyleCnt="0"/>
      <dgm:spPr/>
    </dgm:pt>
    <dgm:pt modelId="{9DFA95E6-756C-4D0E-A142-BDE735B64C94}" type="pres">
      <dgm:prSet presAssocID="{E8AF2683-88DC-4618-97FD-A26D32DCEB10}" presName="rootComposite" presStyleCnt="0"/>
      <dgm:spPr/>
    </dgm:pt>
    <dgm:pt modelId="{FAE749AA-7E52-4DE0-8930-B0B9520427DC}" type="pres">
      <dgm:prSet presAssocID="{E8AF2683-88DC-4618-97FD-A26D32DCEB10}" presName="rootText" presStyleLbl="node1" presStyleIdx="0" presStyleCnt="2" custScaleX="91043" custScaleY="112225" custLinFactNeighborX="62" custLinFactNeighborY="5401"/>
      <dgm:spPr/>
      <dgm:t>
        <a:bodyPr/>
        <a:lstStyle/>
        <a:p>
          <a:endParaRPr lang="ru-RU"/>
        </a:p>
      </dgm:t>
    </dgm:pt>
    <dgm:pt modelId="{CF7C8AA5-89D6-41F9-9093-4DD539B0E9B0}" type="pres">
      <dgm:prSet presAssocID="{E8AF2683-88DC-4618-97FD-A26D32DCEB10}" presName="rootConnector" presStyleLbl="node1" presStyleIdx="0" presStyleCnt="2"/>
      <dgm:spPr/>
      <dgm:t>
        <a:bodyPr/>
        <a:lstStyle/>
        <a:p>
          <a:endParaRPr lang="ru-RU"/>
        </a:p>
      </dgm:t>
    </dgm:pt>
    <dgm:pt modelId="{2D643B79-9991-43F7-ADD1-B147ACA77282}" type="pres">
      <dgm:prSet presAssocID="{E8AF2683-88DC-4618-97FD-A26D32DCEB10}" presName="childShape" presStyleCnt="0"/>
      <dgm:spPr/>
    </dgm:pt>
    <dgm:pt modelId="{D9E7D3EC-C3DE-4632-BDA8-F16EC274A51D}" type="pres">
      <dgm:prSet presAssocID="{0ED960DC-6CB5-430B-8E67-86440D3B7A9C}" presName="root" presStyleCnt="0"/>
      <dgm:spPr/>
    </dgm:pt>
    <dgm:pt modelId="{A7651CB5-7F98-4160-B705-27A0F95986A1}" type="pres">
      <dgm:prSet presAssocID="{0ED960DC-6CB5-430B-8E67-86440D3B7A9C}" presName="rootComposite" presStyleCnt="0"/>
      <dgm:spPr/>
    </dgm:pt>
    <dgm:pt modelId="{13B0236E-0B61-4765-B380-AF1FBFDB11E0}" type="pres">
      <dgm:prSet presAssocID="{0ED960DC-6CB5-430B-8E67-86440D3B7A9C}" presName="rootText" presStyleLbl="node1" presStyleIdx="1" presStyleCnt="2" custScaleX="101655" custScaleY="108936" custLinFactNeighborX="2825" custLinFactNeighborY="2112"/>
      <dgm:spPr/>
      <dgm:t>
        <a:bodyPr/>
        <a:lstStyle/>
        <a:p>
          <a:endParaRPr lang="ru-RU"/>
        </a:p>
      </dgm:t>
    </dgm:pt>
    <dgm:pt modelId="{F30C2F1F-1B21-42A3-8D41-EE38FFD6AA68}" type="pres">
      <dgm:prSet presAssocID="{0ED960DC-6CB5-430B-8E67-86440D3B7A9C}" presName="rootConnector" presStyleLbl="node1" presStyleIdx="1" presStyleCnt="2"/>
      <dgm:spPr/>
      <dgm:t>
        <a:bodyPr/>
        <a:lstStyle/>
        <a:p>
          <a:endParaRPr lang="ru-RU"/>
        </a:p>
      </dgm:t>
    </dgm:pt>
    <dgm:pt modelId="{00DFD01C-7E14-460D-A304-ED10E1F784AD}" type="pres">
      <dgm:prSet presAssocID="{0ED960DC-6CB5-430B-8E67-86440D3B7A9C}" presName="childShape" presStyleCnt="0"/>
      <dgm:spPr/>
    </dgm:pt>
  </dgm:ptLst>
  <dgm:cxnLst>
    <dgm:cxn modelId="{1089232A-86A3-4D9A-9BE3-04966B20995C}" srcId="{FB44A315-E630-4E39-A175-FB6602C733BC}" destId="{0ED960DC-6CB5-430B-8E67-86440D3B7A9C}" srcOrd="1" destOrd="0" parTransId="{4C76A02E-B711-47A3-A1AA-73F5D6D13FD5}" sibTransId="{F007C3A9-406C-4B3C-BBC6-FE8CD4222397}"/>
    <dgm:cxn modelId="{72463463-852B-44C0-B7F6-37AC91DF4447}" type="presOf" srcId="{0ED960DC-6CB5-430B-8E67-86440D3B7A9C}" destId="{13B0236E-0B61-4765-B380-AF1FBFDB11E0}" srcOrd="0" destOrd="0" presId="urn:microsoft.com/office/officeart/2005/8/layout/hierarchy3"/>
    <dgm:cxn modelId="{65E3D2F3-84B6-4264-9E81-4DACF3FC690E}" type="presOf" srcId="{FB44A315-E630-4E39-A175-FB6602C733BC}" destId="{3A2C6B14-4499-4586-B49C-99C9BE31B02E}" srcOrd="0" destOrd="0" presId="urn:microsoft.com/office/officeart/2005/8/layout/hierarchy3"/>
    <dgm:cxn modelId="{8E8D6FCE-0B64-499A-9DA6-62F933BCC99F}" type="presOf" srcId="{E8AF2683-88DC-4618-97FD-A26D32DCEB10}" destId="{FAE749AA-7E52-4DE0-8930-B0B9520427DC}" srcOrd="0" destOrd="0" presId="urn:microsoft.com/office/officeart/2005/8/layout/hierarchy3"/>
    <dgm:cxn modelId="{E22C5F01-D844-42F5-8DB9-D1E1C56E4B24}" type="presOf" srcId="{0ED960DC-6CB5-430B-8E67-86440D3B7A9C}" destId="{F30C2F1F-1B21-42A3-8D41-EE38FFD6AA68}" srcOrd="1" destOrd="0" presId="urn:microsoft.com/office/officeart/2005/8/layout/hierarchy3"/>
    <dgm:cxn modelId="{825F83DE-8262-4AA6-AEC0-0C8A2B8A9FD8}" srcId="{FB44A315-E630-4E39-A175-FB6602C733BC}" destId="{E8AF2683-88DC-4618-97FD-A26D32DCEB10}" srcOrd="0" destOrd="0" parTransId="{D778D4AB-0795-4ED3-8332-F10D8A1F1D3F}" sibTransId="{190718BD-325B-482A-AADA-B098ADE44D36}"/>
    <dgm:cxn modelId="{5C0BAF5E-D35B-4C54-B05F-6EA68C16EA63}" type="presOf" srcId="{E8AF2683-88DC-4618-97FD-A26D32DCEB10}" destId="{CF7C8AA5-89D6-41F9-9093-4DD539B0E9B0}" srcOrd="1" destOrd="0" presId="urn:microsoft.com/office/officeart/2005/8/layout/hierarchy3"/>
    <dgm:cxn modelId="{0405E465-6181-462C-A496-A1BE791CD6A8}" type="presParOf" srcId="{3A2C6B14-4499-4586-B49C-99C9BE31B02E}" destId="{375DABD7-DEB9-4DA2-8C16-74C9977B88BD}" srcOrd="0" destOrd="0" presId="urn:microsoft.com/office/officeart/2005/8/layout/hierarchy3"/>
    <dgm:cxn modelId="{04F7498F-AB7C-4DB9-8B5A-83A03F89CA15}" type="presParOf" srcId="{375DABD7-DEB9-4DA2-8C16-74C9977B88BD}" destId="{9DFA95E6-756C-4D0E-A142-BDE735B64C94}" srcOrd="0" destOrd="0" presId="urn:microsoft.com/office/officeart/2005/8/layout/hierarchy3"/>
    <dgm:cxn modelId="{93BB7351-9410-4C4F-8509-5AE306D25E61}" type="presParOf" srcId="{9DFA95E6-756C-4D0E-A142-BDE735B64C94}" destId="{FAE749AA-7E52-4DE0-8930-B0B9520427DC}" srcOrd="0" destOrd="0" presId="urn:microsoft.com/office/officeart/2005/8/layout/hierarchy3"/>
    <dgm:cxn modelId="{D2DF31D6-F9A7-4E5C-937D-5D37C66A5C97}" type="presParOf" srcId="{9DFA95E6-756C-4D0E-A142-BDE735B64C94}" destId="{CF7C8AA5-89D6-41F9-9093-4DD539B0E9B0}" srcOrd="1" destOrd="0" presId="urn:microsoft.com/office/officeart/2005/8/layout/hierarchy3"/>
    <dgm:cxn modelId="{898D8C8C-8337-4F5C-A93F-8117A6AD6161}" type="presParOf" srcId="{375DABD7-DEB9-4DA2-8C16-74C9977B88BD}" destId="{2D643B79-9991-43F7-ADD1-B147ACA77282}" srcOrd="1" destOrd="0" presId="urn:microsoft.com/office/officeart/2005/8/layout/hierarchy3"/>
    <dgm:cxn modelId="{22A0BA64-0A25-4FAC-BCA2-6F78EE34C8D2}" type="presParOf" srcId="{3A2C6B14-4499-4586-B49C-99C9BE31B02E}" destId="{D9E7D3EC-C3DE-4632-BDA8-F16EC274A51D}" srcOrd="1" destOrd="0" presId="urn:microsoft.com/office/officeart/2005/8/layout/hierarchy3"/>
    <dgm:cxn modelId="{6533AB42-7820-4C98-9A7B-FCB063349FB5}" type="presParOf" srcId="{D9E7D3EC-C3DE-4632-BDA8-F16EC274A51D}" destId="{A7651CB5-7F98-4160-B705-27A0F95986A1}" srcOrd="0" destOrd="0" presId="urn:microsoft.com/office/officeart/2005/8/layout/hierarchy3"/>
    <dgm:cxn modelId="{47C8E208-9E94-4A04-8DF2-B56EDC13EEDA}" type="presParOf" srcId="{A7651CB5-7F98-4160-B705-27A0F95986A1}" destId="{13B0236E-0B61-4765-B380-AF1FBFDB11E0}" srcOrd="0" destOrd="0" presId="urn:microsoft.com/office/officeart/2005/8/layout/hierarchy3"/>
    <dgm:cxn modelId="{6843CA05-A272-462A-8803-FE35AC4CC7DE}" type="presParOf" srcId="{A7651CB5-7F98-4160-B705-27A0F95986A1}" destId="{F30C2F1F-1B21-42A3-8D41-EE38FFD6AA68}" srcOrd="1" destOrd="0" presId="urn:microsoft.com/office/officeart/2005/8/layout/hierarchy3"/>
    <dgm:cxn modelId="{EC577EFA-EA72-4351-A5FF-8F821FD48590}" type="presParOf" srcId="{D9E7D3EC-C3DE-4632-BDA8-F16EC274A51D}" destId="{00DFD01C-7E14-460D-A304-ED10E1F784AD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E749AA-7E52-4DE0-8930-B0B9520427DC}">
      <dsp:nvSpPr>
        <dsp:cNvPr id="0" name=""/>
        <dsp:cNvSpPr/>
      </dsp:nvSpPr>
      <dsp:spPr>
        <a:xfrm>
          <a:off x="5718" y="80971"/>
          <a:ext cx="3490464" cy="2151276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i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Отвечает требованиям ФГОС ДО</a:t>
          </a:r>
          <a:endParaRPr lang="ru-RU" sz="2800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68727" y="143980"/>
        <a:ext cx="3364446" cy="2025258"/>
      </dsp:txXfrm>
    </dsp:sp>
    <dsp:sp modelId="{13B0236E-0B61-4765-B380-AF1FBFDB11E0}">
      <dsp:nvSpPr>
        <dsp:cNvPr id="0" name=""/>
        <dsp:cNvSpPr/>
      </dsp:nvSpPr>
      <dsp:spPr>
        <a:xfrm>
          <a:off x="4455614" y="80971"/>
          <a:ext cx="3897313" cy="2088228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i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Отвечает  направлениям партнерской  деятельности</a:t>
          </a:r>
          <a:endParaRPr lang="ru-RU" sz="2800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4516776" y="142133"/>
        <a:ext cx="3774989" cy="19659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0182-620B-40A5-B8CC-DE7B6D04D17A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10686-00F9-4CE5-83D1-0F599286ED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2758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0182-620B-40A5-B8CC-DE7B6D04D17A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10686-00F9-4CE5-83D1-0F599286ED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1992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0182-620B-40A5-B8CC-DE7B6D04D17A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10686-00F9-4CE5-83D1-0F599286ED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2957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0182-620B-40A5-B8CC-DE7B6D04D17A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10686-00F9-4CE5-83D1-0F599286ED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9597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0182-620B-40A5-B8CC-DE7B6D04D17A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10686-00F9-4CE5-83D1-0F599286ED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807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0182-620B-40A5-B8CC-DE7B6D04D17A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10686-00F9-4CE5-83D1-0F599286ED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3015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0182-620B-40A5-B8CC-DE7B6D04D17A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10686-00F9-4CE5-83D1-0F599286ED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8740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0182-620B-40A5-B8CC-DE7B6D04D17A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10686-00F9-4CE5-83D1-0F599286ED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7347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0182-620B-40A5-B8CC-DE7B6D04D17A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10686-00F9-4CE5-83D1-0F599286ED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803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0182-620B-40A5-B8CC-DE7B6D04D17A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10686-00F9-4CE5-83D1-0F599286ED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5547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0182-620B-40A5-B8CC-DE7B6D04D17A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10686-00F9-4CE5-83D1-0F599286ED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3703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A0182-620B-40A5-B8CC-DE7B6D04D17A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510686-00F9-4CE5-83D1-0F599286ED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0840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microsoft.com/office/2007/relationships/hdphoto" Target="../media/hdphoto1.wdp"/><Relationship Id="rId7" Type="http://schemas.openxmlformats.org/officeDocument/2006/relationships/diagramColors" Target="../diagrams/colors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2560" cy="6858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21858" y="1484784"/>
            <a:ext cx="8496944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i="1" dirty="0" smtClean="0">
                <a:latin typeface="Arial" pitchFamily="34" charset="0"/>
                <a:cs typeface="Arial" pitchFamily="34" charset="0"/>
              </a:rPr>
              <a:t>ГМО заместителей заведующих по ВМР и старших воспитателей ДОО</a:t>
            </a:r>
            <a:endParaRPr lang="ru-RU" sz="1400" b="1" i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ru-RU" sz="1400" b="1" i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ru-RU" sz="1400" b="1" i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ru-RU" sz="1400" b="1" i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400" b="1" i="1" dirty="0" smtClean="0"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</a:t>
            </a:r>
            <a:endParaRPr lang="ru-RU" sz="4800" b="1" i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ru-RU" sz="4800" b="1" i="1" dirty="0">
              <a:latin typeface="Arial" pitchFamily="34" charset="0"/>
              <a:cs typeface="Arial" pitchFamily="34" charset="0"/>
            </a:endParaRPr>
          </a:p>
          <a:p>
            <a:pPr algn="r"/>
            <a:endParaRPr lang="ru-RU" sz="1400" i="1" dirty="0" smtClean="0">
              <a:latin typeface="Arial" pitchFamily="34" charset="0"/>
              <a:cs typeface="Arial" pitchFamily="34" charset="0"/>
            </a:endParaRPr>
          </a:p>
          <a:p>
            <a:pPr algn="r"/>
            <a:endParaRPr lang="ru-RU" sz="1400" i="1" dirty="0">
              <a:latin typeface="Arial" pitchFamily="34" charset="0"/>
              <a:cs typeface="Arial" pitchFamily="34" charset="0"/>
            </a:endParaRPr>
          </a:p>
          <a:p>
            <a:pPr algn="r"/>
            <a:r>
              <a:rPr lang="ru-RU" sz="1400" i="1" dirty="0" smtClean="0">
                <a:latin typeface="Arial" pitchFamily="34" charset="0"/>
                <a:cs typeface="Arial" pitchFamily="34" charset="0"/>
              </a:rPr>
              <a:t>Подготовила : старший </a:t>
            </a:r>
            <a:r>
              <a:rPr lang="ru-RU" sz="1400" i="1" dirty="0" smtClean="0">
                <a:latin typeface="Arial" pitchFamily="34" charset="0"/>
                <a:cs typeface="Arial" pitchFamily="34" charset="0"/>
              </a:rPr>
              <a:t>воспитатель</a:t>
            </a:r>
          </a:p>
          <a:p>
            <a:pPr algn="r"/>
            <a:r>
              <a:rPr lang="ru-RU" sz="1400" i="1" dirty="0" smtClean="0">
                <a:latin typeface="Arial" pitchFamily="34" charset="0"/>
                <a:cs typeface="Arial" pitchFamily="34" charset="0"/>
              </a:rPr>
              <a:t>МБДОУ д</a:t>
            </a:r>
            <a:r>
              <a:rPr lang="en-US" sz="1400" i="1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ru-RU" sz="1400" i="1" dirty="0" smtClean="0">
                <a:latin typeface="Arial" pitchFamily="34" charset="0"/>
                <a:cs typeface="Arial" pitchFamily="34" charset="0"/>
              </a:rPr>
              <a:t>с №10 «Щелкунчик» </a:t>
            </a:r>
            <a:endParaRPr lang="ru-RU" sz="1400" i="1" dirty="0" smtClean="0">
              <a:latin typeface="Arial" pitchFamily="34" charset="0"/>
              <a:cs typeface="Arial" pitchFamily="34" charset="0"/>
            </a:endParaRPr>
          </a:p>
          <a:p>
            <a:pPr algn="r"/>
            <a:r>
              <a:rPr lang="ru-RU" sz="1400" i="1" dirty="0" smtClean="0">
                <a:latin typeface="Arial" pitchFamily="34" charset="0"/>
                <a:cs typeface="Arial" pitchFamily="34" charset="0"/>
              </a:rPr>
              <a:t>Русских Н.П.</a:t>
            </a:r>
          </a:p>
          <a:p>
            <a:pPr algn="ctr"/>
            <a:endParaRPr lang="ru-RU" sz="4800" b="1" i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98234" y="2132856"/>
            <a:ext cx="8822142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«Развитие  познавательной инициативы </a:t>
            </a:r>
            <a:endParaRPr lang="ru-RU" sz="32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ru-RU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у </a:t>
            </a:r>
            <a:r>
              <a:rPr lang="ru-RU" sz="32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детей старшего дошкольного возраста  </a:t>
            </a:r>
            <a:r>
              <a:rPr lang="ru-RU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через использование технологии </a:t>
            </a:r>
            <a:r>
              <a:rPr lang="ru-RU" sz="32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лэпбук</a:t>
            </a:r>
            <a:r>
              <a:rPr lang="ru-RU" sz="32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1006541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440" y="18489"/>
            <a:ext cx="9132560" cy="6858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 descr="C:\Users\User\Desktop\Новая папка\IMG-20220209-WA0032.jpg"/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65" r="8291" b="13161"/>
          <a:stretch/>
        </p:blipFill>
        <p:spPr bwMode="auto">
          <a:xfrm>
            <a:off x="5796136" y="2564904"/>
            <a:ext cx="3082672" cy="3994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User\Desktop\Новая папка\IMG-20220209-WA0042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10338" y="-83438"/>
            <a:ext cx="4281670" cy="5689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7526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440" y="18489"/>
            <a:ext cx="9132560" cy="6858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 descr="C:\Users\User\Desktop\Новая папка\IMG-20220209-WA0033.jpg"/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692" b="5594"/>
          <a:stretch/>
        </p:blipFill>
        <p:spPr bwMode="auto">
          <a:xfrm>
            <a:off x="1763688" y="476672"/>
            <a:ext cx="6853436" cy="6120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3794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440" y="18489"/>
            <a:ext cx="9132560" cy="6858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8" name="Picture 2" descr="C:\Users\User\Desktop\Новая папка\IMG-20220209-WA0034.jpg"/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0" t="5385" r="8359" b="8462"/>
          <a:stretch/>
        </p:blipFill>
        <p:spPr bwMode="auto">
          <a:xfrm>
            <a:off x="4990728" y="404664"/>
            <a:ext cx="4153272" cy="6382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User\Desktop\Новая папка\IMG-20220209-WA0035.jpg"/>
          <p:cNvPicPr>
            <a:picLocks noChangeAspect="1" noChangeArrowheads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59" t="8153" r="12872" b="9385"/>
          <a:stretch/>
        </p:blipFill>
        <p:spPr bwMode="auto">
          <a:xfrm>
            <a:off x="93948" y="377240"/>
            <a:ext cx="4511588" cy="629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8564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440" y="18489"/>
            <a:ext cx="9132560" cy="6858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 descr="C:\Users\User\Desktop\Новая папка\IMG-20220209-WA0037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601" b="35599"/>
          <a:stretch/>
        </p:blipFill>
        <p:spPr bwMode="auto">
          <a:xfrm>
            <a:off x="3889432" y="3645024"/>
            <a:ext cx="5170873" cy="2978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C:\Users\User\Desktop\Новая папка\IMG-20220209-WA0038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6" t="36410" b="37600"/>
          <a:stretch/>
        </p:blipFill>
        <p:spPr bwMode="auto">
          <a:xfrm>
            <a:off x="75867" y="548679"/>
            <a:ext cx="5335030" cy="2898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339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2532" y="0"/>
            <a:ext cx="9132560" cy="6858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6" name="Picture 2" descr="C:\Users\User\Desktop\Новая папка\IMG-20220209-WA0039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800" b="33600"/>
          <a:stretch/>
        </p:blipFill>
        <p:spPr bwMode="auto">
          <a:xfrm>
            <a:off x="154839" y="980728"/>
            <a:ext cx="5785314" cy="3887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C:\Users\User\Desktop\Новая папка\IMG-20220209-WA0040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999" b="34001"/>
          <a:stretch/>
        </p:blipFill>
        <p:spPr bwMode="auto">
          <a:xfrm>
            <a:off x="4026465" y="3212976"/>
            <a:ext cx="4975930" cy="3383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2178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2560" cy="6858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51520" y="634480"/>
            <a:ext cx="830432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i="1" dirty="0" smtClean="0">
                <a:latin typeface="Arial" pitchFamily="34" charset="0"/>
                <a:cs typeface="Arial" pitchFamily="34" charset="0"/>
              </a:rPr>
              <a:t>Результаты </a:t>
            </a:r>
            <a:r>
              <a:rPr lang="ru-RU" sz="3600" i="1" dirty="0">
                <a:latin typeface="Arial" pitchFamily="34" charset="0"/>
                <a:cs typeface="Arial" pitchFamily="34" charset="0"/>
              </a:rPr>
              <a:t>использования </a:t>
            </a:r>
            <a:r>
              <a:rPr lang="ru-RU" sz="3600" i="1" dirty="0" smtClean="0">
                <a:latin typeface="Arial" pitchFamily="34" charset="0"/>
                <a:cs typeface="Arial" pitchFamily="34" charset="0"/>
              </a:rPr>
              <a:t>лэпбука:</a:t>
            </a:r>
            <a:endParaRPr lang="ru-RU" sz="36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-11440" y="1412776"/>
            <a:ext cx="9144000" cy="4483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Объединение </a:t>
            </a:r>
            <a:r>
              <a:rPr lang="ru-RU" sz="2400" i="1" dirty="0">
                <a:latin typeface="Arial" pitchFamily="34" charset="0"/>
                <a:cs typeface="Arial" pitchFamily="34" charset="0"/>
              </a:rPr>
              <a:t>детей, родителей и 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педагогов –                   </a:t>
            </a:r>
            <a:r>
              <a:rPr lang="ru-RU" sz="2400" b="1" i="1" dirty="0" smtClean="0">
                <a:latin typeface="Arial" pitchFamily="34" charset="0"/>
                <a:cs typeface="Arial" pitchFamily="34" charset="0"/>
              </a:rPr>
              <a:t>социальная направленность</a:t>
            </a:r>
            <a:r>
              <a:rPr lang="ru-RU" sz="2400" b="1" i="1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lvl="0" indent="-34290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2400" i="1" dirty="0">
                <a:latin typeface="Arial" pitchFamily="34" charset="0"/>
                <a:cs typeface="Arial" pitchFamily="34" charset="0"/>
              </a:rPr>
              <a:t>Дети  учатся находить информацию 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самостоятельно</a:t>
            </a:r>
            <a:r>
              <a:rPr lang="ru-RU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–  </a:t>
            </a:r>
            <a:r>
              <a:rPr lang="ru-RU" sz="2400" b="1" i="1" dirty="0">
                <a:latin typeface="Arial" pitchFamily="34" charset="0"/>
                <a:cs typeface="Arial" pitchFamily="34" charset="0"/>
              </a:rPr>
              <a:t>учатся учиться</a:t>
            </a:r>
            <a:r>
              <a:rPr lang="ru-RU" sz="2400" i="1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lvl="0" indent="-34290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2400" i="1" dirty="0">
                <a:latin typeface="Arial" pitchFamily="34" charset="0"/>
                <a:cs typeface="Arial" pitchFamily="34" charset="0"/>
              </a:rPr>
              <a:t>Развивается творческое мышление, любознательность, находчивость, воображение, мелкая моторика, пространственная 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ориентировка</a:t>
            </a:r>
            <a:r>
              <a:rPr lang="ru-RU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– </a:t>
            </a:r>
            <a:r>
              <a:rPr lang="ru-RU" sz="2400" b="1" i="1" dirty="0" smtClean="0">
                <a:latin typeface="Arial" pitchFamily="34" charset="0"/>
                <a:cs typeface="Arial" pitchFamily="34" charset="0"/>
              </a:rPr>
              <a:t>развивается речь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lvl="0" indent="-34290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Ребенок </a:t>
            </a:r>
            <a:r>
              <a:rPr lang="ru-RU" sz="2400" i="1" dirty="0">
                <a:latin typeface="Arial" pitchFamily="34" charset="0"/>
                <a:cs typeface="Arial" pitchFamily="34" charset="0"/>
              </a:rPr>
              <a:t>учится самостоятельно собирать и </a:t>
            </a:r>
            <a:endParaRPr lang="ru-RU" sz="2400" i="1" dirty="0" smtClean="0">
              <a:latin typeface="Arial" pitchFamily="34" charset="0"/>
              <a:cs typeface="Arial" pitchFamily="34" charset="0"/>
            </a:endParaRPr>
          </a:p>
          <a:p>
            <a:pPr lvl="0">
              <a:lnSpc>
                <a:spcPct val="120000"/>
              </a:lnSpc>
            </a:pPr>
            <a:r>
              <a:rPr lang="ru-RU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              организовывать </a:t>
            </a:r>
            <a:r>
              <a:rPr lang="ru-RU" sz="2400" i="1" dirty="0">
                <a:latin typeface="Arial" pitchFamily="34" charset="0"/>
                <a:cs typeface="Arial" pitchFamily="34" charset="0"/>
              </a:rPr>
              <a:t>информацию 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–</a:t>
            </a:r>
            <a:r>
              <a:rPr lang="ru-RU" sz="2400" b="1" i="1" dirty="0" smtClean="0">
                <a:latin typeface="Arial" pitchFamily="34" charset="0"/>
                <a:cs typeface="Arial" pitchFamily="34" charset="0"/>
              </a:rPr>
              <a:t>исследовательская деятельность.</a:t>
            </a:r>
            <a:endParaRPr lang="ru-RU" sz="2400" b="1" i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0823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5592" y="161"/>
            <a:ext cx="9132560" cy="6858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835696" y="2782830"/>
            <a:ext cx="657853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i="1" dirty="0" smtClean="0">
                <a:latin typeface="Arial" pitchFamily="34" charset="0"/>
                <a:cs typeface="Arial" pitchFamily="34" charset="0"/>
              </a:rPr>
              <a:t>Спасибо за внимание!</a:t>
            </a:r>
            <a:endParaRPr lang="ru-RU" sz="4800" i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5243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2560" cy="6858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46746" y="980728"/>
            <a:ext cx="881774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i="1" dirty="0" err="1" smtClean="0">
                <a:latin typeface="Arial" pitchFamily="34" charset="0"/>
                <a:cs typeface="Arial" pitchFamily="34" charset="0"/>
              </a:rPr>
              <a:t>Лэпбук</a:t>
            </a:r>
            <a:r>
              <a:rPr lang="ru-RU" sz="3600" i="1" dirty="0" smtClean="0">
                <a:latin typeface="Arial" pitchFamily="34" charset="0"/>
                <a:cs typeface="Arial" pitchFamily="34" charset="0"/>
              </a:rPr>
              <a:t> - </a:t>
            </a:r>
            <a:r>
              <a:rPr lang="ru-RU" sz="2800" i="1" dirty="0" smtClean="0">
                <a:latin typeface="Arial" pitchFamily="34" charset="0"/>
                <a:cs typeface="Arial" pitchFamily="34" charset="0"/>
              </a:rPr>
              <a:t>(с англ. «книга на коленях») </a:t>
            </a:r>
            <a:r>
              <a:rPr lang="ru-RU" sz="3600" i="1" dirty="0" smtClean="0">
                <a:latin typeface="Arial" pitchFamily="34" charset="0"/>
                <a:cs typeface="Arial" pitchFamily="34" charset="0"/>
              </a:rPr>
              <a:t>это интерактивная тематическая папка, или самодельная бумажная книжечка с кармашками, дверками, окошками, подвижными деталями, которые ребенок может доставать, перекладывать, складывать по своему усмотрению». </a:t>
            </a:r>
            <a:endParaRPr lang="ru-RU" sz="3600" i="1" dirty="0">
              <a:latin typeface="Arial" pitchFamily="34" charset="0"/>
              <a:cs typeface="Arial" pitchFamily="34" charset="0"/>
            </a:endParaRPr>
          </a:p>
          <a:p>
            <a:pPr algn="r"/>
            <a:r>
              <a:rPr lang="ru-RU" sz="2800" i="1" dirty="0" smtClean="0">
                <a:latin typeface="Arial" pitchFamily="34" charset="0"/>
                <a:cs typeface="Arial" pitchFamily="34" charset="0"/>
              </a:rPr>
              <a:t>(Т. Пироженко )</a:t>
            </a:r>
          </a:p>
        </p:txBody>
      </p:sp>
    </p:spTree>
    <p:extLst>
      <p:ext uri="{BB962C8B-B14F-4D97-AF65-F5344CB8AC3E}">
        <p14:creationId xmlns:p14="http://schemas.microsoft.com/office/powerpoint/2010/main" val="3054223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440" y="0"/>
            <a:ext cx="9132560" cy="6858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642232" y="908720"/>
            <a:ext cx="787097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i="1" dirty="0" smtClean="0">
                <a:latin typeface="Arial" pitchFamily="34" charset="0"/>
                <a:cs typeface="Arial" pitchFamily="34" charset="0"/>
              </a:rPr>
              <a:t>Почему технология «</a:t>
            </a:r>
            <a:r>
              <a:rPr lang="ru-RU" sz="3600" i="1" dirty="0" err="1" smtClean="0">
                <a:latin typeface="Arial" pitchFamily="34" charset="0"/>
                <a:cs typeface="Arial" pitchFamily="34" charset="0"/>
              </a:rPr>
              <a:t>лэпбук</a:t>
            </a:r>
            <a:r>
              <a:rPr lang="ru-RU" sz="3600" i="1" dirty="0" smtClean="0">
                <a:latin typeface="Arial" pitchFamily="34" charset="0"/>
                <a:cs typeface="Arial" pitchFamily="34" charset="0"/>
              </a:rPr>
              <a:t>» актуальна в наше время?</a:t>
            </a:r>
            <a:endParaRPr lang="ru-RU" sz="2800" i="1" dirty="0" smtClean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739728349"/>
              </p:ext>
            </p:extLst>
          </p:nvPr>
        </p:nvGraphicFramePr>
        <p:xfrm>
          <a:off x="401255" y="3212976"/>
          <a:ext cx="8352928" cy="2232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9" name="Стрелка вправо 8"/>
          <p:cNvSpPr/>
          <p:nvPr/>
        </p:nvSpPr>
        <p:spPr>
          <a:xfrm rot="5400000">
            <a:off x="2481302" y="2300973"/>
            <a:ext cx="720080" cy="671879"/>
          </a:xfrm>
          <a:prstGeom prst="right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 rot="5400000">
            <a:off x="5700028" y="2300973"/>
            <a:ext cx="720080" cy="671879"/>
          </a:xfrm>
          <a:prstGeom prst="right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3135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2560" cy="6858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051720" y="764704"/>
            <a:ext cx="542065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i="1" dirty="0">
                <a:latin typeface="Arial" pitchFamily="34" charset="0"/>
                <a:cs typeface="Arial" pitchFamily="34" charset="0"/>
              </a:rPr>
              <a:t>Разновидности </a:t>
            </a:r>
            <a:r>
              <a:rPr lang="ru-RU" sz="3600" i="1" dirty="0" err="1" smtClean="0">
                <a:latin typeface="Arial" pitchFamily="34" charset="0"/>
                <a:cs typeface="Arial" pitchFamily="34" charset="0"/>
              </a:rPr>
              <a:t>лэпбука</a:t>
            </a:r>
            <a:endParaRPr lang="ru-RU" sz="36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4406" y="2551837"/>
            <a:ext cx="3995546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i="1" u="sng" dirty="0" smtClean="0">
                <a:latin typeface="Arial" pitchFamily="34" charset="0"/>
                <a:cs typeface="Arial" pitchFamily="34" charset="0"/>
              </a:rPr>
              <a:t>По назначению:</a:t>
            </a:r>
          </a:p>
          <a:p>
            <a:endParaRPr lang="ru-RU" sz="800" i="1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</a:pPr>
            <a:r>
              <a:rPr lang="ru-RU" sz="2800" i="1" dirty="0">
                <a:latin typeface="Arial" pitchFamily="34" charset="0"/>
                <a:cs typeface="Arial" pitchFamily="34" charset="0"/>
              </a:rPr>
              <a:t>•учебные;</a:t>
            </a:r>
          </a:p>
          <a:p>
            <a:pPr>
              <a:lnSpc>
                <a:spcPct val="120000"/>
              </a:lnSpc>
            </a:pPr>
            <a:r>
              <a:rPr lang="ru-RU" sz="2800" i="1" dirty="0">
                <a:latin typeface="Arial" pitchFamily="34" charset="0"/>
                <a:cs typeface="Arial" pitchFamily="34" charset="0"/>
              </a:rPr>
              <a:t>•игровые;</a:t>
            </a:r>
          </a:p>
          <a:p>
            <a:pPr>
              <a:lnSpc>
                <a:spcPct val="120000"/>
              </a:lnSpc>
            </a:pPr>
            <a:r>
              <a:rPr lang="ru-RU" sz="2800" i="1" dirty="0">
                <a:latin typeface="Arial" pitchFamily="34" charset="0"/>
                <a:cs typeface="Arial" pitchFamily="34" charset="0"/>
              </a:rPr>
              <a:t>•поздравительные,</a:t>
            </a:r>
          </a:p>
          <a:p>
            <a:pPr>
              <a:lnSpc>
                <a:spcPct val="120000"/>
              </a:lnSpc>
            </a:pPr>
            <a:r>
              <a:rPr lang="ru-RU" sz="2800" i="1" dirty="0">
                <a:latin typeface="Arial" pitchFamily="34" charset="0"/>
                <a:cs typeface="Arial" pitchFamily="34" charset="0"/>
              </a:rPr>
              <a:t>•праздничные;</a:t>
            </a:r>
          </a:p>
          <a:p>
            <a:pPr>
              <a:lnSpc>
                <a:spcPct val="120000"/>
              </a:lnSpc>
            </a:pPr>
            <a:r>
              <a:rPr lang="ru-RU" sz="2800" i="1" dirty="0">
                <a:latin typeface="Arial" pitchFamily="34" charset="0"/>
                <a:cs typeface="Arial" pitchFamily="34" charset="0"/>
              </a:rPr>
              <a:t>•автобиографические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776472" y="2551837"/>
            <a:ext cx="4361808" cy="27515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ru-RU" sz="3200" i="1" u="sng" dirty="0" smtClean="0">
                <a:latin typeface="Arial" pitchFamily="34" charset="0"/>
                <a:cs typeface="Arial" pitchFamily="34" charset="0"/>
              </a:rPr>
              <a:t>По форме:</a:t>
            </a:r>
            <a:endParaRPr lang="ru-RU" sz="3200" i="1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</a:pPr>
            <a:r>
              <a:rPr lang="ru-RU" sz="2800" i="1" dirty="0" smtClean="0">
                <a:latin typeface="Arial" pitchFamily="34" charset="0"/>
                <a:cs typeface="Arial" pitchFamily="34" charset="0"/>
              </a:rPr>
              <a:t>• с </a:t>
            </a:r>
            <a:r>
              <a:rPr lang="ru-RU" sz="2800" i="1" dirty="0">
                <a:latin typeface="Arial" pitchFamily="34" charset="0"/>
                <a:cs typeface="Arial" pitchFamily="34" charset="0"/>
              </a:rPr>
              <a:t>двумя разворотами;</a:t>
            </a:r>
          </a:p>
          <a:p>
            <a:pPr>
              <a:lnSpc>
                <a:spcPct val="120000"/>
              </a:lnSpc>
            </a:pPr>
            <a:r>
              <a:rPr lang="ru-RU" sz="2800" i="1" dirty="0" smtClean="0">
                <a:latin typeface="Arial" pitchFamily="34" charset="0"/>
                <a:cs typeface="Arial" pitchFamily="34" charset="0"/>
              </a:rPr>
              <a:t>•с </a:t>
            </a:r>
            <a:r>
              <a:rPr lang="ru-RU" sz="2800" i="1" dirty="0">
                <a:latin typeface="Arial" pitchFamily="34" charset="0"/>
                <a:cs typeface="Arial" pitchFamily="34" charset="0"/>
              </a:rPr>
              <a:t>3-5 разворотами;</a:t>
            </a:r>
          </a:p>
          <a:p>
            <a:pPr>
              <a:lnSpc>
                <a:spcPct val="120000"/>
              </a:lnSpc>
            </a:pPr>
            <a:r>
              <a:rPr lang="ru-RU" sz="2800" i="1" dirty="0">
                <a:latin typeface="Arial" pitchFamily="34" charset="0"/>
                <a:cs typeface="Arial" pitchFamily="34" charset="0"/>
              </a:rPr>
              <a:t>•книжка-гармошка;</a:t>
            </a:r>
          </a:p>
          <a:p>
            <a:pPr>
              <a:lnSpc>
                <a:spcPct val="120000"/>
              </a:lnSpc>
            </a:pPr>
            <a:r>
              <a:rPr lang="ru-RU" sz="2800" i="1" dirty="0">
                <a:latin typeface="Arial" pitchFamily="34" charset="0"/>
                <a:cs typeface="Arial" pitchFamily="34" charset="0"/>
              </a:rPr>
              <a:t>•фигурная папка.</a:t>
            </a:r>
          </a:p>
        </p:txBody>
      </p:sp>
      <p:sp>
        <p:nvSpPr>
          <p:cNvPr id="6" name="Стрелка вниз 5"/>
          <p:cNvSpPr/>
          <p:nvPr/>
        </p:nvSpPr>
        <p:spPr>
          <a:xfrm rot="2061258">
            <a:off x="2745841" y="1311783"/>
            <a:ext cx="239082" cy="1268456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 rot="19672552">
            <a:off x="5465191" y="1348277"/>
            <a:ext cx="242316" cy="1334599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2988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2560" cy="6858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95536" y="1700807"/>
            <a:ext cx="8424936" cy="4123436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marL="342900" lvl="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ru-RU" sz="2400" i="1" dirty="0">
                <a:latin typeface="Arial" pitchFamily="34" charset="0"/>
                <a:cs typeface="Arial" pitchFamily="34" charset="0"/>
              </a:rPr>
              <a:t>а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ктивизирует </a:t>
            </a:r>
            <a:r>
              <a:rPr lang="ru-RU" sz="2400" i="1" dirty="0">
                <a:latin typeface="Arial" pitchFamily="34" charset="0"/>
                <a:cs typeface="Arial" pitchFamily="34" charset="0"/>
              </a:rPr>
              <a:t>у детей интерес к познавательной 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деятельности;</a:t>
            </a:r>
          </a:p>
          <a:p>
            <a:pPr marL="342900" lvl="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позволяет </a:t>
            </a:r>
            <a:r>
              <a:rPr lang="ru-RU" sz="2400" i="1" dirty="0">
                <a:latin typeface="Arial" pitchFamily="34" charset="0"/>
                <a:cs typeface="Arial" pitchFamily="34" charset="0"/>
              </a:rPr>
              <a:t>самостоятельно собирать нужную 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информацию; </a:t>
            </a:r>
          </a:p>
          <a:p>
            <a:pPr marL="342900" lvl="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развивает </a:t>
            </a:r>
            <a:r>
              <a:rPr lang="ru-RU" sz="2400" i="1" dirty="0">
                <a:latin typeface="Arial" pitchFamily="34" charset="0"/>
                <a:cs typeface="Arial" pitchFamily="34" charset="0"/>
              </a:rPr>
              <a:t>креативность, творческое мышление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, речь;</a:t>
            </a:r>
          </a:p>
          <a:p>
            <a:pPr marL="342900" lvl="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помогает </a:t>
            </a:r>
            <a:r>
              <a:rPr lang="ru-RU" sz="2400" i="1" dirty="0">
                <a:latin typeface="Arial" pitchFamily="34" charset="0"/>
                <a:cs typeface="Arial" pitchFamily="34" charset="0"/>
              </a:rPr>
              <a:t>разнообразить 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занятия;</a:t>
            </a:r>
          </a:p>
          <a:p>
            <a:pPr marL="342900" lvl="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помогает </a:t>
            </a:r>
            <a:r>
              <a:rPr lang="ru-RU" sz="2400" i="1" dirty="0">
                <a:latin typeface="Arial" pitchFamily="34" charset="0"/>
                <a:cs typeface="Arial" pitchFamily="34" charset="0"/>
              </a:rPr>
              <a:t>детям лучше понять и 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запомнить;</a:t>
            </a:r>
            <a:endParaRPr lang="ru-RU" sz="2400" i="1" dirty="0">
              <a:latin typeface="Arial" pitchFamily="34" charset="0"/>
              <a:cs typeface="Arial" pitchFamily="34" charset="0"/>
            </a:endParaRPr>
          </a:p>
          <a:p>
            <a:pPr marL="342900" lvl="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позволяет </a:t>
            </a:r>
            <a:r>
              <a:rPr lang="ru-RU" sz="2400" i="1" dirty="0">
                <a:latin typeface="Arial" pitchFamily="34" charset="0"/>
                <a:cs typeface="Arial" pitchFamily="34" charset="0"/>
              </a:rPr>
              <a:t>сохранить собранный 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материал;</a:t>
            </a:r>
          </a:p>
          <a:p>
            <a:pPr marL="342900" lvl="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объединяет </a:t>
            </a:r>
            <a:r>
              <a:rPr lang="ru-RU" sz="2400" i="1" dirty="0">
                <a:latin typeface="Arial" pitchFamily="34" charset="0"/>
                <a:cs typeface="Arial" pitchFamily="34" charset="0"/>
              </a:rPr>
              <a:t>педагогов, детей и 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родителей.</a:t>
            </a:r>
            <a:endParaRPr lang="ru-RU" sz="24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835696" y="610667"/>
            <a:ext cx="476829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i="1" dirty="0">
                <a:latin typeface="Arial" pitchFamily="34" charset="0"/>
                <a:cs typeface="Arial" pitchFamily="34" charset="0"/>
              </a:rPr>
              <a:t>Зачем нужен </a:t>
            </a:r>
            <a:r>
              <a:rPr lang="ru-RU" sz="3600" i="1" dirty="0" err="1" smtClean="0">
                <a:latin typeface="Arial" pitchFamily="34" charset="0"/>
                <a:cs typeface="Arial" pitchFamily="34" charset="0"/>
              </a:rPr>
              <a:t>лэпбук</a:t>
            </a:r>
            <a:r>
              <a:rPr lang="ru-RU" sz="3600" i="1" dirty="0" smtClean="0">
                <a:latin typeface="Arial" pitchFamily="34" charset="0"/>
                <a:cs typeface="Arial" pitchFamily="34" charset="0"/>
              </a:rPr>
              <a:t>?</a:t>
            </a:r>
            <a:endParaRPr lang="ru-RU" sz="3600" i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7270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2560" cy="6858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835696" y="610667"/>
            <a:ext cx="488165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i="1" dirty="0">
                <a:latin typeface="Arial" pitchFamily="34" charset="0"/>
                <a:cs typeface="Arial" pitchFamily="34" charset="0"/>
              </a:rPr>
              <a:t>Как сделать </a:t>
            </a:r>
            <a:r>
              <a:rPr lang="ru-RU" sz="3600" i="1" dirty="0" err="1">
                <a:latin typeface="Arial" pitchFamily="34" charset="0"/>
                <a:cs typeface="Arial" pitchFamily="34" charset="0"/>
              </a:rPr>
              <a:t>лэпбук</a:t>
            </a:r>
            <a:r>
              <a:rPr lang="ru-RU" sz="36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i="1" dirty="0" smtClean="0">
                <a:latin typeface="Arial" pitchFamily="34" charset="0"/>
                <a:cs typeface="Arial" pitchFamily="34" charset="0"/>
              </a:rPr>
              <a:t>?</a:t>
            </a:r>
            <a:endParaRPr lang="ru-RU" sz="36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1366" y="1412776"/>
            <a:ext cx="86409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i="1" dirty="0" smtClean="0">
                <a:latin typeface="Arial" pitchFamily="34" charset="0"/>
                <a:cs typeface="Arial" pitchFamily="34" charset="0"/>
              </a:rPr>
              <a:t>Создание лэпбука содержит все этапы проекта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21366" y="2204864"/>
            <a:ext cx="3414530" cy="3456384"/>
          </a:xfrm>
          <a:prstGeom prst="round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221366" y="2467066"/>
            <a:ext cx="3342522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u="sng" dirty="0" err="1" smtClean="0">
                <a:latin typeface="Arial" pitchFamily="34" charset="0"/>
                <a:cs typeface="Arial" pitchFamily="34" charset="0"/>
              </a:rPr>
              <a:t>Лэпбук</a:t>
            </a:r>
            <a:endParaRPr lang="ru-RU" sz="2400" b="1" i="1" u="sng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ru-RU" sz="800" b="1" i="1" u="sng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400" i="1" dirty="0" smtClean="0">
                <a:latin typeface="Arial" pitchFamily="34" charset="0"/>
                <a:cs typeface="Arial" pitchFamily="34" charset="0"/>
              </a:rPr>
              <a:t>1.Выбор темы</a:t>
            </a:r>
          </a:p>
          <a:p>
            <a:endParaRPr lang="ru-RU" sz="1200" i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400" i="1" dirty="0" smtClean="0">
                <a:latin typeface="Arial" pitchFamily="34" charset="0"/>
                <a:cs typeface="Arial" pitchFamily="34" charset="0"/>
              </a:rPr>
              <a:t>2.Составление плана</a:t>
            </a:r>
          </a:p>
          <a:p>
            <a:endParaRPr lang="ru-RU" sz="1200" i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400" i="1" dirty="0" smtClean="0">
                <a:latin typeface="Arial" pitchFamily="34" charset="0"/>
                <a:cs typeface="Arial" pitchFamily="34" charset="0"/>
              </a:rPr>
              <a:t>3.Создание макета и оформление</a:t>
            </a:r>
          </a:p>
          <a:p>
            <a:endParaRPr lang="ru-RU" sz="1200" i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400" i="1" dirty="0" smtClean="0">
                <a:latin typeface="Arial" pitchFamily="34" charset="0"/>
                <a:cs typeface="Arial" pitchFamily="34" charset="0"/>
              </a:rPr>
              <a:t>4. Презентация  </a:t>
            </a:r>
            <a:endParaRPr lang="ru-RU" sz="24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292080" y="2204864"/>
            <a:ext cx="3414530" cy="3456384"/>
          </a:xfrm>
          <a:prstGeom prst="round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5311827" y="2446758"/>
            <a:ext cx="3342522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u="sng" dirty="0" smtClean="0">
                <a:latin typeface="Arial" pitchFamily="34" charset="0"/>
                <a:cs typeface="Arial" pitchFamily="34" charset="0"/>
              </a:rPr>
              <a:t>Проект</a:t>
            </a:r>
          </a:p>
          <a:p>
            <a:pPr algn="ctr"/>
            <a:endParaRPr lang="ru-RU" sz="1000" b="1" i="1" u="sng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400" i="1" dirty="0" smtClean="0">
                <a:latin typeface="Arial" pitchFamily="34" charset="0"/>
                <a:cs typeface="Arial" pitchFamily="34" charset="0"/>
              </a:rPr>
              <a:t>1.Целеполагание</a:t>
            </a:r>
          </a:p>
          <a:p>
            <a:pPr algn="just"/>
            <a:endParaRPr lang="ru-RU" sz="1200" i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400" i="1" dirty="0" smtClean="0">
                <a:latin typeface="Arial" pitchFamily="34" charset="0"/>
                <a:cs typeface="Arial" pitchFamily="34" charset="0"/>
              </a:rPr>
              <a:t>2.Разработка </a:t>
            </a:r>
          </a:p>
          <a:p>
            <a:pPr algn="just"/>
            <a:endParaRPr lang="ru-RU" sz="1200" i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400" i="1" dirty="0" smtClean="0">
                <a:latin typeface="Arial" pitchFamily="34" charset="0"/>
                <a:cs typeface="Arial" pitchFamily="34" charset="0"/>
              </a:rPr>
              <a:t>3.Выполнение проекта</a:t>
            </a:r>
          </a:p>
          <a:p>
            <a:pPr algn="just"/>
            <a:endParaRPr lang="ru-RU" sz="1200" i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400" i="1" dirty="0" smtClean="0">
                <a:latin typeface="Arial" pitchFamily="34" charset="0"/>
                <a:cs typeface="Arial" pitchFamily="34" charset="0"/>
              </a:rPr>
              <a:t>4.Подведение итогов  </a:t>
            </a:r>
            <a:endParaRPr lang="ru-RU" sz="2400" dirty="0"/>
          </a:p>
        </p:txBody>
      </p:sp>
      <p:sp>
        <p:nvSpPr>
          <p:cNvPr id="7" name="Двойная стрелка влево/вправо 6"/>
          <p:cNvSpPr/>
          <p:nvPr/>
        </p:nvSpPr>
        <p:spPr>
          <a:xfrm>
            <a:off x="3635896" y="3097265"/>
            <a:ext cx="1656184" cy="216024"/>
          </a:xfrm>
          <a:prstGeom prst="leftRightArrow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Двойная стрелка влево/вправо 10"/>
          <p:cNvSpPr/>
          <p:nvPr/>
        </p:nvSpPr>
        <p:spPr>
          <a:xfrm>
            <a:off x="3635896" y="3650910"/>
            <a:ext cx="1656184" cy="216024"/>
          </a:xfrm>
          <a:prstGeom prst="leftRightArrow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Двойная стрелка влево/вправо 11"/>
          <p:cNvSpPr/>
          <p:nvPr/>
        </p:nvSpPr>
        <p:spPr>
          <a:xfrm>
            <a:off x="3635896" y="4221088"/>
            <a:ext cx="1656184" cy="216024"/>
          </a:xfrm>
          <a:prstGeom prst="leftRightArrow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Двойная стрелка влево/вправо 12"/>
          <p:cNvSpPr/>
          <p:nvPr/>
        </p:nvSpPr>
        <p:spPr>
          <a:xfrm>
            <a:off x="3635896" y="5085184"/>
            <a:ext cx="1656184" cy="216024"/>
          </a:xfrm>
          <a:prstGeom prst="leftRightArrow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1553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332" y="0"/>
            <a:ext cx="9132560" cy="6858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771800" y="836712"/>
            <a:ext cx="309873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i="1" dirty="0" smtClean="0">
                <a:latin typeface="Arial" pitchFamily="34" charset="0"/>
                <a:cs typeface="Arial" pitchFamily="34" charset="0"/>
              </a:rPr>
              <a:t>Тема лэпбук</a:t>
            </a:r>
            <a:r>
              <a:rPr lang="ru-RU" sz="3600" i="1" dirty="0"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778643"/>
            <a:ext cx="18117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i="1" dirty="0" smtClean="0">
                <a:latin typeface="Arial" pitchFamily="34" charset="0"/>
                <a:cs typeface="Arial" pitchFamily="34" charset="0"/>
              </a:rPr>
              <a:t>Событие</a:t>
            </a:r>
            <a:endParaRPr lang="ru-RU" sz="28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57126" y="3429000"/>
            <a:ext cx="19480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i="1" dirty="0" smtClean="0">
                <a:latin typeface="Arial" pitchFamily="34" charset="0"/>
                <a:cs typeface="Arial" pitchFamily="34" charset="0"/>
              </a:rPr>
              <a:t>Увлечение</a:t>
            </a:r>
            <a:endParaRPr lang="ru-RU" sz="28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724128" y="3413018"/>
            <a:ext cx="23183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i="1" dirty="0" smtClean="0">
                <a:latin typeface="Arial" pitchFamily="34" charset="0"/>
                <a:cs typeface="Arial" pitchFamily="34" charset="0"/>
              </a:rPr>
              <a:t>Тема недели</a:t>
            </a:r>
            <a:endParaRPr lang="ru-RU" sz="28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105223" y="4365104"/>
            <a:ext cx="2802498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i="1" dirty="0" smtClean="0">
                <a:latin typeface="Arial" pitchFamily="34" charset="0"/>
                <a:cs typeface="Arial" pitchFamily="34" charset="0"/>
              </a:rPr>
              <a:t>Литературное</a:t>
            </a:r>
          </a:p>
          <a:p>
            <a:r>
              <a:rPr lang="ru-RU" sz="2800" i="1" dirty="0" smtClean="0">
                <a:latin typeface="Arial" pitchFamily="34" charset="0"/>
                <a:cs typeface="Arial" pitchFamily="34" charset="0"/>
              </a:rPr>
              <a:t>Произведение</a:t>
            </a:r>
            <a:endParaRPr lang="ru-RU" sz="28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869057" y="1743917"/>
            <a:ext cx="202145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i="1" dirty="0" err="1" smtClean="0">
                <a:latin typeface="Arial" pitchFamily="34" charset="0"/>
                <a:cs typeface="Arial" pitchFamily="34" charset="0"/>
              </a:rPr>
              <a:t>Мультгерой</a:t>
            </a:r>
            <a:endParaRPr lang="ru-RU" sz="2400" i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400" i="1" dirty="0" smtClean="0">
                <a:latin typeface="Arial" pitchFamily="34" charset="0"/>
                <a:cs typeface="Arial" pitchFamily="34" charset="0"/>
              </a:rPr>
              <a:t> и др.</a:t>
            </a:r>
            <a:endParaRPr lang="ru-RU" sz="2400" i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flipH="1">
            <a:off x="1991226" y="1556792"/>
            <a:ext cx="780574" cy="37425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H="1">
            <a:off x="2267744" y="1556792"/>
            <a:ext cx="1203914" cy="187220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4199843" y="1556792"/>
            <a:ext cx="0" cy="280831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4932040" y="1556792"/>
            <a:ext cx="1656184" cy="185622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5724128" y="1522066"/>
            <a:ext cx="975915" cy="40897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2970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2560" cy="6858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051720" y="262389"/>
            <a:ext cx="611667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i="1" dirty="0" smtClean="0">
                <a:latin typeface="Arial" pitchFamily="34" charset="0"/>
                <a:cs typeface="Arial" pitchFamily="34" charset="0"/>
              </a:rPr>
              <a:t>Познавательное развитие</a:t>
            </a:r>
            <a:endParaRPr lang="ru-RU" sz="3600" i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Users\User\Desktop\Новая папка\IMG-20220209-WA003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5" y="1124744"/>
            <a:ext cx="7486829" cy="54747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5941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2560" cy="6858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07505" y="764704"/>
            <a:ext cx="8928992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400" i="1" dirty="0">
                <a:latin typeface="Arial" pitchFamily="34" charset="0"/>
                <a:cs typeface="Arial" pitchFamily="34" charset="0"/>
              </a:rPr>
              <a:t>При создании </a:t>
            </a:r>
            <a:r>
              <a:rPr lang="ru-RU" sz="3400" i="1" dirty="0" smtClean="0">
                <a:latin typeface="Arial" pitchFamily="34" charset="0"/>
                <a:cs typeface="Arial" pitchFamily="34" charset="0"/>
              </a:rPr>
              <a:t>лэпбука </a:t>
            </a:r>
            <a:r>
              <a:rPr lang="ru-RU" sz="3400" i="1" dirty="0">
                <a:latin typeface="Arial" pitchFamily="34" charset="0"/>
                <a:cs typeface="Arial" pitchFamily="34" charset="0"/>
              </a:rPr>
              <a:t>необходимо учесть</a:t>
            </a:r>
            <a:r>
              <a:rPr lang="ru-RU" sz="3400" i="1" dirty="0" smtClean="0">
                <a:latin typeface="Arial" pitchFamily="34" charset="0"/>
                <a:cs typeface="Arial" pitchFamily="34" charset="0"/>
              </a:rPr>
              <a:t>:</a:t>
            </a:r>
            <a:endParaRPr lang="ru-RU" sz="34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7505" y="1556792"/>
            <a:ext cx="8784975" cy="49675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2800" b="1" i="1" dirty="0" smtClean="0">
                <a:latin typeface="Arial" pitchFamily="34" charset="0"/>
                <a:cs typeface="Arial" pitchFamily="34" charset="0"/>
              </a:rPr>
              <a:t>эстетичность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i="1" dirty="0">
                <a:latin typeface="Arial" pitchFamily="34" charset="0"/>
                <a:cs typeface="Arial" pitchFamily="34" charset="0"/>
              </a:rPr>
              <a:t>(должно появиться желание взять лэпбук в руки)</a:t>
            </a:r>
          </a:p>
          <a:p>
            <a:pPr marL="342900" lvl="0" indent="-34290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2800" b="1" i="1" dirty="0">
                <a:latin typeface="Arial" pitchFamily="34" charset="0"/>
                <a:cs typeface="Arial" pitchFamily="34" charset="0"/>
              </a:rPr>
              <a:t>долговечность </a:t>
            </a:r>
            <a:r>
              <a:rPr lang="ru-RU" sz="2400" i="1" dirty="0">
                <a:latin typeface="Arial" pitchFamily="34" charset="0"/>
                <a:cs typeface="Arial" pitchFamily="34" charset="0"/>
              </a:rPr>
              <a:t>(помни, с лэпбуком будут заниматься дети, он должен быть крепким)</a:t>
            </a:r>
          </a:p>
          <a:p>
            <a:pPr marL="342900" lvl="0" indent="-34290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2800" b="1" i="1" dirty="0">
                <a:latin typeface="Arial" pitchFamily="34" charset="0"/>
                <a:cs typeface="Arial" pitchFamily="34" charset="0"/>
              </a:rPr>
              <a:t>минимум подписей </a:t>
            </a:r>
            <a:r>
              <a:rPr lang="ru-RU" sz="2400" i="1" dirty="0">
                <a:latin typeface="Arial" pitchFamily="34" charset="0"/>
                <a:cs typeface="Arial" pitchFamily="34" charset="0"/>
              </a:rPr>
              <a:t>(никаких методических рекомендаций, больших текстов с описаниями, лишней информации)</a:t>
            </a:r>
          </a:p>
          <a:p>
            <a:pPr marL="342900" lvl="0" indent="-34290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2800" b="1" i="1" dirty="0">
                <a:latin typeface="Arial" pitchFamily="34" charset="0"/>
                <a:cs typeface="Arial" pitchFamily="34" charset="0"/>
              </a:rPr>
              <a:t>приветствуется большое количество </a:t>
            </a:r>
            <a:r>
              <a:rPr lang="ru-RU" sz="2800" b="1" i="1" dirty="0" smtClean="0">
                <a:latin typeface="Arial" pitchFamily="34" charset="0"/>
                <a:cs typeface="Arial" pitchFamily="34" charset="0"/>
              </a:rPr>
              <a:t>   </a:t>
            </a:r>
          </a:p>
          <a:p>
            <a:pPr lvl="0">
              <a:lnSpc>
                <a:spcPct val="120000"/>
              </a:lnSpc>
            </a:pPr>
            <a:r>
              <a:rPr lang="ru-RU" sz="2800" b="1" i="1" dirty="0" smtClean="0">
                <a:latin typeface="Arial" pitchFamily="34" charset="0"/>
                <a:cs typeface="Arial" pitchFamily="34" charset="0"/>
              </a:rPr>
              <a:t>              удобно </a:t>
            </a:r>
            <a:r>
              <a:rPr lang="ru-RU" sz="2800" b="1" i="1" dirty="0">
                <a:latin typeface="Arial" pitchFamily="34" charset="0"/>
                <a:cs typeface="Arial" pitchFamily="34" charset="0"/>
              </a:rPr>
              <a:t>открываемых кармашков с </a:t>
            </a:r>
            <a:endParaRPr lang="ru-RU" sz="2800" b="1" i="1" dirty="0" smtClean="0">
              <a:latin typeface="Arial" pitchFamily="34" charset="0"/>
              <a:cs typeface="Arial" pitchFamily="34" charset="0"/>
            </a:endParaRPr>
          </a:p>
          <a:p>
            <a:pPr lvl="0">
              <a:lnSpc>
                <a:spcPct val="120000"/>
              </a:lnSpc>
            </a:pPr>
            <a:r>
              <a:rPr lang="ru-RU" sz="28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i="1" dirty="0" smtClean="0">
                <a:latin typeface="Arial" pitchFamily="34" charset="0"/>
                <a:cs typeface="Arial" pitchFamily="34" charset="0"/>
              </a:rPr>
              <a:t>              разными </a:t>
            </a:r>
            <a:r>
              <a:rPr lang="ru-RU" sz="2800" b="1" i="1" dirty="0">
                <a:latin typeface="Arial" pitchFamily="34" charset="0"/>
                <a:cs typeface="Arial" pitchFamily="34" charset="0"/>
              </a:rPr>
              <a:t>«</a:t>
            </a:r>
            <a:r>
              <a:rPr lang="ru-RU" sz="2800" b="1" i="1" dirty="0" smtClean="0">
                <a:latin typeface="Arial" pitchFamily="34" charset="0"/>
                <a:cs typeface="Arial" pitchFamily="34" charset="0"/>
              </a:rPr>
              <a:t>сюрпризами</a:t>
            </a:r>
            <a:r>
              <a:rPr lang="ru-RU" sz="2800" b="1" i="1" dirty="0">
                <a:latin typeface="Arial" pitchFamily="34" charset="0"/>
                <a:cs typeface="Arial" pitchFamily="34" charset="0"/>
              </a:rPr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3037168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19384</TotalTime>
  <Words>354</Words>
  <Application>Microsoft Office PowerPoint</Application>
  <PresentationFormat>Экран (4:3)</PresentationFormat>
  <Paragraphs>82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9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Валентина Винокурова</dc:creator>
  <cp:lastModifiedBy>roscom</cp:lastModifiedBy>
  <cp:revision>49</cp:revision>
  <dcterms:created xsi:type="dcterms:W3CDTF">2017-07-12T05:18:54Z</dcterms:created>
  <dcterms:modified xsi:type="dcterms:W3CDTF">2022-02-28T10:07:33Z</dcterms:modified>
</cp:coreProperties>
</file>