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57167"/>
            <a:ext cx="8534752" cy="128588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ГМО заместителей заведующих по ВМР и старших воспитателей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857364"/>
            <a:ext cx="8391306" cy="4786346"/>
          </a:xfrm>
        </p:spPr>
        <p:txBody>
          <a:bodyPr>
            <a:normAutofit fontScale="92500" lnSpcReduction="1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Семинар «Современный детский сад - время перемен»</a:t>
            </a:r>
          </a:p>
          <a:p>
            <a:endParaRPr lang="ru-RU" sz="1100" b="1" dirty="0">
              <a:solidFill>
                <a:srgbClr val="FF0000"/>
              </a:solidFill>
            </a:endParaRPr>
          </a:p>
          <a:p>
            <a:r>
              <a:rPr lang="ru-RU" sz="4400" b="1" dirty="0" smtClean="0">
                <a:solidFill>
                  <a:srgbClr val="00B050"/>
                </a:solidFill>
              </a:rPr>
              <a:t>Сообщение</a:t>
            </a:r>
          </a:p>
          <a:p>
            <a:r>
              <a:rPr lang="ru-RU" sz="4400" b="1" dirty="0" smtClean="0">
                <a:solidFill>
                  <a:srgbClr val="00B050"/>
                </a:solidFill>
              </a:rPr>
              <a:t>«Способы оптимизации условий образовательной деятельности»</a:t>
            </a:r>
          </a:p>
          <a:p>
            <a:endParaRPr lang="ru-RU" sz="4400" b="1" dirty="0" smtClean="0">
              <a:solidFill>
                <a:srgbClr val="00B050"/>
              </a:solidFill>
            </a:endParaRPr>
          </a:p>
          <a:p>
            <a:pPr algn="r"/>
            <a:r>
              <a:rPr lang="ru-RU" sz="2400" b="1" dirty="0" smtClean="0">
                <a:solidFill>
                  <a:schemeClr val="tx1"/>
                </a:solidFill>
              </a:rPr>
              <a:t>Выполнила Домнич И.М.,</a:t>
            </a:r>
          </a:p>
          <a:p>
            <a:pPr algn="r"/>
            <a:r>
              <a:rPr lang="ru-RU" sz="2400" b="1" dirty="0">
                <a:solidFill>
                  <a:schemeClr val="tx1"/>
                </a:solidFill>
              </a:rPr>
              <a:t>с</a:t>
            </a:r>
            <a:r>
              <a:rPr lang="ru-RU" sz="2400" b="1" dirty="0" smtClean="0">
                <a:solidFill>
                  <a:schemeClr val="tx1"/>
                </a:solidFill>
              </a:rPr>
              <a:t>тарший воспитатель МБДОУ </a:t>
            </a:r>
            <a:r>
              <a:rPr lang="ru-RU" sz="2400" b="1" dirty="0" err="1" smtClean="0">
                <a:solidFill>
                  <a:schemeClr val="tx1"/>
                </a:solidFill>
              </a:rPr>
              <a:t>д</a:t>
            </a:r>
            <a:r>
              <a:rPr lang="en-US" sz="2400" b="1" dirty="0" smtClean="0">
                <a:solidFill>
                  <a:schemeClr val="tx1"/>
                </a:solidFill>
              </a:rPr>
              <a:t>/</a:t>
            </a:r>
            <a:r>
              <a:rPr lang="ru-RU" sz="2400" b="1" dirty="0" smtClean="0">
                <a:solidFill>
                  <a:schemeClr val="tx1"/>
                </a:solidFill>
              </a:rPr>
              <a:t>с №16</a:t>
            </a:r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4000" b="1" dirty="0">
              <a:solidFill>
                <a:srgbClr val="FF0000"/>
              </a:solidFill>
            </a:endParaRPr>
          </a:p>
          <a:p>
            <a:endParaRPr lang="ru-RU" sz="4000" b="1" i="1" dirty="0" smtClean="0">
              <a:solidFill>
                <a:srgbClr val="FF0000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ИЗМЕНЕНИЯ В РЕЖИМЕ ДНЯ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Введены новые элементы режима дня: утренний и вечерний круг.</a:t>
            </a:r>
          </a:p>
          <a:p>
            <a:r>
              <a:rPr lang="ru-RU" dirty="0" smtClean="0"/>
              <a:t>Внесены изменения, позволяющие больше времени отводить на свободные игры и самостоятельные занятия детей, проектную и самостоятельную деятельность, на дополнительные занятия и пр. за счет:</a:t>
            </a:r>
          </a:p>
          <a:p>
            <a:pPr>
              <a:buNone/>
            </a:pPr>
            <a:r>
              <a:rPr lang="ru-RU" dirty="0" smtClean="0"/>
              <a:t>     1) сокращения количества занятий,</a:t>
            </a:r>
          </a:p>
          <a:p>
            <a:pPr>
              <a:buNone/>
            </a:pPr>
            <a:r>
              <a:rPr lang="ru-RU" dirty="0" smtClean="0"/>
              <a:t>     2) переноса части занятий с первой на вторую половину дня,</a:t>
            </a:r>
          </a:p>
          <a:p>
            <a:pPr>
              <a:buNone/>
            </a:pPr>
            <a:r>
              <a:rPr lang="ru-RU" dirty="0" smtClean="0"/>
              <a:t>     3) переноса ужина на 18.30.</a:t>
            </a:r>
          </a:p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Уважаемые коллеги, </a:t>
            </a:r>
            <a:r>
              <a:rPr lang="ru-RU" sz="2800" b="1" dirty="0" smtClean="0"/>
              <a:t>напоминаю, что в данной презентации изложены положения Программы.</a:t>
            </a:r>
            <a:br>
              <a:rPr lang="ru-RU" sz="2800" b="1" dirty="0" smtClean="0"/>
            </a:br>
            <a:r>
              <a:rPr lang="ru-RU" sz="2800" b="1" dirty="0" smtClean="0"/>
              <a:t>Предлагаю обсудить их в комментариях, которые можно оставлять под данным материалом.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smtClean="0"/>
              <a:t/>
            </a:r>
            <a:br>
              <a:rPr lang="ru-RU" sz="2800" b="1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661248"/>
            <a:ext cx="8229600" cy="72008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0346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презентации представлены положения программы «От рождения до школы» в двух редакциях.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Предлагаем ознакомиться с позицией авторского коллектива данной программы относительно способов оптимизации образовательной деятельности.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60648"/>
            <a:ext cx="4499992" cy="58655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/>
              <a:t>ОТ РОЖДЕНИЯ ДО ШКОЛЫ. Примерная основная образовательная программа дошкольного образования </a:t>
            </a:r>
            <a:r>
              <a:rPr lang="en-US" sz="2400" b="1" dirty="0" smtClean="0"/>
              <a:t>/ </a:t>
            </a:r>
            <a:r>
              <a:rPr lang="ru-RU" sz="2400" dirty="0" smtClean="0"/>
              <a:t>под ред. Н.Е. </a:t>
            </a:r>
            <a:r>
              <a:rPr lang="ru-RU" sz="2400" dirty="0" err="1" smtClean="0"/>
              <a:t>Вераксы</a:t>
            </a:r>
            <a:r>
              <a:rPr lang="ru-RU" sz="2400" dirty="0" smtClean="0"/>
              <a:t>, Т.С. Комаровой, М.А. Васильевой. – 3-е изд., </a:t>
            </a:r>
            <a:r>
              <a:rPr lang="ru-RU" sz="2400" dirty="0" err="1" smtClean="0"/>
              <a:t>испр</a:t>
            </a:r>
            <a:r>
              <a:rPr lang="ru-RU" sz="2400" dirty="0" smtClean="0"/>
              <a:t>. и доп. – М.: МОЗАИКА-СИНТЕЗ, </a:t>
            </a:r>
            <a:r>
              <a:rPr lang="ru-RU" sz="2400" b="1" dirty="0" smtClean="0">
                <a:solidFill>
                  <a:srgbClr val="FF0000"/>
                </a:solidFill>
              </a:rPr>
              <a:t>2015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  <a:r>
              <a:rPr lang="ru-RU" sz="2400" dirty="0" smtClean="0"/>
              <a:t> – 368 с.</a:t>
            </a:r>
          </a:p>
          <a:p>
            <a:pPr>
              <a:buNone/>
            </a:pPr>
            <a:endParaRPr lang="ru-RU" sz="24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99992" y="260648"/>
            <a:ext cx="4644008" cy="58655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/>
              <a:t>ОТ РОЖДЕНИЯ ДО ШКОЛЫ. Инновационная программа дошкольного образования. </a:t>
            </a:r>
            <a:r>
              <a:rPr lang="en-US" sz="2400" b="1" dirty="0" smtClean="0"/>
              <a:t>/</a:t>
            </a:r>
            <a:r>
              <a:rPr lang="ru-RU" sz="2400" b="1" dirty="0" smtClean="0"/>
              <a:t> </a:t>
            </a:r>
            <a:r>
              <a:rPr lang="ru-RU" sz="2400" dirty="0" smtClean="0"/>
              <a:t>Под ред. Н.Е. </a:t>
            </a:r>
            <a:r>
              <a:rPr lang="ru-RU" sz="2400" dirty="0" err="1" smtClean="0"/>
              <a:t>Вераксы</a:t>
            </a:r>
            <a:r>
              <a:rPr lang="ru-RU" sz="2400" dirty="0" smtClean="0"/>
              <a:t>, Т.С. Комаровой, </a:t>
            </a:r>
            <a:r>
              <a:rPr lang="ru-RU" sz="2400" dirty="0" smtClean="0">
                <a:solidFill>
                  <a:srgbClr val="FF0000"/>
                </a:solidFill>
              </a:rPr>
              <a:t>Э.М. Дорофеевой. </a:t>
            </a:r>
            <a:r>
              <a:rPr lang="ru-RU" sz="2400" dirty="0" smtClean="0"/>
              <a:t>– Издание пятое (инновационное), </a:t>
            </a:r>
            <a:r>
              <a:rPr lang="ru-RU" sz="2400" dirty="0" err="1" smtClean="0"/>
              <a:t>испр</a:t>
            </a:r>
            <a:r>
              <a:rPr lang="ru-RU" sz="2400" dirty="0" smtClean="0"/>
              <a:t>. и доп. – М.: МОЗАИКА-СИНТЕЗ, </a:t>
            </a:r>
            <a:r>
              <a:rPr lang="ru-RU" sz="2400" b="1" dirty="0" smtClean="0">
                <a:solidFill>
                  <a:srgbClr val="FF0000"/>
                </a:solidFill>
              </a:rPr>
              <a:t>2019</a:t>
            </a:r>
            <a:r>
              <a:rPr lang="ru-RU" sz="2400" dirty="0" smtClean="0"/>
              <a:t>. – 336 с.</a:t>
            </a:r>
          </a:p>
          <a:p>
            <a:pPr>
              <a:buNone/>
            </a:pPr>
            <a:endParaRPr lang="ru-RU" sz="2400" b="1" dirty="0"/>
          </a:p>
        </p:txBody>
      </p:sp>
      <p:pic>
        <p:nvPicPr>
          <p:cNvPr id="5" name="Picture 2" descr="C:\Users\ПК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41026" y="3335431"/>
            <a:ext cx="2335430" cy="3333929"/>
          </a:xfrm>
          <a:prstGeom prst="rect">
            <a:avLst/>
          </a:prstGeom>
          <a:noFill/>
        </p:spPr>
      </p:pic>
      <p:pic>
        <p:nvPicPr>
          <p:cNvPr id="1026" name="Picture 2" descr="C:\Users\roscom\Desktop\96a1184fd8a8a29082965bd8dd37f2f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356992"/>
            <a:ext cx="2304256" cy="3303593"/>
          </a:xfrm>
          <a:prstGeom prst="rect">
            <a:avLst/>
          </a:prstGeom>
          <a:noFill/>
        </p:spPr>
      </p:pic>
      <p:sp>
        <p:nvSpPr>
          <p:cNvPr id="7" name="Штриховая стрелка вправо 6"/>
          <p:cNvSpPr/>
          <p:nvPr/>
        </p:nvSpPr>
        <p:spPr>
          <a:xfrm>
            <a:off x="4499992" y="4869160"/>
            <a:ext cx="1656184" cy="72008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25070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600" b="1" dirty="0" smtClean="0">
                <a:solidFill>
                  <a:srgbClr val="FF0000"/>
                </a:solidFill>
              </a:rPr>
              <a:t>ИЗМЕНЕНИЯ В УЧЕБНОМ ПЛАНЕ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Объем образовательной деятельности</a:t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i="1" dirty="0" smtClean="0"/>
              <a:t>Количество занятий в старшей и подготовительной группах сокращено,</a:t>
            </a:r>
            <a:br>
              <a:rPr lang="ru-RU" sz="3200" i="1" dirty="0" smtClean="0"/>
            </a:br>
            <a:r>
              <a:rPr lang="ru-RU" sz="3200" i="1" dirty="0" smtClean="0"/>
              <a:t>в средней увеличено.</a:t>
            </a:r>
            <a:br>
              <a:rPr lang="ru-RU" sz="3200" i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2060848"/>
          <a:ext cx="8605711" cy="273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0317"/>
                <a:gridCol w="1481269"/>
                <a:gridCol w="1269659"/>
                <a:gridCol w="1199123"/>
                <a:gridCol w="1269659"/>
                <a:gridCol w="2045684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Программа</a:t>
                      </a:r>
                      <a:endParaRPr lang="ru-RU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занятий в неделю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младшая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младшая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средняя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подготовительная</a:t>
                      </a:r>
                      <a:endParaRPr lang="ru-RU" dirty="0"/>
                    </a:p>
                  </a:txBody>
                  <a:tcPr/>
                </a:tc>
              </a:tr>
              <a:tr h="87109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3-е изд. (</a:t>
                      </a:r>
                      <a:r>
                        <a:rPr lang="ru-RU" b="1" dirty="0" smtClean="0"/>
                        <a:t>2015</a:t>
                      </a:r>
                      <a:r>
                        <a:rPr lang="ru-RU" dirty="0" smtClean="0"/>
                        <a:t> г.)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10-11</a:t>
                      </a:r>
                      <a:r>
                        <a:rPr lang="ru-RU" dirty="0" smtClean="0"/>
                        <a:t> (по усмотрению ДОО)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14</a:t>
                      </a:r>
                      <a:endParaRPr lang="ru-RU" b="1" dirty="0"/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5-е изд. (</a:t>
                      </a:r>
                      <a:r>
                        <a:rPr lang="ru-RU" b="1" dirty="0" smtClean="0"/>
                        <a:t>2019</a:t>
                      </a:r>
                      <a:r>
                        <a:rPr lang="ru-RU" dirty="0" smtClean="0"/>
                        <a:t> г.)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408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Содержание занятий по Программе в 1 младшей группе</a:t>
            </a:r>
            <a:endParaRPr lang="ru-RU" sz="2800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51520" y="883920"/>
          <a:ext cx="8640960" cy="532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1944216"/>
                <a:gridCol w="2160240"/>
                <a:gridCol w="216024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– е изд. (2015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– е изд. (2019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 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Ознакомление с окружающим миром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Ребенок и окружающий мир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речи.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Художественная литература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 </a:t>
                      </a:r>
                      <a:r>
                        <a:rPr lang="en-US" dirty="0" smtClean="0"/>
                        <a:t>/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Конструирование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 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Физкультурное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Музыкальное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ФЭМП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(по</a:t>
                      </a:r>
                      <a:r>
                        <a:rPr lang="ru-RU" baseline="0" dirty="0" smtClean="0"/>
                        <a:t> усмотрению ДОО)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ИТОГО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10-11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408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Содержание занятий во 2 младшей группе</a:t>
            </a:r>
            <a:endParaRPr lang="ru-RU" sz="2800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51520" y="883920"/>
          <a:ext cx="8640960" cy="532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1944216"/>
                <a:gridCol w="2160240"/>
                <a:gridCol w="216024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– е изд. (2015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– е изд. (2019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 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</a:t>
                      </a:r>
                      <a:r>
                        <a:rPr lang="ru-RU" baseline="0" dirty="0" smtClean="0"/>
                        <a:t> 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Лепка,</a:t>
                      </a:r>
                      <a:r>
                        <a:rPr lang="ru-RU" baseline="0" dirty="0" smtClean="0"/>
                        <a:t> аппликация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Лепка, аппликация,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ручной труд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ФЭМП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Математическое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Ознакомление с окружающим миром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Основы науки и естествознания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основы грамотности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408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Содержание занятий в средней группе</a:t>
            </a:r>
            <a:endParaRPr lang="ru-RU" sz="2800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51520" y="883920"/>
          <a:ext cx="8640960" cy="532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1944216"/>
                <a:gridCol w="2160240"/>
                <a:gridCol w="216024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– е изд. (2015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– е изд. (2019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 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</a:t>
                      </a:r>
                      <a:r>
                        <a:rPr lang="ru-RU" baseline="0" dirty="0" smtClean="0"/>
                        <a:t> 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Лепка,</a:t>
                      </a:r>
                      <a:r>
                        <a:rPr lang="ru-RU" baseline="0" dirty="0" smtClean="0"/>
                        <a:t> аппликация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Лепка, аппликация,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ручной труд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ФЭМП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Математическое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Ознакомление с окружающим миром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Основы науки и естествознания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основы грамотности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408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Содержание занятий в старшей группе</a:t>
            </a:r>
            <a:endParaRPr lang="ru-RU" sz="2800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51520" y="883920"/>
          <a:ext cx="8640960" cy="532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1944216"/>
                <a:gridCol w="2160240"/>
                <a:gridCol w="216024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– е изд. (2015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– е изд. (2019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 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</a:t>
                      </a:r>
                      <a:r>
                        <a:rPr lang="ru-RU" baseline="0" dirty="0" smtClean="0"/>
                        <a:t> 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Лепка,</a:t>
                      </a:r>
                      <a:r>
                        <a:rPr lang="ru-RU" baseline="0" dirty="0" smtClean="0"/>
                        <a:t> аппликация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Лепка, аппликация,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ручной труд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ФЭМП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Математическое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Ознакомление с окружающим миром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Основы науки и естествознания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основы грамотности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3408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Содержание занятий в подготовительной группе</a:t>
            </a:r>
            <a:endParaRPr lang="ru-RU" sz="2800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51520" y="883920"/>
          <a:ext cx="8640960" cy="532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1944216"/>
                <a:gridCol w="2160240"/>
                <a:gridCol w="216024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– е изд. (2015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– е изд. (2019 г.)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 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Базовый вид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Периодичность в неделю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</a:t>
                      </a:r>
                      <a:r>
                        <a:rPr lang="ru-RU" baseline="0" dirty="0" smtClean="0"/>
                        <a:t> 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Рисование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Лепка,</a:t>
                      </a:r>
                      <a:r>
                        <a:rPr lang="ru-RU" baseline="0" dirty="0" smtClean="0"/>
                        <a:t> аппликация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Лепка, аппликация,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ручной труд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ФЭМП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Математическое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Ознакомление с окружающим миром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Основы науки и естествознания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речи,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основы грамотности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716</Words>
  <Application>Microsoft Office PowerPoint</Application>
  <PresentationFormat>Экран (4:3)</PresentationFormat>
  <Paragraphs>236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ГМО заместителей заведующих по ВМР и старших воспитателей</vt:lpstr>
      <vt:lpstr>В презентации представлены положения программы «От рождения до школы» в двух редакциях.  Предлагаем ознакомиться с позицией авторского коллектива данной программы относительно способов оптимизации образовательной деятельности.  </vt:lpstr>
      <vt:lpstr>Слайд 3</vt:lpstr>
      <vt:lpstr>    ИЗМЕНЕНИЯ В УЧЕБНОМ ПЛАНЕ  Объем образовательной деятельности        Количество занятий в старшей и подготовительной группах сокращено, в средней увеличено.   </vt:lpstr>
      <vt:lpstr>Содержание занятий по Программе в 1 младшей группе</vt:lpstr>
      <vt:lpstr>Содержание занятий во 2 младшей группе</vt:lpstr>
      <vt:lpstr>Содержание занятий в средней группе</vt:lpstr>
      <vt:lpstr>Содержание занятий в старшей группе</vt:lpstr>
      <vt:lpstr>Содержание занятий в подготовительной группе</vt:lpstr>
      <vt:lpstr>ИЗМЕНЕНИЯ В РЕЖИМЕ ДНЯ</vt:lpstr>
      <vt:lpstr>Уважаемые коллеги, напоминаю, что в данной презентации изложены положения Программы. Предлагаю обсудить их в комментариях, которые можно оставлять под данным материалом.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ГМО заместителей заведующих по ВМР и старших воспитателей</dc:title>
  <dc:creator>roscom</dc:creator>
  <cp:lastModifiedBy>roscom</cp:lastModifiedBy>
  <cp:revision>19</cp:revision>
  <dcterms:created xsi:type="dcterms:W3CDTF">2020-10-24T17:42:01Z</dcterms:created>
  <dcterms:modified xsi:type="dcterms:W3CDTF">2020-10-25T12:59:00Z</dcterms:modified>
</cp:coreProperties>
</file>