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8"/>
  </p:notesMasterIdLst>
  <p:sldIdLst>
    <p:sldId id="782" r:id="rId2"/>
    <p:sldId id="639" r:id="rId3"/>
    <p:sldId id="675" r:id="rId4"/>
    <p:sldId id="640" r:id="rId5"/>
    <p:sldId id="680" r:id="rId6"/>
    <p:sldId id="678" r:id="rId7"/>
    <p:sldId id="787" r:id="rId8"/>
    <p:sldId id="681" r:id="rId9"/>
    <p:sldId id="685" r:id="rId10"/>
    <p:sldId id="686" r:id="rId11"/>
    <p:sldId id="687" r:id="rId12"/>
    <p:sldId id="785" r:id="rId13"/>
    <p:sldId id="780" r:id="rId14"/>
    <p:sldId id="692" r:id="rId15"/>
    <p:sldId id="693" r:id="rId16"/>
    <p:sldId id="695" r:id="rId17"/>
    <p:sldId id="781" r:id="rId18"/>
    <p:sldId id="646" r:id="rId19"/>
    <p:sldId id="783" r:id="rId20"/>
    <p:sldId id="698" r:id="rId21"/>
    <p:sldId id="700" r:id="rId22"/>
    <p:sldId id="649" r:id="rId23"/>
    <p:sldId id="702" r:id="rId24"/>
    <p:sldId id="784" r:id="rId25"/>
    <p:sldId id="786" r:id="rId26"/>
    <p:sldId id="673" r:id="rId2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D1C5"/>
    <a:srgbClr val="F9B2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49" autoAdjust="0"/>
    <p:restoredTop sz="94660"/>
  </p:normalViewPr>
  <p:slideViewPr>
    <p:cSldViewPr snapToGrid="0">
      <p:cViewPr varScale="1">
        <p:scale>
          <a:sx n="69" d="100"/>
          <a:sy n="69" d="100"/>
        </p:scale>
        <p:origin x="756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0419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7800FA-5984-4FBD-8EF9-0A017CDB90CF}" type="datetimeFigureOut">
              <a:rPr lang="ru-RU" smtClean="0"/>
              <a:pPr/>
              <a:t>10.02.2021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E36B16-C3AD-423E-B117-381C0E867D4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53219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1725A-9458-4F59-B5B4-437A65E684D0}" type="datetime1">
              <a:rPr lang="ru-RU" smtClean="0"/>
              <a:pPr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4673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D85F4-517E-490E-A047-61411BFE93DC}" type="datetime1">
              <a:rPr lang="ru-RU" smtClean="0"/>
              <a:pPr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1429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2AA845-F6E6-44EA-A7A5-C5FC6C9BB627}" type="datetime1">
              <a:rPr lang="ru-RU" smtClean="0"/>
              <a:pPr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33675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78292E-8F4D-45D8-A6B3-8752D2B5C713}" type="datetime1">
              <a:rPr lang="ru-RU" smtClean="0"/>
              <a:pPr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1211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3B198-1BDD-4FB4-B549-5DB8B5B88099}" type="datetime1">
              <a:rPr lang="ru-RU" smtClean="0"/>
              <a:pPr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4921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61AF20-1547-41F3-8B15-50B17CF5A923}" type="datetime1">
              <a:rPr lang="ru-RU" smtClean="0"/>
              <a:pPr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7336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C10F9A-CA94-4CC1-8B90-1F8EA2FA74A3}" type="datetime1">
              <a:rPr lang="ru-RU" smtClean="0"/>
              <a:pPr/>
              <a:t>10.02.2021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32673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BB1CC-D43E-4183-9A35-7098AD6FDCC1}" type="datetime1">
              <a:rPr lang="ru-RU" smtClean="0"/>
              <a:pPr/>
              <a:t>10.02.2021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63610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889ED-44F5-4609-BC11-036D5EE43BD1}" type="datetime1">
              <a:rPr lang="ru-RU" smtClean="0"/>
              <a:pPr/>
              <a:t>10.02.2021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32432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7CCC6-396D-47E1-9F31-65B40751EA9F}" type="datetime1">
              <a:rPr lang="ru-RU" smtClean="0"/>
              <a:pPr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1588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E933E7-79B9-41BD-B5C2-7EE36663B2B5}" type="datetime1">
              <a:rPr lang="ru-RU" smtClean="0"/>
              <a:pPr/>
              <a:t>10.02.2021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2089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1BC291-6159-4B84-A587-CFF10818E1DF}" type="datetime1">
              <a:rPr lang="ru-RU" smtClean="0"/>
              <a:pPr/>
              <a:t>10.02.2021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F2540C-B3D1-4F5A-9573-DB9AD924195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3342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hyperlink" Target="http://raskraski.com/" TargetMode="External"/><Relationship Id="rId2" Type="http://schemas.openxmlformats.org/officeDocument/2006/relationships/hyperlink" Target="http://rasigrushki.ru/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detkiuch.ru/" TargetMode="External"/><Relationship Id="rId5" Type="http://schemas.openxmlformats.org/officeDocument/2006/relationships/hyperlink" Target="http://www.1umka.ru/" TargetMode="External"/><Relationship Id="rId4" Type="http://schemas.openxmlformats.org/officeDocument/2006/relationships/hyperlink" Target="http://zonar.info/" TargetMode="Externa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title"/>
          </p:nvPr>
        </p:nvSpPr>
        <p:spPr>
          <a:xfrm>
            <a:off x="665018" y="332509"/>
            <a:ext cx="11069782" cy="651165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ГМО заместителей заведующих по ВМР и старших воспитателей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1</a:t>
            </a:fld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4294967295"/>
          </p:nvPr>
        </p:nvSpPr>
        <p:spPr>
          <a:xfrm>
            <a:off x="4917642" y="1450182"/>
            <a:ext cx="6678612" cy="5146675"/>
          </a:xfrm>
          <a:solidFill>
            <a:srgbClr val="FBD1C5"/>
          </a:solidFill>
        </p:spPr>
        <p:txBody>
          <a:bodyPr>
            <a:normAutofit/>
          </a:bodyPr>
          <a:lstStyle/>
          <a:p>
            <a:pPr marL="0" indent="0" algn="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Организация 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дистанционного обучения</a:t>
            </a:r>
          </a:p>
          <a:p>
            <a:pPr marL="0" indent="0" algn="ctr">
              <a:buNone/>
            </a:pPr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 ДОО </a:t>
            </a:r>
            <a:endParaRPr lang="ru-RU" sz="4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r">
              <a:buNone/>
            </a:pPr>
            <a:endParaRPr lang="ru-RU" sz="2000" dirty="0" smtClean="0"/>
          </a:p>
          <a:p>
            <a:pPr marL="0" indent="0" algn="r">
              <a:buNone/>
            </a:pPr>
            <a:endParaRPr lang="ru-RU" sz="2000" dirty="0"/>
          </a:p>
          <a:p>
            <a:pPr marL="0" indent="0" algn="r">
              <a:buNone/>
            </a:pPr>
            <a:r>
              <a:rPr lang="ru-RU" sz="2000" dirty="0" smtClean="0"/>
              <a:t>Домнич </a:t>
            </a:r>
            <a:r>
              <a:rPr lang="ru-RU" sz="2000" dirty="0"/>
              <a:t>И.М., старший воспитатель</a:t>
            </a:r>
          </a:p>
          <a:p>
            <a:pPr marL="0" indent="0" algn="r">
              <a:buNone/>
            </a:pPr>
            <a:r>
              <a:rPr lang="ru-RU" sz="2000" dirty="0"/>
              <a:t>МБДОУ д</a:t>
            </a:r>
            <a:r>
              <a:rPr lang="en-US" sz="2000" dirty="0"/>
              <a:t>/c </a:t>
            </a:r>
            <a:r>
              <a:rPr lang="ru-RU" sz="2000" dirty="0"/>
              <a:t>№</a:t>
            </a:r>
            <a:r>
              <a:rPr lang="en-US" sz="2000" dirty="0"/>
              <a:t>16</a:t>
            </a:r>
            <a:r>
              <a:rPr lang="ru-RU" sz="2000" dirty="0"/>
              <a:t> «Дюймовочка»</a:t>
            </a:r>
            <a:r>
              <a:rPr lang="en-US" sz="2000" dirty="0"/>
              <a:t> </a:t>
            </a:r>
            <a:endParaRPr lang="ru-RU" sz="2000" dirty="0"/>
          </a:p>
          <a:p>
            <a:pPr marL="0" indent="0" algn="ctr">
              <a:buNone/>
            </a:pPr>
            <a:endParaRPr lang="ru-RU" sz="2000" b="1" i="1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540132"/>
            <a:ext cx="3410950" cy="36437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01936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49382" y="880182"/>
            <a:ext cx="11637818" cy="48320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Материалы, рекомендованные к размещению</a:t>
            </a:r>
          </a:p>
          <a:p>
            <a:pPr indent="354013"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информационных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ресурсах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родителей: </a:t>
            </a:r>
            <a:endParaRPr lang="ru-RU" sz="2800" b="1" i="1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рекомендации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 создании в домашних условиях среды, способствующей развитию ребенка, укреплению его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здоровья;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советы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специалистов по воспитанию и обучению детей в условиях семьи по актуальным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темам;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ссылки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на полезные ресурсы в сети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Интернет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информация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 изучаемом содержании дошкольного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образования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новости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 анонсы предстоящих видео- семинаров для родителей, архивные материалы прошедших мероприятий.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39574" y="236106"/>
            <a:ext cx="1447626" cy="1546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86068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21673" y="145891"/>
            <a:ext cx="11665527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Материалы, рекомендованные к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размещению </a:t>
            </a:r>
          </a:p>
          <a:p>
            <a:pPr indent="354013"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 информационных ресурсах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Для детей: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Содержательные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подборки различных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детско-взрослых видов деятельности по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темам недели, по направлениям детского развития (тексты художественных произведений для чтения детям, презентации, электронные игры, головоломки, раскраски, карты и схемы изготовления поделок и построек, рекомендации по организации и проведению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утренней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гимнастики и др.). </a:t>
            </a:r>
          </a:p>
          <a:p>
            <a:pPr indent="354013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-	Информация о проводимых конкурсах, образовательных акциях и материалы по результатам их проведения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	Выставки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детских творческих работ. Например, предложить родителям вместе с детьми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понаблюдать за каким-либо природным явлением или прочитать стихотворение о чем-либо, а затем выполнить рисунок (поделку). После этого можно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оформить выставку детских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работ по заявленной теме. </a:t>
            </a:r>
          </a:p>
          <a:p>
            <a:pPr indent="354013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Суть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такого обучения заключается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 том, что ребенок получает возможность смотреть видео-занятия, изучать учебный материал, а также находясь дома, получить и выполнить задания.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заключении ребенок может выполнить творческую работу, поучаствовать в конкурсе.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необходимо для того, чтобы убедиться в том, что материал действительно изучен 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усвоен (в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процессе выполнения творческой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работы,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участия в конкурсе ребенок использует полученные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знания).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2582" y="0"/>
            <a:ext cx="1274618" cy="1361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2308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651164" y="1572909"/>
            <a:ext cx="10903527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ctr"/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Информация об изучаемом содержании дошкольного образования на ресурсе может быть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структурирована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по-разному:</a:t>
            </a:r>
          </a:p>
          <a:p>
            <a:pPr marL="342900" indent="-342900" algn="just">
              <a:buFontTx/>
              <a:buChar char="-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 принципу адресного соответствия возрасту, когда педагоги каждо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возрастной группы на своей странице выкладывают информацию, актуальную для изучения детьми данной группы;</a:t>
            </a:r>
          </a:p>
          <a:p>
            <a:pPr marL="342900" indent="-342900" algn="just">
              <a:buFontTx/>
              <a:buChar char="-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 основным направлениям развития ребенка или видам деятельности, когда содержание ООП дошкольного образования модульно делится между всеми педагогами детского сада;</a:t>
            </a:r>
          </a:p>
          <a:p>
            <a:pPr marL="342900" indent="-342900" algn="just">
              <a:buFontTx/>
              <a:buChar char="-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локами, в соответствии с традиционными для всего детского сада событиями.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6618" y="360217"/>
            <a:ext cx="2050473" cy="21904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2998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15884" y="415636"/>
            <a:ext cx="4547061" cy="5777346"/>
          </a:xfrm>
          <a:solidFill>
            <a:srgbClr val="FBD1C5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4400" b="1" i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Особенности  деятельности педагога   в режиме дистанционного обучения</a:t>
            </a:r>
            <a:endParaRPr lang="ru-RU" sz="4400" b="1" i="1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001491" y="415636"/>
            <a:ext cx="6816435" cy="62786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Существует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два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режима взаимодействия педагога и обучающегося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ffline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местонахождение и время не является существенным,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т. к. все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взаимодействие организовывается в отложенном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режиме;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2400" i="1" dirty="0" err="1" smtClean="0">
                <a:latin typeface="Times New Roman" pitchFamily="18" charset="0"/>
                <a:cs typeface="Times New Roman" pitchFamily="18" charset="0"/>
              </a:rPr>
              <a:t>nline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обучающийся с родителем (законным представителем) и педагог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находятся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автоматизированных рабочих мест. 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Дистанционное занятие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в режиме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offline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выкладывается в методическую копилку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электронного ресурса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родитель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(законный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представитель)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может воспользоваться им в любое удобное для себя время самостоятельно. 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Дистанционное занятие 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в режиме </a:t>
            </a:r>
            <a:r>
              <a:rPr lang="ru-RU" sz="2400" i="1" dirty="0" err="1">
                <a:latin typeface="Times New Roman" pitchFamily="18" charset="0"/>
                <a:cs typeface="Times New Roman" pitchFamily="18" charset="0"/>
              </a:rPr>
              <a:t>online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проводится по заранее составленному расписанию, согласованному с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родителем.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2175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87927" y="561527"/>
            <a:ext cx="11457709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проведения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дистанционного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занятия в любом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режимов необходимо: 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	выстроить индивидуальный образовательный маршрут для каждого ребенка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(предоставить возможность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выбора уровня и вида представления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материала);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	разработать конспекты занятий и подготовить демонстрационный и раздаточный материал к занятиям с элементами видео и аудио, с включением иллюстраций и анимации; 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	организовать щадящий режим обучения, нормируя количество времени, проводимого за компьютером; 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	разработать и осуществить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программу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работы с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семьей (обязательное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включение родителей в процесс обучения ребенка, выработка совместной политики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общения).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982928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18655" y="233087"/>
            <a:ext cx="11540836" cy="60939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При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разработке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занятий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следует учитывать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особенности дистанционного общения: </a:t>
            </a:r>
          </a:p>
          <a:p>
            <a:pPr indent="354013"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	сложность оказания эмоционально-волевого влияния на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обучающегося; </a:t>
            </a:r>
            <a:endParaRPr lang="ru-RU" sz="2600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FontTx/>
              <a:buChar char="-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сложность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определении эмоционального состояния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ребенка по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внешнему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виду, жестам, мимике, 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движениям;</a:t>
            </a:r>
          </a:p>
          <a:p>
            <a:pPr marL="457200" indent="-457200" algn="just">
              <a:buFontTx/>
              <a:buChar char="-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невозможность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встретиться глазами с собеседником через веб-камеру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457200" indent="-457200" algn="just">
              <a:buFontTx/>
              <a:buChar char="-"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сложность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в пояснении словами запахов, вкуса и т. д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54013" algn="just"/>
            <a:endParaRPr lang="ru-RU" sz="2600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родителями заранее согласовывается </a:t>
            </a: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способ доставки учебного материала 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к занятию:</a:t>
            </a:r>
          </a:p>
          <a:p>
            <a:pPr marL="457200" indent="-457200" algn="just">
              <a:buFontTx/>
              <a:buChar char="-"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скачивание с личного сайта (страницы) педагога файла и распечатка;</a:t>
            </a:r>
          </a:p>
          <a:p>
            <a:pPr marL="457200" indent="-457200" algn="just">
              <a:buFontTx/>
              <a:buChar char="-"/>
            </a:pP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использование прочих мессенджеров.  </a:t>
            </a:r>
          </a:p>
          <a:p>
            <a:pPr indent="354013" algn="just"/>
            <a:r>
              <a:rPr lang="ru-RU" sz="2600" i="1" dirty="0">
                <a:latin typeface="Times New Roman" pitchFamily="18" charset="0"/>
                <a:cs typeface="Times New Roman" pitchFamily="18" charset="0"/>
              </a:rPr>
              <a:t>Важно!</a:t>
            </a:r>
            <a:r>
              <a:rPr lang="ru-RU" sz="2600" dirty="0">
                <a:latin typeface="Times New Roman" pitchFamily="18" charset="0"/>
                <a:cs typeface="Times New Roman" pitchFamily="18" charset="0"/>
              </a:rPr>
              <a:t> Педагог самостоятельно разрабатывает методические рекомендации для родителей к каждому занятию или заданию, игре. </a:t>
            </a:r>
          </a:p>
          <a:p>
            <a:pPr marL="457200" indent="-457200" algn="just">
              <a:buFontTx/>
              <a:buChar char="-"/>
            </a:pPr>
            <a:endParaRPr lang="ru-RU" sz="26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84242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40658" y="880182"/>
            <a:ext cx="10736826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ctr"/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Методические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рекомендации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для родителей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Индивидуальные.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В рекомендациях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педагог прописывает в чем необходимо поупражнять или какие знания и навыки необходимо закрепить ребенку для проведения следующего занятия, и выкладывает их в личный кабинет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родителя.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2.	</a:t>
            </a:r>
            <a:r>
              <a:rPr lang="ru-RU" sz="2800" i="1" dirty="0" smtClean="0">
                <a:latin typeface="Times New Roman" pitchFamily="18" charset="0"/>
                <a:cs typeface="Times New Roman" pitchFamily="18" charset="0"/>
              </a:rPr>
              <a:t>Общие.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Рекомендации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по предварительной работе к следующему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занятию размещаются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методической копилке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Сайта (страницы)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вместе с конспектом и дистанционным занятием в режиме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offline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indent="354013"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Рекомендации должны быть четкими и понятными, учитывать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условия, в которых сейчас пребывают дети. </a:t>
            </a:r>
          </a:p>
        </p:txBody>
      </p:sp>
    </p:spTree>
    <p:extLst>
      <p:ext uri="{BB962C8B-B14F-4D97-AF65-F5344CB8AC3E}">
        <p14:creationId xmlns:p14="http://schemas.microsoft.com/office/powerpoint/2010/main" val="5867966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3593" y="471054"/>
            <a:ext cx="4685607" cy="5777346"/>
          </a:xfrm>
          <a:solidFill>
            <a:srgbClr val="FBD1C5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r>
              <a:rPr lang="ru-RU" sz="4400" b="1" i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Психологические аспекты организации дистанционного обучения</a:t>
            </a:r>
            <a:endParaRPr lang="ru-RU" sz="4400" b="1" i="1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264727" y="471054"/>
            <a:ext cx="6622473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Возможные трудности педагога: 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	неумение вести себя перед камерой; 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	установление межличностных контактов между участниками образовательного процесса; 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	создание благоприятного психологического климата в ходе образовательной деятельности в дистанционном режиме; </a:t>
            </a:r>
          </a:p>
          <a:p>
            <a:pPr marL="457200" indent="-457200" algn="just">
              <a:buFontTx/>
              <a:buChar char="-"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соблюдение норм и правил телекоммуникационного этикета.</a:t>
            </a:r>
          </a:p>
          <a:p>
            <a:pPr indent="354013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Возможные трудности ребенка: 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	психологический дискомфорт от нахождения в непривычной среде; 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	изолированность от сверстников; 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	желание скрыть истинные чувства. </a:t>
            </a:r>
          </a:p>
        </p:txBody>
      </p:sp>
    </p:spTree>
    <p:extLst>
      <p:ext uri="{BB962C8B-B14F-4D97-AF65-F5344CB8AC3E}">
        <p14:creationId xmlns:p14="http://schemas.microsoft.com/office/powerpoint/2010/main" val="22998604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63235" y="173601"/>
            <a:ext cx="11610109" cy="65864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ctr"/>
            <a:r>
              <a:rPr lang="ru-RU" sz="2600" b="1" i="1" dirty="0" smtClean="0">
                <a:latin typeface="Times New Roman" pitchFamily="18" charset="0"/>
                <a:cs typeface="Times New Roman" pitchFamily="18" charset="0"/>
              </a:rPr>
              <a:t>Рекомендации для проведения занятий в режиме </a:t>
            </a:r>
            <a:r>
              <a:rPr lang="en-US" sz="2600" b="1" i="1" dirty="0" smtClean="0">
                <a:latin typeface="Times New Roman" pitchFamily="18" charset="0"/>
                <a:cs typeface="Times New Roman" pitchFamily="18" charset="0"/>
              </a:rPr>
              <a:t>online</a:t>
            </a:r>
            <a:endParaRPr lang="ru-RU" sz="2600" b="1" i="1" dirty="0">
              <a:latin typeface="Times New Roman" pitchFamily="18" charset="0"/>
              <a:cs typeface="Times New Roman" pitchFamily="18" charset="0"/>
            </a:endParaRPr>
          </a:p>
          <a:p>
            <a:pPr marL="457200" indent="-457200" algn="just">
              <a:buAutoNum type="arabicPeriod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центре – ребенок, его познавательная деятельность, а не сам предмет образовательной области.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2. Необходимо продумать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время восприятия материала,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т. к.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не весь учебный материал может быть понятен с первого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раза. </a:t>
            </a: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3. Вовлекать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ребенка постепенно. Направлять, но не заставлять, обращая внимание на сложность задания, все ли ребенку понятно, нравится ли ему.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4. Сначала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родителю желательно просмотреть материал самостоятельно, затем продемонстрировать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его ребенку,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помня о том, что для дошкольника это игра,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развлечение.</a:t>
            </a:r>
          </a:p>
          <a:p>
            <a:pPr algn="just"/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Для достижения лучшего результата стоит придерживаться нескольких 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правил: </a:t>
            </a:r>
          </a:p>
          <a:p>
            <a:pPr indent="354013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Установите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личный контакт с ребенком. Улыбайтесь, обращайтесь по имени, смейтесь вместе, уберите с лица выражение усталости и заботы. </a:t>
            </a:r>
          </a:p>
          <a:p>
            <a:pPr indent="354013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2.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Будьте энергичны,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используйте в речи больше интонационных средств, чем в обычной беседе. </a:t>
            </a:r>
          </a:p>
          <a:p>
            <a:pPr indent="354013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3.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Надевайте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одежду спокойных тонов, чтобы не отвлекать внимание ребенка. </a:t>
            </a:r>
          </a:p>
          <a:p>
            <a:pPr indent="354013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4.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Громко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четко и внятно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произносите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слова, но не кричите. </a:t>
            </a:r>
          </a:p>
          <a:p>
            <a:pPr indent="354013"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5.	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Держите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рядом музыкальную игрушку или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аудиозапись,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чтобы привлечь внимание ребенка в случае потери интереса. </a:t>
            </a:r>
          </a:p>
        </p:txBody>
      </p:sp>
    </p:spTree>
    <p:extLst>
      <p:ext uri="{BB962C8B-B14F-4D97-AF65-F5344CB8AC3E}">
        <p14:creationId xmlns:p14="http://schemas.microsoft.com/office/powerpoint/2010/main" val="369124711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29740" y="583202"/>
            <a:ext cx="4450080" cy="5777346"/>
          </a:xfrm>
          <a:solidFill>
            <a:srgbClr val="FBD1C5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4400" b="1" i="1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 algn="ctr">
              <a:buNone/>
            </a:pPr>
            <a:r>
              <a:rPr lang="ru-RU" sz="4400" b="1" i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Содержание дистанционного обучения</a:t>
            </a:r>
            <a:endParaRPr lang="ru-RU" sz="4400" b="1" i="1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987636" y="471054"/>
            <a:ext cx="6691745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Содержанием занятий может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быть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двигательная активность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могут быть: 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спортивные разминки, 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физминутки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 описанием движений и текста, 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игры малой подвижности (с участием от 2-х человек),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пальчиковые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игры с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текстом и описанием действий,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игры со спортивным оборудованием, но не активные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(упражнения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со скакалкой, ходьба по скакалке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(веревке),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прокатывание мяча и т.п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.). Деятельность ограничена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размерами комнаты, не предполагает активные игры с бегом, метанием, прыжками.</a:t>
            </a:r>
          </a:p>
          <a:p>
            <a:pPr indent="354013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родителей может быть оформлена текстом с картинками или ссылками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Интернет-ресурс.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45142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2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1870364" y="420802"/>
            <a:ext cx="10044971" cy="69865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Организация дистанционного обучения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является одной из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актуальных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тем современного образования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 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Условия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самоизоляции, закрытие групп на карантин с приостановлением очной формы обучения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изменили жизнь детей и взрослых.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В настоящее время участники образовательной деятельности периодически оказываются в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ситуации необходимости освоения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содержания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основных образовательных программ дошкольного образования без возможности непосредственного взаимодействия с педагогом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этих случаях встает вопрос о переходе ДОО в режим оказания родителям психолого-педагогической, методический и консультативной помощи по вопросам воспитания и освоения детьми содержания дошкольного образования с использованием дистанционных технологий. </a:t>
            </a:r>
          </a:p>
          <a:p>
            <a:pPr indent="354013"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94" y="236106"/>
            <a:ext cx="1672070" cy="17861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42164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46363" y="367564"/>
            <a:ext cx="11471563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Познавательная деятельность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Беседы о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событиях.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Необходим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перечень вопросов, уточнение для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родителей (на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что обратить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внимание),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ссылка или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текст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рассказа взрослого, ссылка на видеофайл, презентация, картинки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Что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должен ребёнок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усвоить, понять, запомнить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результате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беседы.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Каким образом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это проконтролировать (например,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отгадать кроссворд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(придуманный педагогом),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сделать книжку-малышку или лист-презентацию, коллаж по теме, схематическое изображение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(схема роста цветка)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т.д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54013"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Эксперименты, опыты.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Для родителей необходимо описать цель опыта,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что должен узнать ребёнок в результате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выполненных действий, алгоритм выполнения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опыта (эксперимента), необходимое оборудование,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результат.</a:t>
            </a:r>
          </a:p>
          <a:p>
            <a:pPr indent="354013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Продумать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форму отчета: рисунок, фото, рассказ и т.д. В описание задания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желательно добавить картинки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видео-файлы.</a:t>
            </a:r>
          </a:p>
          <a:p>
            <a:pPr indent="354013"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Математика.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Логические задания, игры, упражнения. Все с подробным описанием, картинками,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результатом (родители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должны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понимать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чему они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учат ребенка).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Пересчитать дома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окна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(количественный счет), найти спрятанную игрушку (ориентация в пространстве), разобрать игрушки по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видам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(классификация), нарисовать план комнаты (пространственное мышление) и т.д. </a:t>
            </a:r>
          </a:p>
          <a:p>
            <a:pPr indent="354013"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32615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21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74072" y="288945"/>
            <a:ext cx="11485419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Продуктивная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деятельность 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Рисование.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Указать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тему 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результат (то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чему должен научиться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ребенок). Для родителей поэтапное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выполнение работы или описание техники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рисования. Желательно информацию сопровождать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картинками или видеофайлами. </a:t>
            </a:r>
          </a:p>
          <a:p>
            <a:pPr indent="354013"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Лепка.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Действия те же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что и в рисовании.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Можно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добавить лепку из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теста (слепим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потом разрисуем или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испечем). Дать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рекомендации по приготовлению теста для лепки или выпечки. </a:t>
            </a:r>
          </a:p>
          <a:p>
            <a:pPr indent="354013"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Аппликация.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Тоже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что и для предыдущих видов деятельности.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Можно использовать не только цветную бумагу, но и салфетки, старые журналы, рекламные буклеты.</a:t>
            </a:r>
          </a:p>
          <a:p>
            <a:pPr indent="354013"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Конструирование.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Можно дать общую тему, без опоры на вид конструктора. Например, дом для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белки, парк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т.п. Пусть сделают его из любого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конструктора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или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коробок, из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того,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что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есть дома.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38272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22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4799" y="443346"/>
            <a:ext cx="11457709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Развитие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речи</a:t>
            </a:r>
          </a:p>
          <a:p>
            <a:pPr indent="354013"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Артикуляционная гимнастика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Объясните родителям для чего это нужно, как это важно. Необходимо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подробное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описание гимнастики или ссылка на видеоролик. </a:t>
            </a:r>
          </a:p>
          <a:p>
            <a:pPr indent="354013"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Чтение литературы</a:t>
            </a:r>
            <a:r>
              <a:rPr lang="ru-RU" sz="2400" i="1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Предлагая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родителям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прочитать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ребенку какое-либо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произведение, определите для чего это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нужно.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Прикрепите текст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произведения,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можно сделать ссылку на аудио файл.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Напишите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какая работа должна быть после прочтения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текста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(беседа, рисунок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придуманное продолжение или что-то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еще).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Игра-драматизация.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Предложите разыграть спектакль по знакомому произведению или вновь прочитанному. Опишите технологию изготовления театра: теневой,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плоскостной, пальчиковый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 т.д.  Можно предложить драматизацию, где у каждого члена семьи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будет своя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роль. Родители и дети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могут изготовить простые костюмы из подручных материалов,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декорации.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Заучивание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стихотворения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Обязательно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опубликовать текст стихотворения,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можно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разместить и опорную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таблицу для заучивания. Предложите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флешмоб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по результатам заучивания. </a:t>
            </a:r>
          </a:p>
        </p:txBody>
      </p:sp>
    </p:spTree>
    <p:extLst>
      <p:ext uri="{BB962C8B-B14F-4D97-AF65-F5344CB8AC3E}">
        <p14:creationId xmlns:p14="http://schemas.microsoft.com/office/powerpoint/2010/main" val="222122964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23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63237" y="118183"/>
            <a:ext cx="11651672" cy="71096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Графические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диктанты.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Подробная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инструкция с чего начать, как диктовать, в какой руке карандаш, как лежит листок, где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располагается родитель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это время. Рисунок того, что должно получиться. </a:t>
            </a:r>
          </a:p>
          <a:p>
            <a:pPr indent="354013" algn="just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Грамота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какие игры поиграть, цель игры, последовательность действий. Рекомендации по определению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места звука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слове, как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определять твердый и мягкий звук, делить слово на слоги, как выделить первый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последний звук.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Можно предложить совместные речевые игры типа «города» (кто больше назовет слов на определённый звук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Игры на словообразование, придумывание тематических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кроссвордов и пр. </a:t>
            </a:r>
          </a:p>
          <a:p>
            <a:pPr indent="354013"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Музыка</a:t>
            </a:r>
          </a:p>
          <a:p>
            <a:pPr indent="354013"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Слушание.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Напишите, почему Вы предлагаете прослушать именно это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музыкальное произведение.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 чем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поговорить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с ребёнком после прослушивания. Прикрепите файл с произведением или сделайте ссылку.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Пение.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Предложите разучить песню всей семьёй (сделайте ссылку на музыкальный файл), возможно, обыграть её. Устроить концерт для бабушки. Запустите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флешмоб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с исполнением песни..</a:t>
            </a:r>
          </a:p>
          <a:p>
            <a:pPr indent="354013"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Игра на музыкальных инструментах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Можно предложить устроить домашний оркестр на ложках, шумовой оркестр и т.п. </a:t>
            </a:r>
          </a:p>
          <a:p>
            <a:pPr indent="354013"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907465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29739" y="583202"/>
            <a:ext cx="4934987" cy="5777346"/>
          </a:xfrm>
          <a:solidFill>
            <a:srgbClr val="FBD1C5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4400" b="1" i="1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 algn="ctr">
              <a:buNone/>
            </a:pPr>
            <a:r>
              <a:rPr lang="ru-RU" sz="4400" b="1" i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Электронные образовательные ресурсы</a:t>
            </a:r>
            <a:endParaRPr lang="ru-RU" sz="4400" b="1" i="1" dirty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24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521036" y="709182"/>
            <a:ext cx="617912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Электронный образовательный ресурс (ЭОР)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образовательный ресурс, представленный в электронно-цифровой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форме,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включающий в себя структуру, предметное содержание и метаданные о них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54013"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Виды ЭОР, используемых в ДОО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дистанционный курс;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электронный тренажер;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презентация;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видеолекция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электронный лабораторный практикум (ЭЛП) или виртуальная лаборатория (ВЛ);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учебная компьютерная игра;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развивающая компьютерная игра;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мультимедийное электронное издание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726477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25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263237" y="118183"/>
            <a:ext cx="11651672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ctr"/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Электронные образовательные ресурсы для дошкольников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(часть из доступных к использованию)</a:t>
            </a:r>
          </a:p>
          <a:p>
            <a:pPr indent="354013" algn="just"/>
            <a:r>
              <a:rPr lang="en-US" sz="2400" dirty="0">
                <a:latin typeface="Times New Roman" pitchFamily="18" charset="0"/>
                <a:cs typeface="Times New Roman" pitchFamily="18" charset="0"/>
                <a:hlinkClick r:id="rId2"/>
              </a:rPr>
              <a:t>http://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2"/>
              </a:rPr>
              <a:t>rasigrushki.ru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РазИгрушки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». На сайте размещены развивающие игры и задания, ссылки на которые можно давать родителям. Задания удобно сгруппированы («веселая математика», «классификация предметов», «найди лишнее»). Можно скачать книги и тетради. Имеется подборка детских мультфильмов и фильмов, тесты для детей  и др.</a:t>
            </a:r>
          </a:p>
          <a:p>
            <a:pPr indent="354013" algn="just"/>
            <a:r>
              <a:rPr lang="en-US" sz="2400" dirty="0">
                <a:latin typeface="Times New Roman" pitchFamily="18" charset="0"/>
                <a:cs typeface="Times New Roman" pitchFamily="18" charset="0"/>
                <a:hlinkClick r:id="rId3"/>
              </a:rPr>
              <a:t>http://raskraski.com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3"/>
              </a:rPr>
              <a:t>/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- «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аскраски». Здесь можно скачать раскраски на любые темы (природа, техника, транспорт, животные). Кроме того, имеются раскраски по содержанию российских и зарубежных мультфильмов.</a:t>
            </a:r>
          </a:p>
          <a:p>
            <a:pPr indent="354013" algn="just"/>
            <a:r>
              <a:rPr lang="en-US" sz="2400" dirty="0">
                <a:latin typeface="Times New Roman" pitchFamily="18" charset="0"/>
                <a:cs typeface="Times New Roman" pitchFamily="18" charset="0"/>
                <a:hlinkClick r:id="rId4"/>
              </a:rPr>
              <a:t>http://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4"/>
              </a:rPr>
              <a:t>zonar.info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Оригами: схемы, видео-инструкции.</a:t>
            </a:r>
          </a:p>
          <a:p>
            <a:pPr indent="354013" algn="just"/>
            <a:r>
              <a:rPr lang="en-US" sz="2400" dirty="0">
                <a:latin typeface="Times New Roman" pitchFamily="18" charset="0"/>
                <a:cs typeface="Times New Roman" pitchFamily="18" charset="0"/>
                <a:hlinkClick r:id="rId5"/>
              </a:rPr>
              <a:t>http://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5"/>
              </a:rPr>
              <a:t>www.1umka.ru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«Умка – детский развивающий сайт». Развлекательные и обучающие мультфильмы, фонограммы детских песен («плюсовки» и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минусовки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»), онлайн раскраски, аудио-сказки, сценарии праздников и др.</a:t>
            </a:r>
          </a:p>
          <a:p>
            <a:pPr indent="354013" algn="just"/>
            <a:r>
              <a:rPr lang="en-US" sz="2400" dirty="0">
                <a:latin typeface="Times New Roman" pitchFamily="18" charset="0"/>
                <a:cs typeface="Times New Roman" pitchFamily="18" charset="0"/>
                <a:hlinkClick r:id="rId6"/>
              </a:rPr>
              <a:t>http://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  <a:hlinkClick r:id="rId6"/>
              </a:rPr>
              <a:t>www.detkiuch.ru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– «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Обучалки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400" dirty="0" err="1" smtClean="0">
                <a:latin typeface="Times New Roman" pitchFamily="18" charset="0"/>
                <a:cs typeface="Times New Roman" pitchFamily="18" charset="0"/>
              </a:rPr>
              <a:t>развивалки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для детей». Статьи и детях, обучающие и развивающие программы, детские обучающие видео, развивающие игры, песенки караоке для детей (на русском и английском языке) и др.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1625757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26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40658" y="880182"/>
            <a:ext cx="1073682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ctr"/>
            <a:r>
              <a:rPr lang="ru-RU" sz="2000" b="1" i="1" dirty="0">
                <a:latin typeface="Times New Roman" pitchFamily="18" charset="0"/>
                <a:cs typeface="Times New Roman" pitchFamily="18" charset="0"/>
              </a:rPr>
              <a:t>Литература: </a:t>
            </a:r>
          </a:p>
          <a:p>
            <a:pPr indent="354013"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1.	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Никуличева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Н. В. Внедрение дистанционного обучения в учебный процесс образовательной организации: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практ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пособие / Н. В.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Никуличева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 – М. : Федеральный институт развития образования, 2016. – 72 с. </a:t>
            </a:r>
          </a:p>
          <a:p>
            <a:pPr indent="354013"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2.	Федина Н. В. Социологический анализ готовности участников образовательной деятельности к реализации дистанционных образовательных технологий в дошкольном образовании / Н. В. Федина, И. В.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Бурмыкина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Л. М. Звезда, О. С Пикалова, Д. М.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Скуднев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И. В. Воронин //Гуманитарные исследования в Центральной России. - М. : ФГБОУ ВО "Липецкий государственный педагогический университет имени П. П.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Семенова-Тян-Шанского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", 2017. - №3(4). - С. 94-111. </a:t>
            </a:r>
          </a:p>
          <a:p>
            <a:pPr indent="354013"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3.	Н. Федина, Практика реализации дистанционных образовательных технологий в дошкольном образовании РФ / Н. Федина, И.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Бурмыкина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Л. 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Звезда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О. Пикалова, Д.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Скуднев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И. Воронин //Дошкольное воспитание/ - М. : Издательский дом "Воспитание дошкольника", 2017. - №10. - С. 3-14. </a:t>
            </a:r>
          </a:p>
        </p:txBody>
      </p:sp>
    </p:spTree>
    <p:extLst>
      <p:ext uri="{BB962C8B-B14F-4D97-AF65-F5344CB8AC3E}">
        <p14:creationId xmlns:p14="http://schemas.microsoft.com/office/powerpoint/2010/main" val="533926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9489" y="225084"/>
            <a:ext cx="11535508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ctr"/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Нормативно-правовые акты,</a:t>
            </a:r>
          </a:p>
          <a:p>
            <a:pPr indent="354013" algn="ctr"/>
            <a:r>
              <a:rPr lang="ru-RU" sz="28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регламентирующие организацию дистанционного обучения </a:t>
            </a:r>
            <a:endParaRPr lang="ru-RU" sz="28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354013" algn="just">
              <a:buFontTx/>
              <a:buChar char="-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Федеральный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закон РФ от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29.12.2012 №273-ФЗ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«Об образовании в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Российской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Федерации» (ст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13, 15, 16, 17, 41);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>
              <a:buFontTx/>
              <a:buChar char="-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Федеральный закон РФ от 08.06.2020 №164-ФЗ «О внесении изменений в статьи 71.1 и 108 Федерального закона «Об образовании в Российской Федерации»;</a:t>
            </a:r>
            <a:endParaRPr lang="ru-RU" sz="22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>
              <a:buFontTx/>
              <a:buChar char="-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приказ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Министерства образования и науки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РФ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23.08.2017 №816 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«Об утверждении Порядка применения организациями, осуществляющими образовательную деятельность, электронного обучения, дистанционных образовательных технологий при реализации образовательных программ»;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>
              <a:buFontTx/>
              <a:buChar char="-"/>
            </a:pPr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письмо Министерства образования и науки РФ от 28.08.2015  №АК-2563/05 «О методических рекомендациях» (методические рекомендации по организации образовательной деятельности с использованием сетевых форм реализации образовательных программ). </a:t>
            </a:r>
          </a:p>
          <a:p>
            <a:pPr indent="354013" algn="just"/>
            <a:r>
              <a:rPr lang="ru-RU" sz="2200" i="1" dirty="0" smtClean="0">
                <a:latin typeface="Times New Roman" pitchFamily="18" charset="0"/>
                <a:cs typeface="Times New Roman" pitchFamily="18" charset="0"/>
              </a:rPr>
              <a:t>Учет требований: </a:t>
            </a:r>
            <a:endParaRPr lang="ru-RU" sz="2200" i="1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Федеральный закон от 27.07.2006 №152-ФЗ «О персональных данных»;</a:t>
            </a:r>
          </a:p>
          <a:p>
            <a:pPr indent="354013" algn="just"/>
            <a:r>
              <a:rPr lang="ru-RU" sz="2200" dirty="0" smtClean="0">
                <a:latin typeface="Times New Roman" pitchFamily="18" charset="0"/>
                <a:cs typeface="Times New Roman" pitchFamily="18" charset="0"/>
              </a:rPr>
              <a:t>- Федеральный закон от 27.07.2006 №149-ФЗ «Об информации, информационных технологиях и о защите информации» (с изменениями и дополнениями). </a:t>
            </a:r>
          </a:p>
          <a:p>
            <a:pPr indent="354013" algn="just">
              <a:buFontTx/>
              <a:buChar char="-"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19133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18655" y="836023"/>
            <a:ext cx="5112327" cy="5146766"/>
          </a:xfrm>
          <a:solidFill>
            <a:srgbClr val="FBD1C5"/>
          </a:solidFill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ctr">
              <a:buNone/>
            </a:pPr>
            <a:endParaRPr lang="ru-RU" sz="2000" b="1" i="1" dirty="0" smtClean="0">
              <a:solidFill>
                <a:srgbClr val="FF0000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  <a:p>
            <a:pPr marL="0" indent="0" algn="ctr">
              <a:buNone/>
            </a:pPr>
            <a:r>
              <a:rPr lang="ru-RU" sz="4400" b="1" i="1" dirty="0" smtClean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Особенности  организации  </a:t>
            </a:r>
            <a:r>
              <a:rPr lang="ru-RU" sz="4400" b="1" i="1" dirty="0">
                <a:solidFill>
                  <a:srgbClr val="FF000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дистанционного обучения дошкольников</a:t>
            </a: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5874327" y="836023"/>
            <a:ext cx="573578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Дистанционное образование детей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– образование на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расстоянии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без непосредственного контакта с педагогом и другими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детьми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посредством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информационно-коммуникационных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технологий.</a:t>
            </a:r>
          </a:p>
          <a:p>
            <a:pPr indent="354013"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Дистанционное образование дошкольника заключается в том, что детям и родителям в доступной форме предлагается учебный материал. Находясь дома, они вместе изучают и выполняют задания педагогов. Основная цель заданий – освоение материала в процессе выполнения творческого задания.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468528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40658" y="880182"/>
            <a:ext cx="10736826" cy="61247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r>
              <a:rPr lang="ru-RU" sz="1400" b="1" i="1" dirty="0" smtClean="0">
                <a:latin typeface="Times New Roman" pitchFamily="18" charset="0"/>
                <a:cs typeface="Times New Roman" pitchFamily="18" charset="0"/>
              </a:rPr>
              <a:t>          </a:t>
            </a:r>
          </a:p>
          <a:p>
            <a:pPr indent="354013" algn="just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Основная цель дистанционного обучения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– предоставить ребенку возможность получить образование на дому, оказать педагогическую поддержку и консультативную помощь родителям.</a:t>
            </a:r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      </a:t>
            </a:r>
          </a:p>
          <a:p>
            <a:pPr indent="354013" algn="just"/>
            <a:r>
              <a:rPr lang="ru-RU" sz="2800" b="1" i="1" dirty="0" smtClean="0"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lvl="1" indent="354013" algn="just">
              <a:buFontTx/>
              <a:buChar char="-"/>
            </a:pP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удовлетворение потребностей родителей и детей в получении образования;</a:t>
            </a:r>
          </a:p>
          <a:p>
            <a:pPr indent="354013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предоставление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воспитанникам возможности освоения образовательных программ непосредственно по месту их жительства или временного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пребывания;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усиление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личностной направленности образовательного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процесса;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	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обеспечение распространения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знаний среди родителей, повышение уровня их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компетенции.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94" y="0"/>
            <a:ext cx="1447626" cy="1546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267075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6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40658" y="323558"/>
            <a:ext cx="10736826" cy="54784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endParaRPr lang="ru-RU" sz="2500" b="1" i="1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endParaRPr lang="ru-RU" sz="2500" b="1" i="1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endParaRPr lang="ru-RU" sz="2500" b="1" i="1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Основные принципы </a:t>
            </a:r>
            <a:r>
              <a:rPr lang="ru-RU" sz="2500" b="1" i="1" dirty="0">
                <a:latin typeface="Times New Roman" pitchFamily="18" charset="0"/>
                <a:cs typeface="Times New Roman" pitchFamily="18" charset="0"/>
              </a:rPr>
              <a:t>применения </a:t>
            </a:r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ДОТ: </a:t>
            </a:r>
            <a:endParaRPr lang="ru-RU" sz="2500" b="1" i="1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доступность (предоставление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всем участникам образовательного процесса возможности получения качественной и своевременной информации непосредственно по месту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жительства); 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500" dirty="0" err="1" smtClean="0">
                <a:latin typeface="Times New Roman" pitchFamily="18" charset="0"/>
                <a:cs typeface="Times New Roman" pitchFamily="18" charset="0"/>
              </a:rPr>
              <a:t>персонализация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 (создание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условий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реализации индивидуальной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образовательной траектории обучающегося); 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интерактивность (возможность контактов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всех участников образовательного процесса с помощью информационно-образовательной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среды); 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- гибкость (возможность каждому участнику образовательного процесса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работать в необходимом для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него </a:t>
            </a:r>
            <a:r>
              <a:rPr lang="ru-RU" sz="2500" dirty="0">
                <a:latin typeface="Times New Roman" pitchFamily="18" charset="0"/>
                <a:cs typeface="Times New Roman" pitchFamily="18" charset="0"/>
              </a:rPr>
              <a:t>темпе и в удобное </a:t>
            </a: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время). 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94" y="0"/>
            <a:ext cx="1447626" cy="1546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920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7</a:t>
            </a:fld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840658" y="323558"/>
            <a:ext cx="10736826" cy="50937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endParaRPr lang="ru-RU" sz="2500" b="1" i="1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endParaRPr lang="ru-RU" sz="2500" b="1" i="1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endParaRPr lang="ru-RU" sz="2500" b="1" i="1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Особенности дистанционного обучения дошкольников</a:t>
            </a:r>
          </a:p>
          <a:p>
            <a:pPr indent="354013" algn="just"/>
            <a:r>
              <a:rPr lang="ru-RU" sz="2500" b="1" i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500" b="1" i="1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just">
              <a:buFontTx/>
              <a:buChar char="-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Мотивация. Дистанционное обучение предполагает от родителей и ребенка наличие мотивации к получению знаний и навыков. Роль взрослого – создать условия для обучения, заинтересовать ребенка.</a:t>
            </a:r>
          </a:p>
          <a:p>
            <a:pPr marL="342900" indent="-342900" algn="just">
              <a:buFontTx/>
              <a:buChar char="-"/>
            </a:pPr>
            <a:r>
              <a:rPr lang="ru-RU" sz="2500" dirty="0" smtClean="0">
                <a:latin typeface="Times New Roman" pitchFamily="18" charset="0"/>
                <a:cs typeface="Times New Roman" pitchFamily="18" charset="0"/>
              </a:rPr>
              <a:t>Ответственность родителей. Ребенок не имеет необходимых навыков самостоятельности, самоорганизации и усидчивости. Дистанционное обучение предполагает, что большую часть учебного материала в процессе обучения ребенок осваивает совместно с родителями, что не исключает самостоятельного выполнения части заданий.</a:t>
            </a:r>
            <a:endParaRPr lang="ru-RU" sz="25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94" y="0"/>
            <a:ext cx="1447626" cy="1546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45658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8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65760" y="225084"/>
            <a:ext cx="11535508" cy="64325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ctr"/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indent="354013" algn="ctr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Направления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деятельности ДОО с использованием 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ДОТ 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  <a:p>
            <a:pPr indent="354013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Психолого-педагогическое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просвещение родителей (законных представителей) с целью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повышения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уровня их педагогической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компетентности.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Практические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рекомендации по содержательному наполнению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и организации процесса освоения воспитанниками ДОО содержания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основной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образовательной программы дошкольного образования.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Оказание помощи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родителям (законным представителям) в области реализации мероприятий коррекционной направленности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354013" algn="just"/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При организации деятельности ДОО в режиме консультирования </a:t>
            </a:r>
            <a:r>
              <a:rPr lang="ru-RU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запрещается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354013"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требовать от родителей отчетов о выполнении с ребенком в полном объеме всех рекомендованных активностей;</a:t>
            </a:r>
          </a:p>
          <a:p>
            <a:pPr indent="354013" algn="just">
              <a:buFontTx/>
              <a:buChar char="-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размещать на странице Сайта, в специальных группах в социальных сетях информацию, содержащую персональные данные участников образовательного процесса.</a:t>
            </a:r>
          </a:p>
          <a:p>
            <a:pPr indent="354013" algn="just">
              <a:buFontTx/>
              <a:buChar char="-"/>
            </a:pP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28296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F2540C-B3D1-4F5A-9573-DB9AD9241951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840658" y="880182"/>
            <a:ext cx="1073682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54013" algn="just"/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  При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реализации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ООП ДО с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применением электронного обучения и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ДОТ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ДОО могут 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применяются разные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модели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обучения 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(в зависимости от технических условий):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	обучение в режиме онлайн (электронное обучение); 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	дистанционное обучение через интерактивные учебные материалы; </a:t>
            </a:r>
          </a:p>
          <a:p>
            <a:pPr indent="354013"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	самостоятельная работа родителей с детьми на основе обратной связи через сайт, электронную почту, интернет-мессенджеры, социальные сети. 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8294" y="0"/>
            <a:ext cx="1447626" cy="1546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35321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4300</TotalTime>
  <Words>2951</Words>
  <Application>Microsoft Office PowerPoint</Application>
  <PresentationFormat>Широкоэкранный</PresentationFormat>
  <Paragraphs>219</Paragraphs>
  <Slides>26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32" baseType="lpstr">
      <vt:lpstr>Arial Unicode MS</vt:lpstr>
      <vt:lpstr>Arial</vt:lpstr>
      <vt:lpstr>Calibri</vt:lpstr>
      <vt:lpstr>Calibri Light</vt:lpstr>
      <vt:lpstr>Times New Roman</vt:lpstr>
      <vt:lpstr>Тема Office</vt:lpstr>
      <vt:lpstr>ГМО заместителей заведующих по ВМР и старших воспитателей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Основные направления психолого-педагогической работы с родителями гиперактивного ребенка</dc:title>
  <dc:creator>Завуч</dc:creator>
  <cp:lastModifiedBy>roscom</cp:lastModifiedBy>
  <cp:revision>428</cp:revision>
  <dcterms:created xsi:type="dcterms:W3CDTF">2017-11-21T07:41:31Z</dcterms:created>
  <dcterms:modified xsi:type="dcterms:W3CDTF">2021-02-10T04:58:30Z</dcterms:modified>
</cp:coreProperties>
</file>