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2" r:id="rId1"/>
  </p:sldMasterIdLst>
  <p:sldIdLst>
    <p:sldId id="256" r:id="rId2"/>
    <p:sldId id="260" r:id="rId3"/>
    <p:sldId id="261" r:id="rId4"/>
    <p:sldId id="258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4278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830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433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6191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0184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3102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42907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819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418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5439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661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C859642D-C9C1-481E-AEB8-C098ABE5139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5D7FC5D0-D56A-4FB1-9A53-752019733C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48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3" r:id="rId1"/>
    <p:sldLayoutId id="2147484464" r:id="rId2"/>
    <p:sldLayoutId id="2147484465" r:id="rId3"/>
    <p:sldLayoutId id="2147484466" r:id="rId4"/>
    <p:sldLayoutId id="2147484467" r:id="rId5"/>
    <p:sldLayoutId id="2147484468" r:id="rId6"/>
    <p:sldLayoutId id="2147484469" r:id="rId7"/>
    <p:sldLayoutId id="2147484470" r:id="rId8"/>
    <p:sldLayoutId id="2147484471" r:id="rId9"/>
    <p:sldLayoutId id="2147484472" r:id="rId10"/>
    <p:sldLayoutId id="21474844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491" y="204716"/>
            <a:ext cx="11136572" cy="37121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dirty="0"/>
              <a:t>Городской отдел образования г. Саяногорска</a:t>
            </a:r>
            <a:br>
              <a:rPr lang="ru-RU" sz="1800" dirty="0"/>
            </a:br>
            <a:r>
              <a:rPr lang="ru-RU" sz="1800" dirty="0"/>
              <a:t>Городское методическое объединение</a:t>
            </a:r>
            <a:br>
              <a:rPr lang="ru-RU" sz="1800" dirty="0"/>
            </a:br>
            <a:r>
              <a:rPr lang="ru-RU" sz="1800" dirty="0" smtClean="0"/>
              <a:t>старших </a:t>
            </a:r>
            <a:r>
              <a:rPr lang="ru-RU" sz="1800" dirty="0"/>
              <a:t>воспитателей и заместителей заведующих по </a:t>
            </a:r>
            <a:r>
              <a:rPr lang="ru-RU" sz="1800" dirty="0" err="1" smtClean="0"/>
              <a:t>ВМР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3600" dirty="0" smtClean="0"/>
              <a:t>Структура </a:t>
            </a:r>
            <a:r>
              <a:rPr lang="ru-RU" sz="3600" dirty="0" smtClean="0"/>
              <a:t>современного </a:t>
            </a:r>
            <a:r>
              <a:rPr lang="ru-RU" sz="3600" dirty="0" smtClean="0"/>
              <a:t>образовательного </a:t>
            </a:r>
            <a:r>
              <a:rPr lang="ru-RU" sz="3600" dirty="0" smtClean="0"/>
              <a:t>процесса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1872" y="5022376"/>
            <a:ext cx="9874702" cy="1469864"/>
          </a:xfrm>
        </p:spPr>
        <p:txBody>
          <a:bodyPr>
            <a:normAutofit/>
          </a:bodyPr>
          <a:lstStyle/>
          <a:p>
            <a:pPr algn="r"/>
            <a:r>
              <a:rPr lang="ru-RU" b="1" dirty="0">
                <a:solidFill>
                  <a:schemeClr val="tx1"/>
                </a:solidFill>
              </a:rPr>
              <a:t>Горшкова </a:t>
            </a:r>
            <a:r>
              <a:rPr lang="ru-RU" b="1" dirty="0" err="1">
                <a:solidFill>
                  <a:schemeClr val="tx1"/>
                </a:solidFill>
              </a:rPr>
              <a:t>Е.Ф</a:t>
            </a:r>
            <a:r>
              <a:rPr lang="ru-RU" b="1" dirty="0">
                <a:solidFill>
                  <a:schemeClr val="tx1"/>
                </a:solidFill>
              </a:rPr>
              <a:t>., </a:t>
            </a:r>
          </a:p>
          <a:p>
            <a:pPr algn="r"/>
            <a:r>
              <a:rPr lang="ru-RU" b="1" dirty="0">
                <a:solidFill>
                  <a:schemeClr val="tx1"/>
                </a:solidFill>
              </a:rPr>
              <a:t>заместитель заведующего по </a:t>
            </a:r>
            <a:r>
              <a:rPr lang="ru-RU" b="1" dirty="0" err="1" smtClean="0">
                <a:solidFill>
                  <a:schemeClr val="tx1"/>
                </a:solidFill>
              </a:rPr>
              <a:t>ВМР</a:t>
            </a:r>
            <a:endParaRPr lang="ru-RU" b="1" dirty="0" smtClean="0">
              <a:solidFill>
                <a:schemeClr val="tx1"/>
              </a:solidFill>
            </a:endParaRPr>
          </a:p>
          <a:p>
            <a:pPr algn="r"/>
            <a:r>
              <a:rPr lang="ru-RU" b="1" dirty="0" err="1" smtClean="0">
                <a:solidFill>
                  <a:schemeClr val="tx1"/>
                </a:solidFill>
              </a:rPr>
              <a:t>МБДОУ</a:t>
            </a:r>
            <a:r>
              <a:rPr lang="ru-RU" b="1" dirty="0" smtClean="0">
                <a:solidFill>
                  <a:schemeClr val="tx1"/>
                </a:solidFill>
              </a:rPr>
              <a:t> детский сад № 4 «Чиполлино»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37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2263" y="109182"/>
            <a:ext cx="10658901" cy="67488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Современный этап развития дошкольного образования характеризуется быстрым темпом внедрения различных инноваций в практику работы детских садов. </a:t>
            </a:r>
            <a:endParaRPr lang="ru-RU" sz="1800" b="1" dirty="0" smtClean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</a:t>
            </a:r>
            <a:r>
              <a:rPr lang="ru-RU" sz="1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требует изменений во взаимодействии взрослых с детьми. </a:t>
            </a:r>
            <a:endParaRPr lang="ru-RU" sz="1800" b="1" dirty="0" smtClean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8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связи с этим встала задача пересмотра </a:t>
            </a:r>
            <a:r>
              <a:rPr lang="ru-RU" sz="18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приоритета в организации образовательного процесса.</a:t>
            </a:r>
            <a:endParaRPr lang="ru-RU" sz="1800" b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/>
              </a:buClr>
              <a:buNone/>
            </a:pPr>
            <a:endParaRPr lang="ru-RU" sz="1700" b="1" i="1" u="sng" dirty="0" smtClean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/>
              </a:buClr>
              <a:buNone/>
            </a:pPr>
            <a:r>
              <a:rPr lang="ru-RU" sz="18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контексте проблемы общения ребенка и взрослого существуют два </a:t>
            </a:r>
            <a:r>
              <a:rPr lang="ru-RU" sz="1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взгляда на понимание детского </a:t>
            </a:r>
            <a:r>
              <a:rPr lang="ru-RU" sz="18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развития</a:t>
            </a:r>
            <a:r>
              <a:rPr lang="ru-RU" sz="1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1800" b="1" i="1" u="sng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7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Первый </a:t>
            </a:r>
            <a:r>
              <a:rPr lang="ru-RU" sz="1700" b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взгляд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характеризуется тем, что подчеркивается культурная сущность человека.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подход разделяется многими российскими авторами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 факт того, что ребенок рождается в культуре, говорит о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ее освоения. Это отмечал А. Н. Леонтьев: «...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для 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включение ребенка в общение со взрослым, овладение 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 миром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материальных и духовных явлений, которые созданы в 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ходе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исторического развития человеческого общества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При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 культура предстает в роли источника культурных или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идеальных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форм. Д. Б. </a:t>
            </a:r>
            <a:r>
              <a:rPr lang="ru-RU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писал: «Ребенок вступает во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некоторой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идеальной формой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 е. с достигнутым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обществом уровнем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человеческой культуры, в котором он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родился». Важный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заключается в том, что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культурные формы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уже существуют. Они возникли до рождения ребенка и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выступают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сложившиеся образцы, которым он должен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подражать -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роцесс освоения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образцов или идеальных форм определяет детское 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Анализу этого вопроса уделял большое внимание </a:t>
            </a:r>
            <a:r>
              <a:rPr lang="ru-RU" sz="17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Л.С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Выготский. 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идеальной формой понимал то психическое образование, которое, с одной стороны, должно появиться в конце развития, а с другой — уже существует в культуре и является культурным образцом. </a:t>
            </a:r>
          </a:p>
          <a:p>
            <a:pPr marL="0" indent="0" algn="ctr">
              <a:buNone/>
            </a:pPr>
            <a:endParaRPr lang="ru-RU" sz="18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55093" y="5568287"/>
            <a:ext cx="10044752" cy="115323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Существенной </a:t>
            </a: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процесса детского развития является обязательное участие двух человек: взрослого и ребенка. Взрослый выступает в роли носителя идеальной формы. Ребенок осваивает ее, совершенствуя свою первичную форму в процессе взаимодействия, подражая взрослому</a:t>
            </a:r>
            <a:r>
              <a:rPr lang="ru-RU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u="sng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1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672" y="0"/>
            <a:ext cx="10754435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Убедительная позиция Л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С. Выготского и А. Н. Леонтьева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том, что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культуры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(идеальные формы) </a:t>
            </a:r>
            <a:r>
              <a:rPr lang="ru-RU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осваиваются ребенком только с </a:t>
            </a:r>
            <a:r>
              <a:rPr lang="ru-RU" sz="17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 </a:t>
            </a:r>
            <a:r>
              <a:rPr lang="ru-RU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взрослого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Фактически взрослый выступает в роли высшего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существа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знающего, что и как нужно делать ребенку. В этом случае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не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предъявляет идеальную форму, но и контролирует процесс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первичной и идеальной формы. Этот контроль (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сверху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носит доминирующий характер в том смысле, что </a:t>
            </a:r>
            <a:r>
              <a:rPr lang="ru-RU" sz="17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результат </a:t>
            </a:r>
            <a:r>
              <a:rPr lang="ru-RU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заранее известен взрослому как носителю идеальной </a:t>
            </a:r>
            <a:r>
              <a:rPr lang="ru-RU" sz="17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</a:t>
            </a:r>
            <a:r>
              <a:rPr lang="ru-RU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него есть основания направлять действия детей в соответствие с </a:t>
            </a:r>
            <a:r>
              <a:rPr lang="ru-RU" sz="17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заранее </a:t>
            </a:r>
            <a:r>
              <a:rPr lang="ru-RU" sz="17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разработанной схемой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7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Этот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происходит в особом образовательном пространстве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наличием зоны ближайшего развития (</a:t>
            </a:r>
            <a:r>
              <a:rPr lang="ru-RU" sz="1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ЗБР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зона ближайшего развития (</a:t>
            </a:r>
            <a:r>
              <a:rPr lang="ru-RU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ЗБР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выступает как место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 происходит встреча первичной и идеальной формы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следует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вышеизложенного,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ведущая роль в этом процессе — 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зоны ближайшего развития — принадлежит взрослому.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отбирает культурные образцы, показывает способы действия с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 и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контролирует результаты их освоения. У Л. С. Выготского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характеризуется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особая форма образования, которая ведет за 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собой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— развивающее обучение.</a:t>
            </a:r>
            <a:endParaRPr lang="ru-RU" sz="17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Идеальные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можно рассматривать как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знания.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этом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мы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сталкиваемся с одной особенностью, которая характерна для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знаний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нее обратил внимание К. Поппер. Он писал: «... когда мы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начали что-то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делать, — например, строить дом, — то не в нашей воле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так, как нам нравится, если мы не хотим быть погребенными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обвалившейся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крышей. Скорее, есть структурные законы, которые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нами должны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открыты, законы, которые мы не можем изменить и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автономны». Другими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словами, ребенок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не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следовать указаниям взрослого и им подчинятся, но и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подчиняться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 законам, которые стоят за этими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знаниями.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i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Такая интерпретация свойств знаний ведет к ряду следствий:</a:t>
            </a:r>
          </a:p>
          <a:p>
            <a:pPr marL="0" indent="0" algn="ctr">
              <a:buNone/>
            </a:pPr>
            <a:endParaRPr lang="ru-RU" sz="1900" b="1" i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71400" lvl="8" indent="0">
              <a:buNone/>
            </a:pPr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77672" y="5854890"/>
            <a:ext cx="10645253" cy="90075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rgbClr val="D34817"/>
              </a:buClr>
              <a:buSzPct val="80000"/>
            </a:pPr>
            <a:endParaRPr lang="ru-RU" sz="1700" b="1" u="sng" spc="1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ctr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spc="1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Целесообразности </a:t>
            </a:r>
            <a:r>
              <a:rPr lang="ru-RU" b="1" spc="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классно-урочной системы </a:t>
            </a:r>
            <a:r>
              <a:rPr lang="ru-RU" b="1" spc="1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обучения.</a:t>
            </a:r>
            <a:endParaRPr lang="ru-RU" b="1" spc="1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ctr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spc="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Нормированию, как самих учеников, так и процессов детского </a:t>
            </a:r>
            <a:r>
              <a:rPr lang="ru-RU" b="1" spc="1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развития.</a:t>
            </a:r>
          </a:p>
          <a:p>
            <a:pPr marL="285750" lvl="0" indent="-285750" algn="ctr">
              <a:buClr>
                <a:schemeClr val="bg1"/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spc="1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 </a:t>
            </a:r>
            <a:r>
              <a:rPr lang="ru-RU" b="1" spc="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детской произвольности и освоения </a:t>
            </a:r>
            <a:r>
              <a:rPr lang="ru-RU" b="1" spc="1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знаний</a:t>
            </a:r>
            <a:r>
              <a:rPr lang="ru-RU" b="1" spc="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spc="1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71400" lvl="8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D34817"/>
              </a:buClr>
            </a:pPr>
            <a:endParaRPr lang="ru-RU" sz="13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26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937" y="122830"/>
            <a:ext cx="8947870" cy="654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36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3131" y="177421"/>
            <a:ext cx="10570737" cy="653727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1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другая точка зрения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соответствии с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которой ребенок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своим возможностям оценивается гораздо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выше взрослого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этом случае ребенок рассматривается как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образовательного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процесса, то есть сам определяет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осваиваемое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управляет временем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Исследователи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придерживающиеся этой точки зрения, считают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нежелательным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вмешательство взрослого в процесс детской активности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призван обеспечить богатство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предметно-пространственной среды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максимально развернуть самостоятельную детскую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навязывая ребенку готовых схем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 находит выражение в понятии </a:t>
            </a:r>
            <a:r>
              <a:rPr 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«голос ребенка»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ребенка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имеющего право голоса, во многом основано на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Конвенции о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правах ребенка ООН.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 ребенка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зачастую действует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разнонаправленно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процессами, организуемыми взрослым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Современный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тренд заключается в том, чтобы обеспечить реализацию детских возможностей.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возможностей предполагает выход за пределы зоны ближайшего развития, поскольку они безграничны. Для этого необходимо обеспечить детскую реализацию за счет создания нового пространства, в котором ребенок порождает новые продукты, а взрослый поддерживает его в этом - </a:t>
            </a:r>
            <a:r>
              <a:rPr 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детской реализации (</a:t>
            </a:r>
            <a:r>
              <a:rPr lang="ru-RU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ПДР</a:t>
            </a:r>
            <a:r>
              <a:rPr 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Веракса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1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Пространство </a:t>
            </a:r>
            <a:r>
              <a:rPr lang="ru-RU" sz="1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детской реализации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обеспечивает развитие личности, поддержку ее индивидуальности, уникальности, неповторимости, предоставляет свободу способов самореализации, открывает путь самостоятельного творческого поиска. </a:t>
            </a:r>
            <a:r>
              <a:rPr lang="ru-RU" sz="1800" dirty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Перед ребенком ставится какая-либо проблема, и он старается самостоятельно найти пути ее решения. 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27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854" y="136478"/>
            <a:ext cx="10522424" cy="65236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зоне ближайшего развития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за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взрослым, копируя его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в пространстве детской реализации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за ребенком, помогая в его активности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если в зоне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ближайшего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продуктом является освоение уже известного образца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пространстве реализации создается новый продукт, не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вписанный в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культурные нормы. Более того, в зоне ближайшего развития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осваивает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прошлое культуры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пространстве детской реализации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происходит за счет создания будущей культуры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 мы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имеем два пути развития: в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развитие, базирующееся на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прошлом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развитие, ориентированное на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1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</a:t>
            </a:r>
            <a:r>
              <a:rPr lang="ru-RU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образовательного процесса в </a:t>
            </a:r>
            <a:r>
              <a:rPr lang="ru-RU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дошкольном возрасте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приобретает новый </a:t>
            </a:r>
            <a:r>
              <a:rPr lang="ru-RU" sz="1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</a:t>
            </a:r>
            <a:endParaRPr lang="ru-RU" sz="1800" b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556" y="3000659"/>
            <a:ext cx="8611559" cy="3659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306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5" t="5905" r="5491" b="16807"/>
          <a:stretch/>
        </p:blipFill>
        <p:spPr>
          <a:xfrm>
            <a:off x="464023" y="0"/>
            <a:ext cx="108226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5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TM03457515[[fn=Вид]]</Template>
  <TotalTime>405</TotalTime>
  <Words>1018</Words>
  <Application>Microsoft Office PowerPoint</Application>
  <PresentationFormat>Широкоэкранный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Schoolbook</vt:lpstr>
      <vt:lpstr>Times New Roman</vt:lpstr>
      <vt:lpstr>Wingdings</vt:lpstr>
      <vt:lpstr>Wingdings 2</vt:lpstr>
      <vt:lpstr>View</vt:lpstr>
      <vt:lpstr>Городской отдел образования г. Саяногорска Городское методическое объединение старших воспитателей и заместителей заведующих по ВМР  Структура современного образовательного процесса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современного образовательного процесса</dc:title>
  <dc:creator>Чиполино</dc:creator>
  <cp:lastModifiedBy>Чиполино</cp:lastModifiedBy>
  <cp:revision>24</cp:revision>
  <dcterms:created xsi:type="dcterms:W3CDTF">2020-10-13T08:14:26Z</dcterms:created>
  <dcterms:modified xsi:type="dcterms:W3CDTF">2020-10-14T08:14:06Z</dcterms:modified>
</cp:coreProperties>
</file>