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5" r:id="rId3"/>
    <p:sldId id="264" r:id="rId4"/>
    <p:sldId id="259" r:id="rId5"/>
    <p:sldId id="257" r:id="rId6"/>
    <p:sldId id="263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615" autoAdjust="0"/>
    <p:restoredTop sz="86364" autoAdjust="0"/>
  </p:normalViewPr>
  <p:slideViewPr>
    <p:cSldViewPr>
      <p:cViewPr varScale="1">
        <p:scale>
          <a:sx n="93" d="100"/>
          <a:sy n="93" d="100"/>
        </p:scale>
        <p:origin x="-23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04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8AE942-A4CA-4862-A052-10A7C25148C3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71A906-2FD9-495B-B9F4-C4CEDA9E3D4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71A906-2FD9-495B-B9F4-C4CEDA9E3D49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71A906-2FD9-495B-B9F4-C4CEDA9E3D49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71A906-2FD9-495B-B9F4-C4CEDA9E3D49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357298"/>
            <a:ext cx="7858180" cy="35719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Особенности разработки индивидуальных образовательных маршрутов и программ </a:t>
            </a:r>
            <a:br>
              <a:rPr lang="ru-RU" sz="4000" dirty="0" smtClean="0"/>
            </a:br>
            <a:r>
              <a:rPr lang="ru-RU" sz="4000" dirty="0" smtClean="0"/>
              <a:t>для воспитанников с ОВЗ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285728"/>
            <a:ext cx="7072362" cy="928694"/>
          </a:xfrm>
        </p:spPr>
        <p:txBody>
          <a:bodyPr>
            <a:normAutofit/>
          </a:bodyPr>
          <a:lstStyle/>
          <a:p>
            <a:r>
              <a:rPr lang="ru-RU" sz="1600" dirty="0" smtClean="0">
                <a:solidFill>
                  <a:schemeClr val="tx1"/>
                </a:solidFill>
              </a:rPr>
              <a:t>Городской отдел образования г. Саяногорска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Городское методическое объединение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заместителей заведующих по ВМР и старших воспитателей ДОО</a:t>
            </a:r>
          </a:p>
          <a:p>
            <a:endParaRPr lang="ru-RU" sz="16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428728" y="21429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785918" y="4929198"/>
            <a:ext cx="7072362" cy="928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Жерносекова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О.А., заместитель заведующего по ВМР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МБДОУ </a:t>
            </a:r>
            <a:r>
              <a:rPr kumimoji="0" lang="ru-RU" sz="1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д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/с № 20 «Дельфин»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4757742" cy="642942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dirty="0" smtClean="0"/>
              <a:t>       По результатам </a:t>
            </a:r>
            <a:r>
              <a:rPr lang="ru-RU" sz="2800" dirty="0" err="1" smtClean="0"/>
              <a:t>вебинара</a:t>
            </a:r>
            <a:r>
              <a:rPr lang="ru-RU" sz="2800" dirty="0" smtClean="0"/>
              <a:t> </a:t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1028" name="Picture 4" descr="C:\Users\User\Desktop\cert_34411_467533_6260.jpg"/>
          <p:cNvPicPr>
            <a:picLocks noChangeAspect="1" noChangeArrowheads="1"/>
          </p:cNvPicPr>
          <p:nvPr/>
        </p:nvPicPr>
        <p:blipFill>
          <a:blip r:embed="rId2"/>
          <a:srcRect l="5714" t="2009" r="5714" b="5580"/>
          <a:stretch>
            <a:fillRect/>
          </a:stretch>
        </p:blipFill>
        <p:spPr bwMode="auto">
          <a:xfrm>
            <a:off x="5572132" y="1142984"/>
            <a:ext cx="3129295" cy="464347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</p:pic>
      <p:pic>
        <p:nvPicPr>
          <p:cNvPr id="1029" name="Picture 5" descr="C:\Users\User\Desktop\вебинар.jpg"/>
          <p:cNvPicPr>
            <a:picLocks noChangeAspect="1" noChangeArrowheads="1"/>
          </p:cNvPicPr>
          <p:nvPr/>
        </p:nvPicPr>
        <p:blipFill>
          <a:blip r:embed="rId3"/>
          <a:srcRect l="7721" t="13787" r="1837" b="11764"/>
          <a:stretch>
            <a:fillRect/>
          </a:stretch>
        </p:blipFill>
        <p:spPr bwMode="auto">
          <a:xfrm>
            <a:off x="428596" y="571480"/>
            <a:ext cx="4773116" cy="314327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</p:pic>
      <p:pic>
        <p:nvPicPr>
          <p:cNvPr id="1026" name="Picture 2" descr="C:\Users\User\Desktop\Дефектология ПРОФ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 l="3538" t="11055" r="2712" b="4923"/>
          <a:stretch>
            <a:fillRect/>
          </a:stretch>
        </p:blipFill>
        <p:spPr bwMode="auto">
          <a:xfrm>
            <a:off x="428596" y="3143248"/>
            <a:ext cx="4786346" cy="343172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357167"/>
            <a:ext cx="7772400" cy="642942"/>
          </a:xfrm>
        </p:spPr>
        <p:txBody>
          <a:bodyPr>
            <a:normAutofit/>
          </a:bodyPr>
          <a:lstStyle/>
          <a:p>
            <a:pPr algn="ctr"/>
            <a:r>
              <a:rPr lang="ru-RU" sz="2800" b="0" dirty="0" smtClean="0"/>
              <a:t>Нормативно-правовая база</a:t>
            </a:r>
            <a:endParaRPr lang="ru-RU" sz="2800" b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28662" y="1214422"/>
            <a:ext cx="7215238" cy="4786346"/>
          </a:xfrm>
        </p:spPr>
        <p:txBody>
          <a:bodyPr>
            <a:normAutofit fontScale="92500" lnSpcReduction="20000"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sz="2200" dirty="0" smtClean="0">
                <a:solidFill>
                  <a:schemeClr val="tx1"/>
                </a:solidFill>
              </a:rPr>
              <a:t>Федеральный закон  «Об образовании в Российской Федерации» № 273-ФЗ.</a:t>
            </a:r>
            <a:r>
              <a:rPr lang="ru-RU" sz="2400" dirty="0" smtClean="0"/>
              <a:t> </a:t>
            </a:r>
            <a:r>
              <a:rPr lang="ru-RU" sz="2400" dirty="0" smtClean="0">
                <a:solidFill>
                  <a:schemeClr val="tx1"/>
                </a:solidFill>
              </a:rPr>
              <a:t>Статья 79. Организация получения образования обучающимися с ограниченными возможностями здоровья.</a:t>
            </a:r>
            <a:endParaRPr lang="ru-RU" sz="2200" dirty="0" smtClean="0">
              <a:solidFill>
                <a:schemeClr val="tx1"/>
              </a:solidFill>
            </a:endParaRPr>
          </a:p>
          <a:p>
            <a:pPr lvl="0" algn="just">
              <a:buFont typeface="Wingdings" pitchFamily="2" charset="2"/>
              <a:buChar char="Ø"/>
            </a:pPr>
            <a:endParaRPr lang="ru-RU" sz="2200" dirty="0" smtClean="0">
              <a:solidFill>
                <a:schemeClr val="tx1"/>
              </a:solidFill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200" dirty="0" smtClean="0">
                <a:solidFill>
                  <a:schemeClr val="tx1"/>
                </a:solidFill>
              </a:rPr>
              <a:t>О совершенствовании деятельности </a:t>
            </a:r>
            <a:r>
              <a:rPr lang="ru-RU" sz="2200" dirty="0" err="1" smtClean="0">
                <a:solidFill>
                  <a:schemeClr val="tx1"/>
                </a:solidFill>
              </a:rPr>
              <a:t>психолого-медико-педагогических</a:t>
            </a:r>
            <a:r>
              <a:rPr lang="ru-RU" sz="2200" dirty="0" smtClean="0">
                <a:solidFill>
                  <a:schemeClr val="tx1"/>
                </a:solidFill>
              </a:rPr>
              <a:t> комиссий. Письмо МО и Н РФ от 23.05.2016г. № ВК-1074/07</a:t>
            </a:r>
          </a:p>
          <a:p>
            <a:pPr lvl="0" algn="just"/>
            <a:endParaRPr lang="ru-RU" sz="2200" dirty="0" smtClean="0">
              <a:solidFill>
                <a:schemeClr val="tx1"/>
              </a:solidFill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200" dirty="0" smtClean="0">
                <a:solidFill>
                  <a:schemeClr val="tx1"/>
                </a:solidFill>
              </a:rPr>
              <a:t>Об интегрированном </a:t>
            </a:r>
            <a:r>
              <a:rPr lang="ru-RU" sz="2400" dirty="0" smtClean="0">
                <a:solidFill>
                  <a:schemeClr val="tx1"/>
                </a:solidFill>
              </a:rPr>
              <a:t>воспитании</a:t>
            </a:r>
            <a:r>
              <a:rPr lang="ru-RU" sz="2200" dirty="0" smtClean="0">
                <a:solidFill>
                  <a:schemeClr val="tx1"/>
                </a:solidFill>
              </a:rPr>
              <a:t> и обучении детей с отклонениями в развитии в дошкольных образовательных учреждениях. Методическое письмо Минобразования РФ от 15.01.2002г. № 03-51-5ин/23-03</a:t>
            </a:r>
          </a:p>
          <a:p>
            <a:pPr lvl="0" algn="just"/>
            <a:endParaRPr lang="ru-RU" sz="2200" dirty="0" smtClean="0">
              <a:solidFill>
                <a:schemeClr val="tx1"/>
              </a:solidFill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ru-RU" sz="2200" dirty="0" smtClean="0">
                <a:solidFill>
                  <a:schemeClr val="tx1"/>
                </a:solidFill>
              </a:rPr>
              <a:t>О коррекционном и инклюзивном образовании детей.  </a:t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Письмо МО и Н РФ от 07.06.2013г. № ИР-535/07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Анализ обратной связи на </a:t>
            </a:r>
            <a:r>
              <a:rPr lang="ru-RU" sz="2800" dirty="0" err="1" smtClean="0"/>
              <a:t>вебинаре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472" y="1000108"/>
          <a:ext cx="8115328" cy="5111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28"/>
                <a:gridCol w="4114800"/>
              </a:tblGrid>
              <a:tr h="41723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 Вопросы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Ответы</a:t>
                      </a:r>
                      <a:endParaRPr lang="ru-RU" dirty="0"/>
                    </a:p>
                  </a:txBody>
                  <a:tcPr/>
                </a:tc>
              </a:tr>
              <a:tr h="13560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ДОО есть группы компенсирующей направленности для детей с ТНР, ЗПР, УО (ИН), НОДА и т.д.  Какие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программы необходимы?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АООП ДО для всех этих категорий </a:t>
                      </a:r>
                      <a:endParaRPr lang="ru-RU" dirty="0"/>
                    </a:p>
                  </a:txBody>
                  <a:tcPr/>
                </a:tc>
              </a:tr>
              <a:tr h="1668941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Если ребенок с ДЦП обучается в группе для детей с ТНР?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 него разрабатываются  ИОМ и ИОП, т.к. в непрофильной группе находится.  Также в остальных случаях: если он слабослышащий, с ЗПР и находится в группе с ТНР и т.д.</a:t>
                      </a:r>
                    </a:p>
                  </a:txBody>
                  <a:tcPr/>
                </a:tc>
              </a:tr>
              <a:tr h="1668941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Почему на ребенка с ДЦП необходимы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 ИОМ, и ИОП?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Потому что на него нет АООП в ваших условиях.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Если ребенок с сочетанным диагнозом, то составляются ИОМ и ИОП.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ИОМ -  на непрофильных для вас детей.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357165"/>
          <a:ext cx="8429684" cy="61793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4842"/>
                <a:gridCol w="4214842"/>
              </a:tblGrid>
              <a:tr h="41960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 Вопросы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Ответы</a:t>
                      </a:r>
                      <a:endParaRPr lang="ru-RU" dirty="0"/>
                    </a:p>
                  </a:txBody>
                  <a:tcPr/>
                </a:tc>
              </a:tr>
              <a:tr h="937723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Если в группе компенсирующей направленности для детей с ТНР у всех детей только речевые нарушения?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Тогда не нужно делать ИОМ и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ИОП. 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Основание:  наличие АООП для группы (ФЗ-2730)</a:t>
                      </a:r>
                    </a:p>
                  </a:txBody>
                  <a:tcPr/>
                </a:tc>
              </a:tr>
              <a:tr h="11746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Как насчет индивидуализации? Достаточно ли будет плана индивидуальной коррекционной работы с ребенком?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Да, достаточно. Должна еще  быть тетрадь взаимосвязи работы логопеда и воспитателя, тетрадь для самостоятельной работы дома.</a:t>
                      </a:r>
                    </a:p>
                  </a:txBody>
                  <a:tcPr/>
                </a:tc>
              </a:tr>
              <a:tr h="14539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ИОМ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 ИОП - это разные документы?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Разные.</a:t>
                      </a:r>
                    </a:p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ИОМ - кто и сколько работает с ребенком.</a:t>
                      </a:r>
                    </a:p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ИОП - что делает и откуда берет материалы.</a:t>
                      </a:r>
                    </a:p>
                  </a:txBody>
                  <a:tcPr/>
                </a:tc>
              </a:tr>
              <a:tr h="217030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Порядок разработки и корректировки индивидуальных образовательных программ и маршрутов следует закрепить локальным нормативным актом (Положение об индивидуальной образовательной программе (маршруте), который позволит упорядочить работу педагогов посредством четкого разъяснения в его содержании структуры индивидуальной программы или маршрута, порядка их разработки, реализации и корректировки.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Особенности составления</a:t>
            </a:r>
            <a:endParaRPr lang="ru-RU" sz="28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1472" y="857232"/>
            <a:ext cx="4040188" cy="639762"/>
          </a:xfrm>
        </p:spPr>
        <p:txBody>
          <a:bodyPr/>
          <a:lstStyle/>
          <a:p>
            <a:r>
              <a:rPr lang="ru-RU" dirty="0" smtClean="0"/>
              <a:t>АООП ДО: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500174"/>
            <a:ext cx="4040188" cy="4625989"/>
          </a:xfrm>
        </p:spPr>
        <p:txBody>
          <a:bodyPr>
            <a:normAutofit/>
          </a:bodyPr>
          <a:lstStyle/>
          <a:p>
            <a:r>
              <a:rPr lang="ru-RU" dirty="0" smtClean="0"/>
              <a:t>разрабатываются для групп компенсирующей направленности;</a:t>
            </a:r>
          </a:p>
          <a:p>
            <a:r>
              <a:rPr lang="ru-RU" dirty="0" smtClean="0"/>
              <a:t>на категорию детей с ОВЗ; </a:t>
            </a:r>
          </a:p>
          <a:p>
            <a:r>
              <a:rPr lang="ru-RU" dirty="0" smtClean="0"/>
              <a:t>на детей, обучающихся в форме семейного образования;</a:t>
            </a:r>
          </a:p>
          <a:p>
            <a:r>
              <a:rPr lang="ru-RU" dirty="0" smtClean="0"/>
              <a:t>по уровням образования. 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3438" y="857232"/>
            <a:ext cx="4041775" cy="639762"/>
          </a:xfrm>
        </p:spPr>
        <p:txBody>
          <a:bodyPr/>
          <a:lstStyle/>
          <a:p>
            <a:r>
              <a:rPr lang="ru-RU" dirty="0" smtClean="0"/>
              <a:t>АОП: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00174"/>
            <a:ext cx="4041775" cy="4625989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АОП – это рабочая программа учителя-логопеда, учителя-дефектолога; </a:t>
            </a:r>
          </a:p>
          <a:p>
            <a:r>
              <a:rPr lang="ru-RU" dirty="0" smtClean="0"/>
              <a:t>разрабатываются,  если  ребенок с  ОВЗ обучается в  группе </a:t>
            </a:r>
            <a:r>
              <a:rPr lang="ru-RU" dirty="0" err="1" smtClean="0"/>
              <a:t>общеразвивающей</a:t>
            </a:r>
            <a:r>
              <a:rPr lang="ru-RU" dirty="0" smtClean="0"/>
              <a:t> направленности, непрофильной группе, если у него  сочетанные диагнозы;  </a:t>
            </a:r>
          </a:p>
          <a:p>
            <a:r>
              <a:rPr lang="ru-RU" dirty="0" smtClean="0"/>
              <a:t>на базе ООП с учетом АООП;</a:t>
            </a:r>
          </a:p>
          <a:p>
            <a:r>
              <a:rPr lang="ru-RU" dirty="0" smtClean="0"/>
              <a:t>для умственно отсталых детей, так как их обучение не предполагает  освоения определенных уровней общего образования;</a:t>
            </a:r>
          </a:p>
          <a:p>
            <a:r>
              <a:rPr lang="ru-RU" dirty="0" smtClean="0"/>
              <a:t>на каждого ребенка;</a:t>
            </a:r>
          </a:p>
          <a:p>
            <a:r>
              <a:rPr lang="ru-RU" dirty="0" smtClean="0"/>
              <a:t>на детей, обучающихся на дому; </a:t>
            </a:r>
          </a:p>
          <a:p>
            <a:r>
              <a:rPr lang="ru-RU" dirty="0" smtClean="0"/>
              <a:t>Составление АОП - зона ответственности  учреждения, закрепляется локальным актом ДОО.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282" y="214290"/>
            <a:ext cx="8715436" cy="6143668"/>
          </a:xfrm>
        </p:spPr>
        <p:txBody>
          <a:bodyPr>
            <a:normAutofit lnSpcReduction="10000"/>
          </a:bodyPr>
          <a:lstStyle/>
          <a:p>
            <a:pPr lvl="0" algn="ctr"/>
            <a:r>
              <a:rPr lang="ru-RU" b="1" dirty="0" err="1" smtClean="0">
                <a:solidFill>
                  <a:schemeClr val="tx1"/>
                </a:solidFill>
              </a:rPr>
              <a:t>Портфолио</a:t>
            </a:r>
            <a:r>
              <a:rPr lang="ru-RU" b="1" dirty="0" smtClean="0">
                <a:solidFill>
                  <a:schemeClr val="tx1"/>
                </a:solidFill>
              </a:rPr>
              <a:t> индивидуальных адаптированных образовательных программ, разработанных на основе КИМП, для детей с ограниченными возможностями здоровья. / Под ред. </a:t>
            </a:r>
            <a:r>
              <a:rPr lang="ru-RU" b="1" dirty="0" err="1" smtClean="0">
                <a:solidFill>
                  <a:schemeClr val="tx1"/>
                </a:solidFill>
              </a:rPr>
              <a:t>Н.В.Микляевой</a:t>
            </a:r>
            <a:r>
              <a:rPr lang="ru-RU" b="1" dirty="0" smtClean="0">
                <a:solidFill>
                  <a:schemeClr val="tx1"/>
                </a:solidFill>
              </a:rPr>
              <a:t>. – М., 2019. - 190 с.</a:t>
            </a:r>
          </a:p>
          <a:p>
            <a:pPr lvl="0"/>
            <a:endParaRPr lang="ru-RU" dirty="0" smtClean="0">
              <a:solidFill>
                <a:schemeClr val="tx1"/>
              </a:solidFill>
            </a:endParaRPr>
          </a:p>
          <a:p>
            <a:pPr lvl="0" algn="just"/>
            <a:r>
              <a:rPr lang="ru-RU" i="1" dirty="0" err="1" smtClean="0">
                <a:solidFill>
                  <a:schemeClr val="tx1"/>
                </a:solidFill>
              </a:rPr>
              <a:t>Портфолио</a:t>
            </a:r>
            <a:r>
              <a:rPr lang="ru-RU" i="1" dirty="0" smtClean="0">
                <a:solidFill>
                  <a:schemeClr val="tx1"/>
                </a:solidFill>
              </a:rPr>
              <a:t> является электронным приложением к учебно-методическому пособию </a:t>
            </a:r>
            <a:r>
              <a:rPr lang="ru-RU" i="1" dirty="0" err="1" smtClean="0">
                <a:solidFill>
                  <a:schemeClr val="tx1"/>
                </a:solidFill>
              </a:rPr>
              <a:t>Микляевой</a:t>
            </a:r>
            <a:r>
              <a:rPr lang="ru-RU" i="1" dirty="0" smtClean="0">
                <a:solidFill>
                  <a:schemeClr val="tx1"/>
                </a:solidFill>
              </a:rPr>
              <a:t> Н.В. «Специальное и инклюзивное образование для детей дошкольного возраста с ограниченными возможностями здоровья». – М.: АРКТИ, 2019. – 160 с.</a:t>
            </a:r>
          </a:p>
          <a:p>
            <a:pPr lvl="0"/>
            <a:endParaRPr lang="ru-RU" dirty="0" smtClean="0">
              <a:solidFill>
                <a:schemeClr val="tx1"/>
              </a:solidFill>
            </a:endParaRPr>
          </a:p>
          <a:p>
            <a:pPr lvl="0" algn="just"/>
            <a:r>
              <a:rPr lang="ru-RU" dirty="0" smtClean="0">
                <a:solidFill>
                  <a:schemeClr val="tx1"/>
                </a:solidFill>
              </a:rPr>
              <a:t>В </a:t>
            </a:r>
            <a:r>
              <a:rPr lang="ru-RU" dirty="0" err="1" smtClean="0">
                <a:solidFill>
                  <a:schemeClr val="tx1"/>
                </a:solidFill>
              </a:rPr>
              <a:t>портфолио</a:t>
            </a:r>
            <a:r>
              <a:rPr lang="ru-RU" dirty="0" smtClean="0">
                <a:solidFill>
                  <a:schemeClr val="tx1"/>
                </a:solidFill>
              </a:rPr>
              <a:t> представлены варианты индивидуальных адаптированных образовательных программ (АОП) для детей дошкольного возраста, имеющих ограниченные возможности здоровья и образовательные потребности.   </a:t>
            </a:r>
          </a:p>
          <a:p>
            <a:pPr lvl="0" algn="just"/>
            <a:r>
              <a:rPr lang="ru-RU" dirty="0" smtClean="0">
                <a:solidFill>
                  <a:schemeClr val="tx1"/>
                </a:solidFill>
              </a:rPr>
              <a:t>Они включают: </a:t>
            </a:r>
          </a:p>
          <a:p>
            <a:pPr lvl="1"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</a:rPr>
              <a:t> индивидуальный образовательный маршрут;</a:t>
            </a:r>
          </a:p>
          <a:p>
            <a:pPr lvl="1"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</a:rPr>
              <a:t> индивидуальную образовательную программу;</a:t>
            </a:r>
          </a:p>
          <a:p>
            <a:pPr lvl="1"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</a:rPr>
              <a:t> адаптированный план образовательной деятельности ( на год);</a:t>
            </a:r>
          </a:p>
          <a:p>
            <a:pPr lvl="1"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</a:rPr>
              <a:t> план индивидуальной </a:t>
            </a:r>
            <a:r>
              <a:rPr lang="ru-RU" sz="2000" dirty="0" err="1" smtClean="0">
                <a:solidFill>
                  <a:schemeClr val="tx1"/>
                </a:solidFill>
              </a:rPr>
              <a:t>психо-коррекционной</a:t>
            </a:r>
            <a:r>
              <a:rPr lang="ru-RU" sz="2000" dirty="0" smtClean="0">
                <a:solidFill>
                  <a:schemeClr val="tx1"/>
                </a:solidFill>
              </a:rPr>
              <a:t> работы (на год);</a:t>
            </a:r>
          </a:p>
          <a:p>
            <a:pPr lvl="1"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</a:rPr>
              <a:t> план сотрудничества с семьей;</a:t>
            </a:r>
          </a:p>
          <a:p>
            <a:pPr lvl="1"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</a:rPr>
              <a:t> мониторинг индивидуального развития ребенка.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566</Words>
  <PresentationFormat>Экран (4:3)</PresentationFormat>
  <Paragraphs>67</Paragraphs>
  <Slides>7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Особенности разработки индивидуальных образовательных маршрутов и программ  для воспитанников с ОВЗ</vt:lpstr>
      <vt:lpstr>       По результатам вебинара  </vt:lpstr>
      <vt:lpstr>Нормативно-правовая база</vt:lpstr>
      <vt:lpstr>Анализ обратной связи на вебинаре </vt:lpstr>
      <vt:lpstr>Слайд 5</vt:lpstr>
      <vt:lpstr>Особенности составления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35</cp:revision>
  <dcterms:created xsi:type="dcterms:W3CDTF">2021-01-15T02:15:38Z</dcterms:created>
  <dcterms:modified xsi:type="dcterms:W3CDTF">2021-01-18T07:36:34Z</dcterms:modified>
</cp:coreProperties>
</file>