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2" r:id="rId3"/>
    <p:sldId id="300" r:id="rId4"/>
    <p:sldId id="301" r:id="rId5"/>
    <p:sldId id="337" r:id="rId6"/>
    <p:sldId id="303" r:id="rId7"/>
    <p:sldId id="304" r:id="rId8"/>
    <p:sldId id="334" r:id="rId9"/>
    <p:sldId id="325" r:id="rId10"/>
    <p:sldId id="335" r:id="rId11"/>
    <p:sldId id="316" r:id="rId12"/>
    <p:sldId id="317" r:id="rId13"/>
    <p:sldId id="318" r:id="rId14"/>
    <p:sldId id="346" r:id="rId15"/>
    <p:sldId id="305" r:id="rId16"/>
    <p:sldId id="350" r:id="rId17"/>
    <p:sldId id="351" r:id="rId18"/>
    <p:sldId id="345" r:id="rId19"/>
    <p:sldId id="338" r:id="rId20"/>
    <p:sldId id="340" r:id="rId21"/>
    <p:sldId id="299" r:id="rId22"/>
    <p:sldId id="349" r:id="rId23"/>
    <p:sldId id="289" r:id="rId24"/>
    <p:sldId id="290" r:id="rId25"/>
    <p:sldId id="292" r:id="rId26"/>
    <p:sldId id="326" r:id="rId27"/>
    <p:sldId id="348" r:id="rId28"/>
    <p:sldId id="347" r:id="rId29"/>
    <p:sldId id="333" r:id="rId30"/>
    <p:sldId id="341" r:id="rId31"/>
    <p:sldId id="306" r:id="rId32"/>
    <p:sldId id="307" r:id="rId33"/>
    <p:sldId id="310" r:id="rId34"/>
    <p:sldId id="313" r:id="rId35"/>
    <p:sldId id="314" r:id="rId36"/>
    <p:sldId id="315" r:id="rId37"/>
    <p:sldId id="35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5A"/>
    <a:srgbClr val="00CC00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Титул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Титул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4AAD-85E2-4FCC-9947-0F116B29CD1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D38E-7A4F-476D-B27C-E93B9BB6B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D689-6AF9-4277-AE73-2B87440082ED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49B3-2D1D-415B-9FC1-B61EA57DE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273E-B92F-44C6-A688-2AF29CFCE143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E41E-F683-466E-A060-FB92E12A1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9C27-457A-4E70-BF3A-AFA7A5603004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9189-1E26-49A4-9F46-5C1B17BF2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BD6E-2C4F-475A-A4BA-75CD363FAFB7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3349-C247-400E-BCC3-0988E26EC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4BB6-2EB3-4141-A9EF-28C4785CADC8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6D30-EC00-4924-9FBC-2AB5D611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3F40-C44B-495E-8A20-55CCC65DD4CE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AFB4-1214-4FB9-AAB8-86B28E5C3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D3CF-9043-40DC-8E17-C05611E30034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6066-7206-4EFC-B06C-9B0B93791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5251-A2C2-4DC4-A707-29093C8D7087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9D94-8278-4FCE-AC97-65378B4A7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D344-2086-473A-9E3B-7245DB49DBD5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E3E0-4825-471B-B1B4-495904621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CEF7-29D9-48AE-A0F9-7F2F324E7D10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8328-D185-48A3-AE6E-7243259B4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C96AB3-8028-4829-9AB5-FE9B0569CAD7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44BD20-2121-45F8-82A4-4F4B836CF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рабочий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МОНИТОРИНГ КАЧЕСТВА ДОШКОЛЬНОГО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7486600" cy="9136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№21 «Аленький цветочек» МО г. Саяногорск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ПЕДАГОГА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dirty="0"/>
              <a:t>Среднее профессиональное образование</a:t>
            </a:r>
          </a:p>
          <a:p>
            <a:pPr>
              <a:defRPr/>
            </a:pPr>
            <a:r>
              <a:rPr lang="ru-RU" sz="1400" dirty="0"/>
              <a:t>Неоконченное высшее образование</a:t>
            </a:r>
          </a:p>
          <a:p>
            <a:pPr>
              <a:defRPr/>
            </a:pPr>
            <a:r>
              <a:rPr lang="ru-RU" sz="1400" dirty="0"/>
              <a:t>Высшее образование</a:t>
            </a:r>
          </a:p>
          <a:p>
            <a:pPr>
              <a:defRPr/>
            </a:pPr>
            <a:r>
              <a:rPr lang="ru-RU" sz="1400" dirty="0"/>
              <a:t>Второе высшее образование</a:t>
            </a:r>
          </a:p>
          <a:p>
            <a:pPr>
              <a:defRPr/>
            </a:pPr>
            <a:r>
              <a:rPr lang="ru-RU" sz="1400" b="1" dirty="0"/>
              <a:t>Повышение квалификации </a:t>
            </a:r>
            <a:r>
              <a:rPr lang="ru-RU" sz="1400" dirty="0"/>
              <a:t>(есть диплом/удостоверение о повышении квалификации)</a:t>
            </a:r>
          </a:p>
          <a:p>
            <a:pPr>
              <a:defRPr/>
            </a:pPr>
            <a:r>
              <a:rPr lang="ru-RU" sz="1400" b="1" dirty="0"/>
              <a:t>Общий педагогический стаж </a:t>
            </a:r>
          </a:p>
          <a:p>
            <a:pPr>
              <a:defRPr/>
            </a:pPr>
            <a:r>
              <a:rPr lang="ru-RU" sz="1400" b="1" dirty="0"/>
              <a:t>Квалификационная категория</a:t>
            </a:r>
          </a:p>
          <a:p>
            <a:pPr>
              <a:defRPr/>
            </a:pPr>
            <a:r>
              <a:rPr lang="ru-RU" sz="1400" dirty="0"/>
              <a:t>Аттестация педагогических работников</a:t>
            </a:r>
          </a:p>
          <a:p>
            <a:pPr>
              <a:defRPr/>
            </a:pPr>
            <a:r>
              <a:rPr lang="ru-RU" sz="1400" dirty="0"/>
              <a:t>Укажите все аттестации, которые Вы проходили за последние 10 лет</a:t>
            </a:r>
          </a:p>
          <a:p>
            <a:pPr>
              <a:defRPr/>
            </a:pPr>
            <a:r>
              <a:rPr lang="ru-RU" sz="1400" dirty="0"/>
              <a:t>Год Месяц Результат</a:t>
            </a:r>
          </a:p>
          <a:p>
            <a:pPr>
              <a:defRPr/>
            </a:pPr>
            <a:r>
              <a:rPr lang="ru-RU" sz="1400" b="1" dirty="0"/>
              <a:t>Награды и/или другие поощрения</a:t>
            </a:r>
          </a:p>
          <a:p>
            <a:pPr>
              <a:defRPr/>
            </a:pPr>
            <a:r>
              <a:rPr lang="ru-RU" sz="1400" dirty="0"/>
              <a:t>Вид награды Количество Описание(если выбрано "Другое") </a:t>
            </a:r>
          </a:p>
          <a:p>
            <a:pPr>
              <a:defRPr/>
            </a:pPr>
            <a:r>
              <a:rPr lang="ru-RU" sz="1400" b="1" dirty="0"/>
              <a:t>Конкурсы</a:t>
            </a:r>
          </a:p>
          <a:p>
            <a:pPr>
              <a:defRPr/>
            </a:pPr>
            <a:r>
              <a:rPr lang="ru-RU" sz="1400" dirty="0"/>
              <a:t>Уровень Название конкурса Год Результат</a:t>
            </a:r>
          </a:p>
          <a:p>
            <a:pPr>
              <a:defRPr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578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 педагога ДОО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b="6250"/>
          <a:stretch/>
        </p:blipFill>
        <p:spPr bwMode="auto">
          <a:xfrm>
            <a:off x="755576" y="1052736"/>
            <a:ext cx="763284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 педагога ДОО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1" r="4690" b="4961"/>
          <a:stretch/>
        </p:blipFill>
        <p:spPr bwMode="auto">
          <a:xfrm>
            <a:off x="678396" y="1417638"/>
            <a:ext cx="742199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Индикаторы качества 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0-й уровень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не владею знаниями в этой области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уровень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знаю».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регулярно применяю»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веду системную работу с учетом изменяющихся условий».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уровень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постоянно совершенствую работу»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5-й уровень — «Я достигаю лучших результатов работы» </a:t>
            </a:r>
          </a:p>
          <a:p>
            <a:pPr marL="0" indent="0" algn="just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27" y="476672"/>
            <a:ext cx="8229600" cy="112352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образовательная программа;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образовательной деятельности;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образовательный процесс;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образовательные условия;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условия получения дошкольного образования лицами с ограниченными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инвалидами;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взаимодействие с родителями;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здоровье, безопасность и повседневный уход;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управление и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73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ВНУТРЕННЕЙ ОЦЕНКИ КАЧЕСТВА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34" y="1268760"/>
            <a:ext cx="8229600" cy="4785395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ДОО;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оценка качества документации ДОО;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образовательных программ ДОО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системы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качества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качества представления информации на официальном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интернет-сайте организации;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качества образовательной деятельности и качества присмотра и ухода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воспитанниками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Шкалы МКДО)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деятельности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(Шкалы МКДО)</a:t>
            </a:r>
          </a:p>
        </p:txBody>
      </p:sp>
    </p:spTree>
    <p:extLst>
      <p:ext uri="{BB962C8B-B14F-4D97-AF65-F5344CB8AC3E}">
        <p14:creationId xmlns:p14="http://schemas.microsoft.com/office/powerpoint/2010/main" val="3377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СБОРА ИНФОРМАЦИИ МОНИТОРИНГА КАЧЕСТВА ДОШКОЛЬНОГО ОБРАЗОВАНИЯ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путем анкетирования участников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путем проведения структурированного электронного опроса педагогов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путем анализа и оценки документации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путем структурированного наблюдения за реализацией образовательной деятельности в группе ДОО с использованием инструментария «Шкалы МКДО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путем структурированного опроса родителей / законных представителей воспитанников ДОО в электронной или рукописной форме «Анкета родителей / законных представителей воспитанников ДОО»;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сбор информации путем изучения открытых источников информации, таких как интернет-сайт ДОО, и других источников, установленных процедурами МКДО;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сбор информации путем изучения документации ДОО, полученной от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 по запросу и др.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электронной формы «Профиль ДОО».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Образец электронной формы «Анкета педагога ДОО».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Образец электронной формы «Анкета руководителя ДОО».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Образец электронной формы «Лист самооценки педагога ДОО».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Образец электронной формы «Внутренняя оценка качества документации ДОО».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Образец электронной формы «Внутренняя оценка качества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ДОО».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Образец электронной формы «Шкалы МКДО», образец печатной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«Оценочный лист Шкал МКДО».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Образец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формы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внутренней оценки качества дошкольного образования и услуг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присмотру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уходу за воспитанниками ДОО».</a:t>
            </a:r>
          </a:p>
        </p:txBody>
      </p:sp>
    </p:spTree>
    <p:extLst>
      <p:ext uri="{BB962C8B-B14F-4D97-AF65-F5344CB8AC3E}">
        <p14:creationId xmlns:p14="http://schemas.microsoft.com/office/powerpoint/2010/main" val="16809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27" y="476672"/>
            <a:ext cx="8229600" cy="112352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качества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образовательная программа;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образовательной деятельности;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образовательный процесс;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образовательные условия;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условия получения дошкольного образования лицами с ограниченными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инвалидами;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взаимодействие с родителями;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здоровье, безопасность и повседневный уход;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управление и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30215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разнесены на 2 уровня: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для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для ДОО в целом</a:t>
            </a:r>
          </a:p>
        </p:txBody>
      </p:sp>
    </p:spTree>
    <p:extLst>
      <p:ext uri="{BB962C8B-B14F-4D97-AF65-F5344CB8AC3E}">
        <p14:creationId xmlns:p14="http://schemas.microsoft.com/office/powerpoint/2010/main" val="472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КАЧЕСТВА ДОШКОЛЬНОГО ОБРАЗОВАНИЯ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 [Принята резолюцией 44/25 Генеральной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Ассамблеи ООН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 ноября 1989 года].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 декабря 2012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273-ФЗ.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РФ, утвержденный приказом Министерства образования и науки РФ от 17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2013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1155.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 дошкольного образования,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федерального учебно-методического объединения по общему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20 мая 2015 года № 2/15.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нормативно-правовые акты, регламентирующие образовательную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дошкольного образования, а также деятельность по присмотру и уходу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детьми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действующих нормативно-правовых актов в сфере дошкольного образования указан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РФ, а также на сайте Федеральной службы по надзору в сфере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науки)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Уровневые индикаторы выстроены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5-ти уровневую Шкалу МКДО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88326"/>
              </p:ext>
            </p:extLst>
          </p:nvPr>
        </p:nvGraphicFramePr>
        <p:xfrm>
          <a:off x="539552" y="1859631"/>
          <a:ext cx="7931225" cy="24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45"/>
                <a:gridCol w="1586245"/>
                <a:gridCol w="1586245"/>
                <a:gridCol w="1586245"/>
                <a:gridCol w="1586245"/>
              </a:tblGrid>
              <a:tr h="247687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Требуется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серьезная работа по повышению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Качество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стремится к базовому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Базовый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Хорошее 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Превосходное качество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6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ШКАЛЫ МКДО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заполнения Шкал МКДО 2021.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70 показателей для ГРУПП ДОО, а также 25 показателей для ДОО в целом.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каждого показателя предусмотрен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уровневых индикаторов.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Оценивающий внимательно изучает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индикатор, сравнивает с фактически наблюдаемой ситуацией и выставляет необходимую отметку индикатору.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наблюдаемая ситуация соответствует утверждению, то ставится отметка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«Да»,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«Нет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по отдельным индикаторам предусмотрена возможность проставить отметку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«НП»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применимо в данном случае (например, при отсутствии в группе детей с ОВЗ индикаторы, описывающие педагогическую работу с такими детьми, исключаются из оценки и помечаются отметкой «НП»).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Уровневые индикаторы выстроены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5-ти уровневую Шкалу МКДО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88326"/>
              </p:ext>
            </p:extLst>
          </p:nvPr>
        </p:nvGraphicFramePr>
        <p:xfrm>
          <a:off x="539552" y="1859631"/>
          <a:ext cx="7931225" cy="24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45"/>
                <a:gridCol w="1586245"/>
                <a:gridCol w="1586245"/>
                <a:gridCol w="1586245"/>
                <a:gridCol w="1586245"/>
              </a:tblGrid>
              <a:tr h="247687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Требуется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серьезная работа по повышению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Качество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стремится к базовому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Базовый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Хорошее 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Превосходное качество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2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930226"/>
          </a:xfrm>
        </p:spPr>
        <p:txBody>
          <a:bodyPr/>
          <a:lstStyle/>
          <a:p>
            <a:pPr marL="0" indent="0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2.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для ДОО в целом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025" r="3288" b="34634"/>
          <a:stretch/>
        </p:blipFill>
        <p:spPr>
          <a:xfrm>
            <a:off x="683568" y="1844824"/>
            <a:ext cx="80032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ОЦЕНКА ОБРАЗОВАТЕЛЬНОЙ ОРГАНИЗАЦИИ В ЦЕЛОМ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10" b="33696"/>
          <a:stretch/>
        </p:blipFill>
        <p:spPr>
          <a:xfrm>
            <a:off x="457200" y="1700808"/>
            <a:ext cx="796473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9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ОЦЕНКА ОБРАЗОВАТЕЛЬНОЙ ОРГАНИЗАЦИИ В ЦЕЛОМ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364"/>
          <a:stretch/>
        </p:blipFill>
        <p:spPr>
          <a:xfrm>
            <a:off x="647564" y="1438328"/>
            <a:ext cx="7848872" cy="48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65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Внутренняя оценка </a:t>
            </a:r>
            <a:r>
              <a:rPr lang="ru-RU" b="1" dirty="0">
                <a:solidFill>
                  <a:srgbClr val="C00000"/>
                </a:solidFill>
              </a:rPr>
              <a:t>групп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 группа в ДОО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(заполнение шкал МКДО по всем группам детского сада)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0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27" y="476672"/>
            <a:ext cx="8229600" cy="112352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качества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образовательная программа;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образовательной деятельности;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образовательный процесс;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образовательные условия;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условия получения дошкольного образования лицами с ограниченными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инвалидами;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взаимодействие с родителями;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здоровье, безопасность и повседневный уход;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управление и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591894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комплексного оценивания качества дошкольного образования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9" t="26088" r="6725" b="5499"/>
          <a:stretch/>
        </p:blipFill>
        <p:spPr>
          <a:xfrm>
            <a:off x="621607" y="1450903"/>
            <a:ext cx="7900785" cy="48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9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328389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«Речевое развитие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«Речевое развитие в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билингвальной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полилингвальной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среде</a:t>
            </a:r>
            <a:r>
              <a:rPr lang="ru-RU" sz="2400" b="1" dirty="0">
                <a:solidFill>
                  <a:srgbClr val="C00000"/>
                </a:solidFill>
              </a:rPr>
              <a:t>» 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75" b="6013"/>
          <a:stretch/>
        </p:blipFill>
        <p:spPr>
          <a:xfrm>
            <a:off x="899592" y="1417638"/>
            <a:ext cx="7488832" cy="51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2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МКДО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 создает основу для формирования единого образовательного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дошкольного образования,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систему показателей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образовательной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для сбора, систематизации и анализа данных 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качестве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системы дошкольного образования Российской Федерации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организации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реализующей образовательную деятельность в сфере дошкольного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муниципальном, региональном и федеральном уровне управления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образованием, задает ориентиры для развития системы дошкольного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Российской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3128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Оценка групп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75" b="24470"/>
          <a:stretch/>
        </p:blipFill>
        <p:spPr>
          <a:xfrm>
            <a:off x="755576" y="1340768"/>
            <a:ext cx="773262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2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каждого из этапов внутренней оценки оцениваемым предоставляется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и результаты оценки. Результаты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инструментария МКДО, собираются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внутренней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качества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и услуг по присмотру и уходу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ДОО.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42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34" y="1268760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b="1" dirty="0" smtClean="0"/>
          </a:p>
        </p:txBody>
      </p:sp>
      <p:sp>
        <p:nvSpPr>
          <p:cNvPr id="6" name="Стрелка вниз 5"/>
          <p:cNvSpPr/>
          <p:nvPr/>
        </p:nvSpPr>
        <p:spPr>
          <a:xfrm rot="1489150">
            <a:off x="1311034" y="1753630"/>
            <a:ext cx="1152128" cy="2213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83143">
            <a:off x="6457294" y="1302589"/>
            <a:ext cx="1152128" cy="1871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3962" y="4442203"/>
            <a:ext cx="4474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родителями / законными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воспитанников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ДОО)</a:t>
            </a:r>
            <a:endParaRPr lang="ru-RU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8802" y="3070344"/>
            <a:ext cx="392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мониторинг качества деятельности ДОО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74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656184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родителей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ДОО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1" t="15495" r="46847" b="30977"/>
          <a:stretch/>
        </p:blipFill>
        <p:spPr>
          <a:xfrm>
            <a:off x="1835695" y="1470952"/>
            <a:ext cx="5400601" cy="49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656184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родителей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ДОО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33" b="38629"/>
          <a:stretch/>
        </p:blipFill>
        <p:spPr>
          <a:xfrm>
            <a:off x="755576" y="1556792"/>
            <a:ext cx="79208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8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656184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родителей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ДОО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79" b="15045"/>
          <a:stretch/>
        </p:blipFill>
        <p:spPr>
          <a:xfrm>
            <a:off x="654765" y="1700808"/>
            <a:ext cx="79978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39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96" b="3908"/>
          <a:stretch/>
        </p:blipFill>
        <p:spPr>
          <a:xfrm>
            <a:off x="971600" y="1067272"/>
            <a:ext cx="7128792" cy="51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2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45" y="1196752"/>
            <a:ext cx="8229600" cy="5328592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показатели качества МКДО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сбора,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анализа информации о системе образования в части качества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организации, осуществляющей образовательную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муниципальном, региональном и федеральном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механизмы, процедуры и требования к инструментарию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 для сбора, обработки и анализа информации;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образования в части качества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показателей качества МКДО, осуществить обработку,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хранение полученной информации;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непрерывного системного анализа качества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анализа перспектив его развития;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данных мониторинга для использования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непрерывной деятельности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эффективности управления образованием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качестве основы для развития дошкольного образования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 управления системой дошкольного образования.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27" y="476672"/>
            <a:ext cx="8229600" cy="112352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образовательная программа;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образовательной деятельности;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образовательный процесс;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образовательные условия;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условия получения дошкольного образования лицами с ограниченными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инвалидами;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взаимодействие с родителями;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здоровье, безопасность и повседневный уход;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управление и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4007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ОЦЕНИВАНИЯ ОБЪЕКТОВ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 КАЧЕСТВА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ru-RU" b="1" dirty="0"/>
              <a:t>МОДЕЛЬ ВНУТРЕННЕЙ ОЦЕНКИ КАЧЕСТВА ДОШКОЛЬНОГО ОБРАЗОВАНИЯ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/>
          <a:p>
            <a:r>
              <a:rPr lang="ru-RU" b="1" dirty="0"/>
              <a:t>МОДЕЛЬ ВНЕШНЕЙ ОЦЕНКИ КАЧЕСТВА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720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ВНУТРЕННЕЙ ОЦЕНКИ КАЧЕСТВА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34" y="1268760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Самооценка педагогов ДОО</a:t>
            </a:r>
          </a:p>
        </p:txBody>
      </p:sp>
      <p:sp>
        <p:nvSpPr>
          <p:cNvPr id="6" name="Стрелка вниз 5"/>
          <p:cNvSpPr/>
          <p:nvPr/>
        </p:nvSpPr>
        <p:spPr>
          <a:xfrm rot="1489150">
            <a:off x="2276038" y="2159155"/>
            <a:ext cx="1152128" cy="2213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83143">
            <a:off x="6039329" y="2155861"/>
            <a:ext cx="1152128" cy="1871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642514"/>
            <a:ext cx="3549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PTSerif-Regular"/>
              </a:rPr>
              <a:t>Анкета </a:t>
            </a:r>
            <a:r>
              <a:rPr lang="ru-RU" sz="2400" b="1" u="sng" dirty="0">
                <a:solidFill>
                  <a:srgbClr val="C00000"/>
                </a:solidFill>
                <a:latin typeface="PTSerif-Regular"/>
              </a:rPr>
              <a:t>педагога ДОО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983378"/>
            <a:ext cx="5194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 педагога ДОО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2401"/>
          <a:stretch/>
        </p:blipFill>
        <p:spPr bwMode="auto">
          <a:xfrm>
            <a:off x="247784" y="620688"/>
            <a:ext cx="841325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ПЕДАГОГА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90364" y="1124744"/>
            <a:ext cx="8296436" cy="54784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2508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b="1" dirty="0"/>
              <a:t>Ф.И.О	</a:t>
            </a:r>
          </a:p>
          <a:p>
            <a:pPr>
              <a:defRPr/>
            </a:pPr>
            <a:r>
              <a:rPr lang="ru-RU" sz="1400" dirty="0"/>
              <a:t>Пол</a:t>
            </a:r>
          </a:p>
          <a:p>
            <a:pPr>
              <a:defRPr/>
            </a:pPr>
            <a:r>
              <a:rPr lang="ru-RU" sz="1400" dirty="0"/>
              <a:t>Мужской	Женский</a:t>
            </a:r>
          </a:p>
          <a:p>
            <a:pPr>
              <a:defRPr/>
            </a:pPr>
            <a:r>
              <a:rPr lang="ru-RU" sz="1400" dirty="0"/>
              <a:t>Контакты</a:t>
            </a:r>
          </a:p>
          <a:p>
            <a:pPr>
              <a:defRPr/>
            </a:pPr>
            <a:r>
              <a:rPr lang="ru-RU" sz="1400" dirty="0"/>
              <a:t>Номер телефона</a:t>
            </a:r>
          </a:p>
          <a:p>
            <a:pPr>
              <a:defRPr/>
            </a:pPr>
            <a:r>
              <a:rPr lang="ru-RU" sz="1400" dirty="0"/>
              <a:t>Дополнительный телефон </a:t>
            </a:r>
            <a:r>
              <a:rPr lang="ru-RU" sz="1400" dirty="0" err="1"/>
              <a:t>Email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Демографический статус</a:t>
            </a:r>
          </a:p>
          <a:p>
            <a:pPr>
              <a:defRPr/>
            </a:pPr>
            <a:r>
              <a:rPr lang="ru-RU" sz="1400" dirty="0"/>
              <a:t>Возраст, (полных лет на момент заполнения анкеты) У Вас есть дети?</a:t>
            </a:r>
          </a:p>
          <a:p>
            <a:pPr>
              <a:defRPr/>
            </a:pPr>
            <a:r>
              <a:rPr lang="ru-RU" sz="1400" dirty="0"/>
              <a:t>Нет	Да</a:t>
            </a:r>
          </a:p>
          <a:p>
            <a:pPr>
              <a:defRPr/>
            </a:pPr>
            <a:r>
              <a:rPr lang="ru-RU" sz="1400" b="1" dirty="0"/>
              <a:t>Языки общения</a:t>
            </a:r>
          </a:p>
          <a:p>
            <a:pPr>
              <a:defRPr/>
            </a:pPr>
            <a:r>
              <a:rPr lang="ru-RU" sz="1400" dirty="0"/>
              <a:t>Какой язык является Вашим родным?</a:t>
            </a:r>
          </a:p>
          <a:p>
            <a:pPr>
              <a:defRPr/>
            </a:pPr>
            <a:r>
              <a:rPr lang="ru-RU" sz="1400" dirty="0"/>
              <a:t>На каком языке Вы общаетесь дома?</a:t>
            </a:r>
          </a:p>
          <a:p>
            <a:pPr>
              <a:defRPr/>
            </a:pPr>
            <a:r>
              <a:rPr lang="ru-RU" sz="1400" dirty="0"/>
              <a:t>Какими еще языками Вы владеете?</a:t>
            </a:r>
          </a:p>
          <a:p>
            <a:pPr>
              <a:defRPr/>
            </a:pPr>
            <a:r>
              <a:rPr lang="ru-RU" sz="1400" dirty="0"/>
              <a:t>На каком языке Вы общаетесь в ГРУППЕ ДОО с воспитанниками?</a:t>
            </a:r>
          </a:p>
          <a:p>
            <a:pPr>
              <a:defRPr/>
            </a:pPr>
            <a:r>
              <a:rPr lang="ru-RU" sz="1400" b="1" dirty="0"/>
              <a:t>Место Вашей работы</a:t>
            </a:r>
          </a:p>
          <a:p>
            <a:pPr>
              <a:defRPr/>
            </a:pPr>
            <a:r>
              <a:rPr lang="ru-RU" sz="1400" dirty="0"/>
              <a:t>МБДОУ № </a:t>
            </a:r>
          </a:p>
          <a:p>
            <a:pPr>
              <a:defRPr/>
            </a:pPr>
            <a:r>
              <a:rPr lang="ru-RU" sz="1400" b="1" dirty="0"/>
              <a:t>Должность</a:t>
            </a:r>
          </a:p>
          <a:p>
            <a:pPr>
              <a:defRPr/>
            </a:pPr>
            <a:r>
              <a:rPr lang="ru-RU" sz="1400" dirty="0"/>
              <a:t>Воспитатель (Штатный сотрудник) Должность дополнительная</a:t>
            </a:r>
          </a:p>
          <a:p>
            <a:pPr>
              <a:defRPr/>
            </a:pPr>
            <a:r>
              <a:rPr lang="ru-RU" sz="1400" b="1" dirty="0"/>
              <a:t>Образование педагога</a:t>
            </a:r>
          </a:p>
          <a:p>
            <a:pPr>
              <a:defRPr/>
            </a:pPr>
            <a:r>
              <a:rPr lang="ru-RU" sz="1400" dirty="0"/>
              <a:t>Укажите все имеющиеся у вас уровни образования</a:t>
            </a:r>
          </a:p>
          <a:p>
            <a:pPr>
              <a:defRPr/>
            </a:pPr>
            <a:r>
              <a:rPr lang="ru-RU" sz="1400" b="1" dirty="0" err="1" smtClean="0"/>
              <a:t>Професси</a:t>
            </a:r>
            <a:r>
              <a:rPr lang="ru-RU" sz="1400" dirty="0"/>
              <a:t>	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1140</Words>
  <Application>Microsoft Office PowerPoint</Application>
  <PresentationFormat>Экран (4:3)</PresentationFormat>
  <Paragraphs>153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PTSerif-Regular</vt:lpstr>
      <vt:lpstr>Times New Roman</vt:lpstr>
      <vt:lpstr>Тема Office</vt:lpstr>
      <vt:lpstr>МОНИТОРИНГ КАЧЕСТВА ДОШКОЛЬНОГО ОБРАЗОВАНИЯ</vt:lpstr>
      <vt:lpstr>НОРМАТИВНО-ПРАВОВЫЕ ОСНОВЫ  МОНИТОРИНГА КАЧЕСТВА ДОШКОЛЬНОГО ОБРАЗОВАНИЯ  В РОССИЙСКОЙ ФЕДЕРАЦИИ</vt:lpstr>
      <vt:lpstr>ЦЕЛИ МКДО</vt:lpstr>
      <vt:lpstr>ЗАДАЧИ МКДО</vt:lpstr>
      <vt:lpstr>Области качества </vt:lpstr>
      <vt:lpstr>МОДЕЛИ ОЦЕНИВАНИЯ ОБЪЕКТОВ МОНИТОРИНГА  КАЧЕСТВА ДОШКОЛЬНОГО ОБРАЗОВАНИЯ</vt:lpstr>
      <vt:lpstr>МОДЕЛЬ ВНУТРЕННЕЙ ОЦЕНКИ КАЧЕСТВА ДОШКОЛЬНОГО ОБРАЗОВАНИЯ</vt:lpstr>
      <vt:lpstr>Презентация PowerPoint</vt:lpstr>
      <vt:lpstr>АНКЕТА ПЕДАГОГА</vt:lpstr>
      <vt:lpstr>АНКЕТА ПЕДАГОГА</vt:lpstr>
      <vt:lpstr>Лист самооценки педагога ДОО </vt:lpstr>
      <vt:lpstr>Лист самооценки педагога ДОО</vt:lpstr>
      <vt:lpstr>Индикаторы качества  </vt:lpstr>
      <vt:lpstr>Области качества </vt:lpstr>
      <vt:lpstr>МОДЕЛЬ ВНУТРЕННЕЙ ОЦЕНКИ КАЧЕСТВА ДОШКОЛЬНОГО ОБРАЗОВАНИЯ</vt:lpstr>
      <vt:lpstr>МЕТОДЫ СБОРА ИНФОРМАЦИИ МОНИТОРИНГА КАЧЕСТВА ДОШКОЛЬНОГО ОБРАЗОВАНИЯ </vt:lpstr>
      <vt:lpstr>Инструментарий</vt:lpstr>
      <vt:lpstr>Области качества МКДО </vt:lpstr>
      <vt:lpstr>Показатели качества разнесены на 2 уровня: </vt:lpstr>
      <vt:lpstr>Уровневые индикаторы выстроены  в 5-ти уровневую Шкалу МКДО </vt:lpstr>
      <vt:lpstr>ШКАЛЫ МКДО</vt:lpstr>
      <vt:lpstr>Уровневые индикаторы выстроены  в 5-ти уровневую Шкалу МКДО </vt:lpstr>
      <vt:lpstr>УРОВЕНЬ 2.  Показатели качества для ДОО в целом </vt:lpstr>
      <vt:lpstr>ОЦЕНКА ОБРАЗОВАТЕЛЬНОЙ ОРГАНИЗАЦИИ В ЦЕЛОМ</vt:lpstr>
      <vt:lpstr>ОЦЕНКА ОБРАЗОВАТЕЛЬНОЙ ОРГАНИЗАЦИИ В ЦЕЛОМ</vt:lpstr>
      <vt:lpstr>Внутренняя оценка групп</vt:lpstr>
      <vt:lpstr>Области качества МКДО </vt:lpstr>
      <vt:lpstr>Шкала комплексного оценивания качества дошкольного образования</vt:lpstr>
      <vt:lpstr>ОД «Речевое развитие» Показатель «Речевое развитие в билингвальной и полилингвальной среде»  </vt:lpstr>
      <vt:lpstr>Оценка групп</vt:lpstr>
      <vt:lpstr>Презентация PowerPoint</vt:lpstr>
      <vt:lpstr>МОДЕЛЬ ВНЕШНЕЙ ОЦЕНКИ КАЧЕСТВА ДОШКОЛЬНОГО ОБРАЗОВАНИЯ</vt:lpstr>
      <vt:lpstr>Анкета родителей  воспитанников ДОО </vt:lpstr>
      <vt:lpstr>Анкета родителей  воспитанников ДОО </vt:lpstr>
      <vt:lpstr>Анкета родителей  воспитанников ДОО </vt:lpstr>
      <vt:lpstr>РЕЗУЛЬТАТЫ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 Николаевна</cp:lastModifiedBy>
  <cp:revision>97</cp:revision>
  <dcterms:created xsi:type="dcterms:W3CDTF">2015-04-12T12:32:11Z</dcterms:created>
  <dcterms:modified xsi:type="dcterms:W3CDTF">2022-05-11T04:40:44Z</dcterms:modified>
</cp:coreProperties>
</file>