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embeddedFontLst>
    <p:embeddedFont>
      <p:font typeface="Roboto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126225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596d068a31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1596d068a31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5a43615832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15a43615832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596d068a31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1596d068a31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5a4361583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5a43615832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596d068a31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596d068a31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596d068a31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1596d068a31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5a4361583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5a4361583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5a4361583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5a43615832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5a43615832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5a43615832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596d068a31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596d068a31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596d068a31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596d068a31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ff44d001a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ff44d001a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ff44d001a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ff44d001a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596d068a31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596d068a31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Google Shape;7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>
            <a:spLocks noGrp="1"/>
          </p:cNvSpPr>
          <p:nvPr>
            <p:ph type="body" idx="1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1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2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eometr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0d9F1dWp4HDehJ5PwwULVCK-rIFKn7RK/view?usp=sharin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drive.google.com/file/d/1XHBq1L5RMvofTS4HqX6tRoYZfsoOqsp7/view?usp=sharing" TargetMode="External"/><Relationship Id="rId4" Type="http://schemas.openxmlformats.org/officeDocument/2006/relationships/hyperlink" Target="https://drive.google.com/file/d/12Qi33WxGN9gX1uOAf5tZaatkjSMkrDDJ/view?usp=sharin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Организация сопровождения молодых педагогов ДОО: наставничество и стажировки</a:t>
            </a:r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4200"/>
              <a:t>круглый стол для заместителей заведующих по ВМР и старших воспитателей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6227600" y="3983925"/>
            <a:ext cx="2592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Roboto"/>
                <a:ea typeface="Roboto"/>
                <a:cs typeface="Roboto"/>
                <a:sym typeface="Roboto"/>
              </a:rPr>
              <a:t>Святкина Н.А., методист ГМК ГорОО г. Саяногорска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Целевая модель наставничества</a:t>
            </a:r>
            <a:endParaRPr b="1"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1"/>
          </p:nvPr>
        </p:nvSpPr>
        <p:spPr>
          <a:xfrm>
            <a:off x="311700" y="1017800"/>
            <a:ext cx="85206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20" u="sng" dirty="0">
                <a:solidFill>
                  <a:schemeClr val="tx1"/>
                </a:solidFill>
                <a:hlinkClick r:id="rId3"/>
              </a:rPr>
              <a:t>Распоряжение Минпросвещения России от 25.12.2019 N Р-145 "Об утверждении методологии (целевой модели)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обучающимися"</a:t>
            </a:r>
            <a:endParaRPr sz="1420" dirty="0">
              <a:solidFill>
                <a:schemeClr val="tx1"/>
              </a:solidFill>
            </a:endParaRPr>
          </a:p>
          <a:p>
            <a:pPr marL="0" lvl="0" indent="0" algn="just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20" u="sng" dirty="0">
                <a:solidFill>
                  <a:schemeClr val="tx1"/>
                </a:solidFill>
                <a:hlinkClick r:id="rId4"/>
              </a:rPr>
              <a:t>Письмо Минпросвещения России от 23.01.2020 N МР-42/02 "О направлении целевой модели наставничества и методических рекомендаций" (вместе с "Методическими рекомендациями по внедрению методологии (целевой модели)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обучающимися")</a:t>
            </a:r>
            <a:endParaRPr sz="1420" dirty="0">
              <a:solidFill>
                <a:schemeClr val="tx1"/>
              </a:solidFill>
            </a:endParaRPr>
          </a:p>
          <a:p>
            <a:pPr marL="0" lvl="0" indent="0" algn="just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20" u="sng" dirty="0">
                <a:solidFill>
                  <a:schemeClr val="tx1"/>
                </a:solidFill>
                <a:hlinkClick r:id="rId5"/>
              </a:rPr>
              <a:t>МЕТОДИЧЕСКИЕ РЕКОМЕНДАЦИИ ПО РАЗРАБОТКЕ И ВНЕДРЕНИЮ СИСТЕМЫ (ЦЕЛЕВОЙ МОДЕЛИ) НАСТАВНИЧЕСТВА ПЕДАГОГИЧЕСКИХ РАБОТНИКОВ В ОБРАЗОВАТЕЛЬНЫХ ОРГАНИЗАЦИЯХ</a:t>
            </a:r>
            <a:endParaRPr sz="1420" dirty="0">
              <a:solidFill>
                <a:schemeClr val="tx1"/>
              </a:solidFill>
            </a:endParaRPr>
          </a:p>
          <a:p>
            <a:pPr marL="0" lvl="0" indent="0" algn="just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440"/>
              <a:buNone/>
            </a:pPr>
            <a:endParaRPr sz="9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Преимущества</a:t>
            </a:r>
            <a:endParaRPr b="1"/>
          </a:p>
        </p:txBody>
      </p:sp>
      <p:sp>
        <p:nvSpPr>
          <p:cNvPr id="148" name="Google Shape;148;p23"/>
          <p:cNvSpPr txBox="1">
            <a:spLocks noGrp="1"/>
          </p:cNvSpPr>
          <p:nvPr>
            <p:ph type="body" idx="1"/>
          </p:nvPr>
        </p:nvSpPr>
        <p:spPr>
          <a:xfrm>
            <a:off x="311700" y="990390"/>
            <a:ext cx="8520600" cy="24603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285750" lvl="0" indent="-285750" algn="l" rtl="0">
              <a:lnSpc>
                <a:spcPct val="100000"/>
              </a:lnSpc>
              <a:buFont typeface="Arial" pitchFamily="34" charset="0"/>
              <a:buChar char="•"/>
            </a:pPr>
            <a:r>
              <a:rPr lang="ru" b="1" dirty="0"/>
              <a:t>Дана методология: цели, задачи, функции, планируемый результат.</a:t>
            </a:r>
            <a:endParaRPr b="1" dirty="0"/>
          </a:p>
          <a:p>
            <a:pPr marL="285750" lvl="0" indent="-285750" algn="l" rtl="0">
              <a:lnSpc>
                <a:spcPct val="100000"/>
              </a:lnSpc>
              <a:buFont typeface="Arial" pitchFamily="34" charset="0"/>
              <a:buChar char="•"/>
            </a:pPr>
            <a:r>
              <a:rPr lang="ru" b="1" dirty="0"/>
              <a:t>Описаны различные формы наставничества: интересны “Учитель-учитель”, “работодатель - студент”</a:t>
            </a:r>
            <a:endParaRPr b="1" dirty="0"/>
          </a:p>
          <a:p>
            <a:pPr marL="285750" lvl="0" indent="-285750" algn="l" rtl="0">
              <a:lnSpc>
                <a:spcPct val="100000"/>
              </a:lnSpc>
              <a:buFont typeface="Arial" pitchFamily="34" charset="0"/>
              <a:buChar char="•"/>
            </a:pPr>
            <a:r>
              <a:rPr lang="ru" b="1" dirty="0"/>
              <a:t>Есть возможность реализации различных моделей наставничества: от традиционного (опытный педагог - молодой специалист) до «педагог-новатор – консервативный педагог»; различных видов наставничества: групповое, реверсивное, ситуационное и др.</a:t>
            </a:r>
            <a:endParaRPr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78971" y="3178628"/>
            <a:ext cx="796834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chemeClr val="accent3"/>
                </a:solidFill>
              </a:rPr>
              <a:t>! </a:t>
            </a:r>
            <a:r>
              <a:rPr lang="ru-RU" sz="2000" b="1" dirty="0" smtClean="0">
                <a:solidFill>
                  <a:schemeClr val="accent3"/>
                </a:solidFill>
              </a:rPr>
              <a:t>Разработка нормативной документации, обеспечивающей развитие системы наставничества в ДОО и на муниципальном уровне</a:t>
            </a:r>
          </a:p>
          <a:p>
            <a:pPr lvl="0"/>
            <a:r>
              <a:rPr lang="ru-RU" sz="2000" b="1" dirty="0" smtClean="0">
                <a:solidFill>
                  <a:schemeClr val="accent3"/>
                </a:solidFill>
              </a:rPr>
              <a:t>Формирование банка данных педагогических </a:t>
            </a:r>
          </a:p>
          <a:p>
            <a:pPr lvl="0"/>
            <a:r>
              <a:rPr lang="ru-RU" sz="2000" b="1" dirty="0" smtClean="0">
                <a:solidFill>
                  <a:schemeClr val="accent3"/>
                </a:solidFill>
              </a:rPr>
              <a:t>работников до 35 лет и потенциальных наставников </a:t>
            </a:r>
            <a:endParaRPr lang="ru-RU" sz="20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>
            <a:spLocks noGrp="1"/>
          </p:cNvSpPr>
          <p:nvPr>
            <p:ph type="title"/>
          </p:nvPr>
        </p:nvSpPr>
        <p:spPr>
          <a:xfrm>
            <a:off x="311700" y="217715"/>
            <a:ext cx="8520600" cy="11212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 b="1" dirty="0"/>
              <a:t>Итоги мониторинга: стажировки</a:t>
            </a:r>
            <a:endParaRPr sz="2800" b="1" dirty="0"/>
          </a:p>
        </p:txBody>
      </p:sp>
      <p:sp>
        <p:nvSpPr>
          <p:cNvPr id="154" name="Google Shape;154;p24"/>
          <p:cNvSpPr txBox="1">
            <a:spLocks noGrp="1"/>
          </p:cNvSpPr>
          <p:nvPr>
            <p:ph type="body" idx="1"/>
          </p:nvPr>
        </p:nvSpPr>
        <p:spPr>
          <a:xfrm>
            <a:off x="311700" y="903514"/>
            <a:ext cx="8520600" cy="37476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44500" algn="just" rtl="0">
              <a:lnSpc>
                <a:spcPct val="100000"/>
              </a:lnSpc>
              <a:spcAft>
                <a:spcPts val="0"/>
              </a:spcAft>
              <a:buNone/>
            </a:pPr>
            <a:r>
              <a:rPr lang="ru" i="1" dirty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стажировку</a:t>
            </a:r>
            <a:r>
              <a:rPr lang="ru" dirty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как форму повышения квалификации используют в двух ДОО:</a:t>
            </a:r>
            <a:endParaRPr dirty="0">
              <a:solidFill>
                <a:schemeClr val="bg1">
                  <a:lumMod val="8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just" rtl="0">
              <a:lnSpc>
                <a:spcPct val="10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" dirty="0" smtClean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в </a:t>
            </a:r>
            <a:r>
              <a:rPr lang="ru" dirty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форме производственной стажировки перед поступлением на работу (от 3 дней до 1 месяца в зависимости от целей);</a:t>
            </a:r>
            <a:endParaRPr dirty="0">
              <a:solidFill>
                <a:schemeClr val="bg1">
                  <a:lumMod val="8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just" rtl="0">
              <a:lnSpc>
                <a:spcPct val="10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" dirty="0" smtClean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в </a:t>
            </a:r>
            <a:r>
              <a:rPr lang="ru" dirty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форме стажировочной практики для молодых педагогов в течение года после приема на работу, что в целом дублирует индивидуальные планы наставников в других образовательных организациях.</a:t>
            </a:r>
            <a:endParaRPr dirty="0">
              <a:solidFill>
                <a:schemeClr val="bg1">
                  <a:lumMod val="8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444500" algn="just" rtl="0">
              <a:lnSpc>
                <a:spcPct val="100000"/>
              </a:lnSpc>
              <a:spcAft>
                <a:spcPts val="0"/>
              </a:spcAft>
              <a:buNone/>
            </a:pPr>
            <a:endParaRPr lang="ru" dirty="0" smtClean="0">
              <a:solidFill>
                <a:schemeClr val="bg1">
                  <a:lumMod val="8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444500" algn="just" rtl="0">
              <a:lnSpc>
                <a:spcPct val="100000"/>
              </a:lnSpc>
              <a:spcAft>
                <a:spcPts val="0"/>
              </a:spcAft>
              <a:buNone/>
            </a:pPr>
            <a:r>
              <a:rPr lang="ru" dirty="0" smtClean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Организация </a:t>
            </a:r>
            <a:r>
              <a:rPr lang="ru" dirty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стажировки регламентируется приказом об организации стажировки и планом, проходит на рабочем месте и охватывает педагогов до 35 лет со стажем работы до 1 года. Таким образом, отсутствует единое определение понятия «Стажировка», ресурс стажировки как формы повышения квалификации на уровне ДОО практически не используется</a:t>
            </a:r>
            <a:r>
              <a:rPr lang="ru" dirty="0" smtClean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>
              <a:solidFill>
                <a:schemeClr val="bg1">
                  <a:lumMod val="8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>
            <a:spLocks noGrp="1"/>
          </p:cNvSpPr>
          <p:nvPr>
            <p:ph type="title"/>
          </p:nvPr>
        </p:nvSpPr>
        <p:spPr>
          <a:xfrm>
            <a:off x="859200" y="457075"/>
            <a:ext cx="73140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Организация стажировок</a:t>
            </a:r>
            <a:endParaRPr b="1"/>
          </a:p>
        </p:txBody>
      </p:sp>
      <p:sp>
        <p:nvSpPr>
          <p:cNvPr id="160" name="Google Shape;160;p25"/>
          <p:cNvSpPr txBox="1">
            <a:spLocks noGrp="1"/>
          </p:cNvSpPr>
          <p:nvPr>
            <p:ph type="body" idx="1"/>
          </p:nvPr>
        </p:nvSpPr>
        <p:spPr>
          <a:xfrm>
            <a:off x="765050" y="1241650"/>
            <a:ext cx="72315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indent="0">
              <a:buNone/>
            </a:pPr>
            <a:r>
              <a:rPr lang="ru-RU" sz="2100" b="1" dirty="0" smtClean="0">
                <a:solidFill>
                  <a:schemeClr val="accent3"/>
                </a:solidFill>
              </a:rPr>
              <a:t>! Разработка </a:t>
            </a:r>
            <a:r>
              <a:rPr lang="ru-RU" sz="2100" b="1" dirty="0">
                <a:solidFill>
                  <a:schemeClr val="accent3"/>
                </a:solidFill>
              </a:rPr>
              <a:t>нормативной </a:t>
            </a:r>
            <a:r>
              <a:rPr lang="ru-RU" sz="2100" b="1" dirty="0" smtClean="0">
                <a:solidFill>
                  <a:schemeClr val="accent3"/>
                </a:solidFill>
              </a:rPr>
              <a:t>документации по организации стажировки на уровне ДОО и муниципальном</a:t>
            </a:r>
            <a:endParaRPr lang="ru-RU" sz="2100" b="1" dirty="0">
              <a:solidFill>
                <a:schemeClr val="accent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 b="1" dirty="0" smtClean="0">
                <a:solidFill>
                  <a:schemeClr val="accent3"/>
                </a:solidFill>
              </a:rPr>
              <a:t>Реализация формы сопровождения молодых педагогов, например через организацию стажировочной </a:t>
            </a:r>
            <a:r>
              <a:rPr lang="ru" sz="2100" b="1" dirty="0">
                <a:solidFill>
                  <a:schemeClr val="accent3"/>
                </a:solidFill>
              </a:rPr>
              <a:t>площадки для малокомплектных детских </a:t>
            </a:r>
            <a:r>
              <a:rPr lang="ru" sz="2100" b="1" dirty="0" smtClean="0">
                <a:solidFill>
                  <a:schemeClr val="accent3"/>
                </a:solidFill>
              </a:rPr>
              <a:t>садов</a:t>
            </a:r>
            <a:endParaRPr sz="21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>
            <a:spLocks noGrp="1"/>
          </p:cNvSpPr>
          <p:nvPr>
            <p:ph type="title"/>
          </p:nvPr>
        </p:nvSpPr>
        <p:spPr>
          <a:xfrm>
            <a:off x="882750" y="410000"/>
            <a:ext cx="7949400" cy="87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Итоги мониторинга: сетевые/профессиональные сообщества</a:t>
            </a:r>
            <a:endParaRPr b="1"/>
          </a:p>
        </p:txBody>
      </p:sp>
      <p:sp>
        <p:nvSpPr>
          <p:cNvPr id="166" name="Google Shape;166;p26"/>
          <p:cNvSpPr txBox="1">
            <a:spLocks noGrp="1"/>
          </p:cNvSpPr>
          <p:nvPr>
            <p:ph type="body" idx="1"/>
          </p:nvPr>
        </p:nvSpPr>
        <p:spPr>
          <a:xfrm>
            <a:off x="706200" y="1229875"/>
            <a:ext cx="8126100" cy="333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444500" algn="just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организация и вовлечение педагогических работников в возрасте до 35 лет, в том числе со стажем работы до 3 лет, в работу профессиональных сообществ реализуется в полном объеме. Значительный охват молодых педагогов деятельностью ГМО демонстрирует их особую роль в профессиональном становлении молодых педагогов.</a:t>
            </a:r>
            <a:endParaRPr sz="2500"/>
          </a:p>
        </p:txBody>
      </p:sp>
      <p:sp>
        <p:nvSpPr>
          <p:cNvPr id="167" name="Google Shape;167;p26"/>
          <p:cNvSpPr txBox="1">
            <a:spLocks noGrp="1"/>
          </p:cNvSpPr>
          <p:nvPr>
            <p:ph type="title"/>
          </p:nvPr>
        </p:nvSpPr>
        <p:spPr>
          <a:xfrm>
            <a:off x="794550" y="3685675"/>
            <a:ext cx="7949400" cy="87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 smtClean="0">
                <a:solidFill>
                  <a:schemeClr val="accent3"/>
                </a:solidFill>
              </a:rPr>
              <a:t>!Организация </a:t>
            </a:r>
            <a:r>
              <a:rPr lang="ru" sz="2400" b="1" dirty="0">
                <a:solidFill>
                  <a:schemeClr val="accent3"/>
                </a:solidFill>
              </a:rPr>
              <a:t>взаимодействия </a:t>
            </a:r>
            <a:r>
              <a:rPr lang="ru" sz="2400" b="1" dirty="0" smtClean="0">
                <a:solidFill>
                  <a:schemeClr val="accent3"/>
                </a:solidFill>
              </a:rPr>
              <a:t>ГМО и ДОО </a:t>
            </a:r>
            <a:br>
              <a:rPr lang="ru" sz="2400" b="1" dirty="0" smtClean="0">
                <a:solidFill>
                  <a:schemeClr val="accent3"/>
                </a:solidFill>
              </a:rPr>
            </a:br>
            <a:r>
              <a:rPr lang="ru" sz="2400" b="1" dirty="0" smtClean="0">
                <a:solidFill>
                  <a:schemeClr val="accent3"/>
                </a:solidFill>
              </a:rPr>
              <a:t>через направление запроса</a:t>
            </a:r>
            <a:endParaRPr sz="24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7"/>
          <p:cNvSpPr txBox="1">
            <a:spLocks noGrp="1"/>
          </p:cNvSpPr>
          <p:nvPr>
            <p:ph type="title"/>
          </p:nvPr>
        </p:nvSpPr>
        <p:spPr>
          <a:xfrm>
            <a:off x="835675" y="410000"/>
            <a:ext cx="79965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Итоги мониторинга: НММ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27"/>
          <p:cNvSpPr txBox="1">
            <a:spLocks noGrp="1"/>
          </p:cNvSpPr>
          <p:nvPr>
            <p:ph type="body" idx="1"/>
          </p:nvPr>
        </p:nvSpPr>
        <p:spPr>
          <a:xfrm>
            <a:off x="765050" y="1229875"/>
            <a:ext cx="8067300" cy="20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педагоги в возрасте до 35 лет, в том числе со стажем работы до 3 лет, активнее всего принимают участие в НММ, организованных на уровне образовательной организации. В течение двух лет отмечено снижение количества участников НММ, организованных на муниципальном и региональном уровне. </a:t>
            </a:r>
            <a:endParaRPr sz="1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4" name="Google Shape;174;p27"/>
          <p:cNvSpPr txBox="1">
            <a:spLocks noGrp="1"/>
          </p:cNvSpPr>
          <p:nvPr>
            <p:ph type="title"/>
          </p:nvPr>
        </p:nvSpPr>
        <p:spPr>
          <a:xfrm>
            <a:off x="824000" y="3279775"/>
            <a:ext cx="7949400" cy="16296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 smtClean="0">
                <a:solidFill>
                  <a:schemeClr val="accent3"/>
                </a:solidFill>
              </a:rPr>
              <a:t>! </a:t>
            </a:r>
            <a:r>
              <a:rPr lang="ru" sz="2400" b="1" dirty="0" smtClean="0">
                <a:solidFill>
                  <a:schemeClr val="accent3"/>
                </a:solidFill>
              </a:rPr>
              <a:t>Планирование, о</a:t>
            </a:r>
            <a:r>
              <a:rPr lang="ru" sz="2400" b="1" dirty="0" smtClean="0">
                <a:solidFill>
                  <a:schemeClr val="accent3"/>
                </a:solidFill>
              </a:rPr>
              <a:t>рганизация и повышение качества </a:t>
            </a:r>
            <a:r>
              <a:rPr lang="ru" sz="2400" b="1" dirty="0">
                <a:solidFill>
                  <a:schemeClr val="accent3"/>
                </a:solidFill>
              </a:rPr>
              <a:t>участия в методических </a:t>
            </a:r>
            <a:r>
              <a:rPr lang="ru" sz="2400" b="1" dirty="0" smtClean="0">
                <a:solidFill>
                  <a:schemeClr val="accent3"/>
                </a:solidFill>
              </a:rPr>
              <a:t>мероприятиях на муниципальном и региональном уровне</a:t>
            </a:r>
            <a:endParaRPr sz="24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849600" y="706300"/>
            <a:ext cx="7444800" cy="132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158" b="1"/>
              <a:t>Одна из приоритетных задач государственной политики в сфере образования</a:t>
            </a:r>
            <a:endParaRPr sz="3158" b="1"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849600" y="2165675"/>
            <a:ext cx="7577400" cy="18009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35"/>
              <a:buFont typeface="Arial"/>
              <a:buNone/>
            </a:pPr>
            <a:r>
              <a:rPr lang="ru" sz="2477" dirty="0">
                <a:solidFill>
                  <a:srgbClr val="000000"/>
                </a:solidFill>
              </a:rPr>
              <a:t>формирование модели перспективного и качественного образования путем непрерывного инновационного развития, где важным фактором преобразований выступает развитие кадрового потенциала образовательных организаций </a:t>
            </a:r>
            <a:endParaRPr sz="419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576725" y="555600"/>
            <a:ext cx="8027400" cy="112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960" b="1"/>
              <a:t>Анализ кадрового состава образовательных организаций (2020-2021 уч.год)</a:t>
            </a:r>
            <a:endParaRPr sz="2960" b="1"/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506100" y="1765500"/>
            <a:ext cx="7874100" cy="30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600" b="1" dirty="0">
                <a:solidFill>
                  <a:schemeClr val="bg2">
                    <a:lumMod val="50000"/>
                  </a:schemeClr>
                </a:solidFill>
              </a:rPr>
              <a:t>Дефицит квалифицированных педагогических кадров </a:t>
            </a:r>
            <a:endParaRPr sz="2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600" b="1" dirty="0">
                <a:solidFill>
                  <a:schemeClr val="bg2">
                    <a:lumMod val="50000"/>
                  </a:schemeClr>
                </a:solidFill>
              </a:rPr>
              <a:t>Старение педагогических кадров </a:t>
            </a:r>
            <a:endParaRPr sz="26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600" b="1" dirty="0">
                <a:solidFill>
                  <a:schemeClr val="bg2">
                    <a:lumMod val="50000"/>
                  </a:schemeClr>
                </a:solidFill>
              </a:rPr>
              <a:t>Недостаток притока молодых специалистов</a:t>
            </a:r>
            <a:endParaRPr sz="2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3274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ПРОТИВОРЕЧИЯ СЕГОДНЯШНЕГО ДНЯ</a:t>
            </a:r>
            <a:endParaRPr b="1"/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311700" y="11475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700" b="1" dirty="0">
                <a:solidFill>
                  <a:schemeClr val="bg2">
                    <a:lumMod val="50000"/>
                  </a:schemeClr>
                </a:solidFill>
              </a:rPr>
              <a:t>Мы имеем</a:t>
            </a:r>
            <a:endParaRPr sz="17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chemeClr val="bg2">
                    <a:lumMod val="50000"/>
                  </a:schemeClr>
                </a:solidFill>
              </a:rPr>
              <a:t>Большинство руководителей и педагогов ориентировано только на традиционно сложившееся функционирование. </a:t>
            </a:r>
            <a:endParaRPr sz="1500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chemeClr val="bg2">
                    <a:lumMod val="50000"/>
                  </a:schemeClr>
                </a:solidFill>
              </a:rPr>
              <a:t>Неготовность специалистов со стажем перестроиться под новые требования.</a:t>
            </a:r>
            <a:endParaRPr sz="1500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500" dirty="0">
                <a:solidFill>
                  <a:schemeClr val="bg2">
                    <a:lumMod val="50000"/>
                  </a:schemeClr>
                </a:solidFill>
              </a:rPr>
              <a:t>Дефицит молодых кадров. </a:t>
            </a:r>
            <a:endParaRPr sz="15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2"/>
          </p:nvPr>
        </p:nvSpPr>
        <p:spPr>
          <a:xfrm>
            <a:off x="4389336" y="1138585"/>
            <a:ext cx="4193400" cy="358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700" b="1" dirty="0">
                <a:solidFill>
                  <a:schemeClr val="bg2">
                    <a:lumMod val="50000"/>
                  </a:schemeClr>
                </a:solidFill>
              </a:rPr>
              <a:t>Надо</a:t>
            </a:r>
            <a:endParaRPr sz="1700" b="1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chemeClr val="bg2">
                    <a:lumMod val="50000"/>
                  </a:schemeClr>
                </a:solidFill>
              </a:rPr>
              <a:t>Соответствовать требованиям со стороны государства и социума и эффективно решать поставленные перед образованием задачи. </a:t>
            </a:r>
            <a:endParaRPr sz="1500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chemeClr val="bg2">
                    <a:lumMod val="50000"/>
                  </a:schemeClr>
                </a:solidFill>
              </a:rPr>
              <a:t>Уметь работать с современными образовательными технологиями, в том числе цифровыми.</a:t>
            </a:r>
            <a:endParaRPr sz="1500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chemeClr val="bg2">
                    <a:lumMod val="50000"/>
                  </a:schemeClr>
                </a:solidFill>
              </a:rPr>
              <a:t>Обеспечить стабильность и непрерывность профессионально-личностного развития молодых педагогов.</a:t>
            </a:r>
            <a:endParaRPr sz="1500" dirty="0">
              <a:solidFill>
                <a:schemeClr val="bg2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500" dirty="0">
                <a:solidFill>
                  <a:schemeClr val="bg2">
                    <a:lumMod val="50000"/>
                  </a:schemeClr>
                </a:solidFill>
              </a:rPr>
              <a:t>Разработка системы сопровождения молодых педагогов.</a:t>
            </a:r>
            <a:endParaRPr sz="15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Стрелка вправо 1"/>
          <p:cNvSpPr/>
          <p:nvPr/>
        </p:nvSpPr>
        <p:spPr>
          <a:xfrm rot="5400000">
            <a:off x="7614554" y="2345873"/>
            <a:ext cx="377519" cy="3300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>
            <a:spLocks noGrp="1"/>
          </p:cNvSpPr>
          <p:nvPr>
            <p:ph type="title"/>
          </p:nvPr>
        </p:nvSpPr>
        <p:spPr>
          <a:xfrm>
            <a:off x="265525" y="821850"/>
            <a:ext cx="4045200" cy="349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Мониторинг организации методического сопровождения молодых педагогов</a:t>
            </a:r>
            <a:endParaRPr b="1"/>
          </a:p>
        </p:txBody>
      </p:sp>
      <p:sp>
        <p:nvSpPr>
          <p:cNvPr id="112" name="Google Shape;112;p17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401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Инф. письмо ГорОО г. Саяногорска от 19.01.2022  № 40 “О проведении мониторинга организации методического сопровождения молодых педагогов”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Распоряжение ГорОО г. Саяногорска от 16.05.2022 № 356  “Об итогах мониторинга организации методического сопровождения молодых педагогов” (информационно-аналитические материалы по итогам проведения мониторинга, муниципальный план по итогам мониторинга)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>
            <a:spLocks noGrp="1"/>
          </p:cNvSpPr>
          <p:nvPr>
            <p:ph type="title"/>
          </p:nvPr>
        </p:nvSpPr>
        <p:spPr>
          <a:xfrm>
            <a:off x="859200" y="410000"/>
            <a:ext cx="79731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Формы сопровождения молодых педагогов</a:t>
            </a:r>
            <a:endParaRPr b="1"/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859200" y="1229875"/>
            <a:ext cx="76623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ru" sz="2800" b="1" dirty="0">
                <a:solidFill>
                  <a:schemeClr val="bg2">
                    <a:lumMod val="50000"/>
                  </a:schemeClr>
                </a:solidFill>
              </a:rPr>
              <a:t>Наставничество</a:t>
            </a:r>
            <a:endParaRPr sz="2800" b="1" dirty="0">
              <a:solidFill>
                <a:schemeClr val="bg2">
                  <a:lumMod val="50000"/>
                </a:schemeClr>
              </a:solidFill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ru" sz="2800" b="1" dirty="0">
                <a:solidFill>
                  <a:schemeClr val="bg2">
                    <a:lumMod val="50000"/>
                  </a:schemeClr>
                </a:solidFill>
              </a:rPr>
              <a:t>Стажировки</a:t>
            </a:r>
            <a:endParaRPr sz="2800" b="1" dirty="0">
              <a:solidFill>
                <a:schemeClr val="bg2">
                  <a:lumMod val="50000"/>
                </a:schemeClr>
              </a:solidFill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ru" sz="2800" b="1" dirty="0">
                <a:solidFill>
                  <a:schemeClr val="bg2">
                    <a:lumMod val="50000"/>
                  </a:schemeClr>
                </a:solidFill>
              </a:rPr>
              <a:t>Сетевые / профессиональные сообщества педагогов</a:t>
            </a:r>
            <a:endParaRPr sz="2800" b="1" dirty="0">
              <a:solidFill>
                <a:schemeClr val="bg2">
                  <a:lumMod val="50000"/>
                </a:schemeClr>
              </a:solidFill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ru" sz="2800" b="1" dirty="0">
                <a:solidFill>
                  <a:schemeClr val="bg2">
                    <a:lumMod val="50000"/>
                  </a:schemeClr>
                </a:solidFill>
              </a:rPr>
              <a:t>Научно-методические мероприятия</a:t>
            </a:r>
            <a:endParaRPr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717975" y="410000"/>
            <a:ext cx="81144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Общие итоги мониторинга</a:t>
            </a:r>
            <a:endParaRPr b="1"/>
          </a:p>
        </p:txBody>
      </p:sp>
      <p:sp>
        <p:nvSpPr>
          <p:cNvPr id="124" name="Google Shape;124;p19"/>
          <p:cNvSpPr txBox="1">
            <a:spLocks noGrp="1"/>
          </p:cNvSpPr>
          <p:nvPr>
            <p:ph type="body" idx="1"/>
          </p:nvPr>
        </p:nvSpPr>
        <p:spPr>
          <a:xfrm>
            <a:off x="717975" y="968300"/>
            <a:ext cx="76035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Акцент на профессиональное развитие в первые три года педагогической деятельности. 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 ДОО применяются традиционные формы сопровождения молодых </a:t>
            </a:r>
            <a:r>
              <a:rPr lang="ru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педагогов</a:t>
            </a:r>
            <a:r>
              <a:rPr lang="ru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ru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индивидуальное </a:t>
            </a: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наставничество, вовлечение в  НММ на различных уровнях, вовлечение в деятельность профессиональных сообществ. 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Акцент на аттестации, а не на непрерывном профессиональном развитии.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 b="1">
                <a:solidFill>
                  <a:srgbClr val="000000"/>
                </a:solidFill>
              </a:rPr>
              <a:t>Предложения по результатам мониторинга </a:t>
            </a:r>
            <a:endParaRPr sz="4500" b="1"/>
          </a:p>
        </p:txBody>
      </p:sp>
      <p:sp>
        <p:nvSpPr>
          <p:cNvPr id="130" name="Google Shape;130;p20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342900" algn="just">
              <a:spcBef>
                <a:spcPts val="1200"/>
              </a:spcBef>
            </a:pPr>
            <a:r>
              <a:rPr lang="ru" sz="2008" dirty="0">
                <a:solidFill>
                  <a:srgbClr val="000000"/>
                </a:solidFill>
              </a:rPr>
              <a:t>разработка и/или обновление и совершенствование нормативной документации муниципального и институционального уровней по реализации наставничества молодых педагогов и организации стажировок;</a:t>
            </a:r>
            <a:endParaRPr sz="2008" dirty="0">
              <a:solidFill>
                <a:srgbClr val="000000"/>
              </a:solidFill>
            </a:endParaRPr>
          </a:p>
          <a:p>
            <a:pPr marL="342900" algn="just">
              <a:spcBef>
                <a:spcPts val="1200"/>
              </a:spcBef>
            </a:pPr>
            <a:r>
              <a:rPr lang="ru" sz="2008" dirty="0">
                <a:solidFill>
                  <a:srgbClr val="000000"/>
                </a:solidFill>
              </a:rPr>
              <a:t>активное использование развивающей среды городских методических объединений в процессе реализации различных форм сопровождения педагогических работников до 35 лет на муниципальном уровне;</a:t>
            </a:r>
            <a:endParaRPr sz="2008" dirty="0">
              <a:solidFill>
                <a:srgbClr val="000000"/>
              </a:solidFill>
            </a:endParaRPr>
          </a:p>
          <a:p>
            <a:pPr marL="342900" algn="just">
              <a:spcBef>
                <a:spcPts val="1200"/>
              </a:spcBef>
            </a:pPr>
            <a:r>
              <a:rPr lang="ru" sz="2008" dirty="0">
                <a:solidFill>
                  <a:srgbClr val="000000"/>
                </a:solidFill>
              </a:rPr>
              <a:t>развитие сетевого взаимодействия дошкольных образовательных организаций при организации различных форм сопровождения и поддержки педагогических работников до 35 </a:t>
            </a:r>
            <a:r>
              <a:rPr lang="ru" sz="2008" dirty="0" smtClean="0">
                <a:solidFill>
                  <a:srgbClr val="000000"/>
                </a:solidFill>
              </a:rPr>
              <a:t>лет</a:t>
            </a:r>
            <a:endParaRPr sz="2008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>
            <a:spLocks noGrp="1"/>
          </p:cNvSpPr>
          <p:nvPr>
            <p:ph type="title"/>
          </p:nvPr>
        </p:nvSpPr>
        <p:spPr>
          <a:xfrm>
            <a:off x="377014" y="374307"/>
            <a:ext cx="8520600" cy="6707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 b="1" dirty="0"/>
              <a:t>ИТОГИ МОНИТОРИНГА: НАСТАВНИЧЕСТВО</a:t>
            </a:r>
            <a:endParaRPr sz="2800" b="1" dirty="0"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1"/>
          </p:nvPr>
        </p:nvSpPr>
        <p:spPr>
          <a:xfrm>
            <a:off x="279043" y="1164771"/>
            <a:ext cx="8520600" cy="342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4450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rPr lang="ru" sz="1825" i="1" dirty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Наставничество</a:t>
            </a:r>
            <a:r>
              <a:rPr lang="ru" sz="1825" dirty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в ДОО организуется в целях адаптации и профессионального становления молодого специалиста в новых условиях. Регулируют отношения между наставниками и молодыми специалистами положение о наставничестве, приказ о назначении наставника, индивидуальный план работы наставника. Данная форма сопровождения осуществляется с 2017 года, в индивидуальной форме и носит преимущественно квалификационный характер. Помимо наставничества работа с молодыми специалистами включена в годовой план ДОО только в 1 </a:t>
            </a:r>
            <a:r>
              <a:rPr lang="ru" sz="1825" dirty="0" smtClean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ДОО.Таким </a:t>
            </a:r>
            <a:r>
              <a:rPr lang="ru" sz="1825" dirty="0">
                <a:solidFill>
                  <a:schemeClr val="bg1">
                    <a:lumMod val="8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образом, возможности наставничества в работе с молодыми педагогами используются не в полном объеме.</a:t>
            </a:r>
            <a:endParaRPr sz="1825" dirty="0">
              <a:solidFill>
                <a:schemeClr val="bg1">
                  <a:lumMod val="8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440"/>
              <a:buNone/>
            </a:pPr>
            <a:endParaRPr sz="9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904</Words>
  <Application>Microsoft Office PowerPoint</Application>
  <PresentationFormat>Экран (16:9)</PresentationFormat>
  <Paragraphs>63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Roboto</vt:lpstr>
      <vt:lpstr>Times New Roman</vt:lpstr>
      <vt:lpstr>Geometric</vt:lpstr>
      <vt:lpstr>Организация сопровождения молодых педагогов ДОО: наставничество и стажировки</vt:lpstr>
      <vt:lpstr>Одна из приоритетных задач государственной политики в сфере образования</vt:lpstr>
      <vt:lpstr>Анализ кадрового состава образовательных организаций (2020-2021 уч.год)</vt:lpstr>
      <vt:lpstr>ПРОТИВОРЕЧИЯ СЕГОДНЯШНЕГО ДНЯ</vt:lpstr>
      <vt:lpstr>Мониторинг организации методического сопровождения молодых педагогов</vt:lpstr>
      <vt:lpstr>Формы сопровождения молодых педагогов</vt:lpstr>
      <vt:lpstr>Общие итоги мониторинга</vt:lpstr>
      <vt:lpstr>Предложения по результатам мониторинга </vt:lpstr>
      <vt:lpstr>ИТОГИ МОНИТОРИНГА: НАСТАВНИЧЕСТВО</vt:lpstr>
      <vt:lpstr>Целевая модель наставничества</vt:lpstr>
      <vt:lpstr>Преимущества</vt:lpstr>
      <vt:lpstr>Итоги мониторинга: стажировки</vt:lpstr>
      <vt:lpstr>Организация стажировок</vt:lpstr>
      <vt:lpstr>Итоги мониторинга: сетевые/профессиональные сообщества</vt:lpstr>
      <vt:lpstr>Итоги мониторинга: НММ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сопровождения молодых педагогов ДОО: наставничество и стажировки</dc:title>
  <cp:lastModifiedBy>user</cp:lastModifiedBy>
  <cp:revision>5</cp:revision>
  <dcterms:modified xsi:type="dcterms:W3CDTF">2022-09-29T02:14:14Z</dcterms:modified>
</cp:coreProperties>
</file>