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7" roundtripDataSignature="AMtx7miMSrv16DkAj815ASfoyj0of8xw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0ce21aee10_0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0ce21aee1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3098139" y="1104899"/>
            <a:ext cx="5208733" cy="211481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3116686" y="3580327"/>
            <a:ext cx="5170851" cy="1585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>
  <p:cSld name="Пустой слайд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 txBox="1"/>
          <p:nvPr>
            <p:ph idx="1" type="body"/>
          </p:nvPr>
        </p:nvSpPr>
        <p:spPr>
          <a:xfrm>
            <a:off x="762000" y="520700"/>
            <a:ext cx="76200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drive.google.com/file/d/1cNmvs8Ku61C_WivlWNFpRTBDWjvTYUW8/view?usp=sharing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rive.google.com/file/d/12QT77s8MRZhpeKrBb7wBqVc5eNFfWXVR/view?usp=sharing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/>
          <p:nvPr/>
        </p:nvSpPr>
        <p:spPr>
          <a:xfrm>
            <a:off x="3165231" y="1041008"/>
            <a:ext cx="527538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Звуко-слоговой анализ слова</a:t>
            </a:r>
            <a:endParaRPr b="0" i="0" sz="5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 txBox="1"/>
          <p:nvPr>
            <p:ph idx="1" type="subTitle"/>
          </p:nvPr>
        </p:nvSpPr>
        <p:spPr>
          <a:xfrm>
            <a:off x="2976011" y="3678800"/>
            <a:ext cx="4254784" cy="1585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/>
              <a:t>Учитель-логопед: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/>
              <a:t>Белая Кристина Владимировна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/>
              <a:t>МБДОУ д/с №15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2" name="Google Shape;82;p1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 u="sng">
                <a:solidFill>
                  <a:schemeClr val="hlink"/>
                </a:solidFill>
                <a:hlinkClick r:id="rId3"/>
              </a:rPr>
              <a:t>https://drive.google.com/file/d/1cNmvs8Ku61C_WivlWNFpRTBDWjvTYUW8/view?usp=sharing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 txBox="1"/>
          <p:nvPr>
            <p:ph type="title"/>
          </p:nvPr>
        </p:nvSpPr>
        <p:spPr>
          <a:xfrm>
            <a:off x="379827" y="281354"/>
            <a:ext cx="8370277" cy="63023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78FD1"/>
              </a:buClr>
              <a:buSzPts val="6000"/>
              <a:buFont typeface="Arial"/>
              <a:buNone/>
            </a:pPr>
            <a:r>
              <a:rPr i="1" lang="ru-RU" sz="6000">
                <a:solidFill>
                  <a:srgbClr val="478FD1"/>
                </a:solidFill>
              </a:rPr>
              <a:t>Спасибо за внимание!</a:t>
            </a:r>
            <a:endParaRPr i="1" sz="6000">
              <a:solidFill>
                <a:srgbClr val="478FD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"/>
          <p:cNvSpPr txBox="1"/>
          <p:nvPr>
            <p:ph idx="1" type="body"/>
          </p:nvPr>
        </p:nvSpPr>
        <p:spPr>
          <a:xfrm>
            <a:off x="379827" y="267286"/>
            <a:ext cx="8342141" cy="63163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228600" lvl="0" marL="2286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/>
              <a:t>		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ru-RU" sz="3800" u="sng"/>
              <a:t>Цель: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sz="3600"/>
              <a:t>	</a:t>
            </a:r>
            <a:r>
              <a:rPr lang="ru-RU" sz="3800"/>
              <a:t>Активизировать и уточнить знания родителей о звуках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sz="3800"/>
              <a:t> и буквах, правильной дифференциации звуков по твердости-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sz="3800"/>
              <a:t>мягкости, глухости звонкости, повторить основы звуко-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sz="3800"/>
              <a:t>слогового анализа слова.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ru-RU" sz="3800" u="sng"/>
              <a:t>Задачи: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ru-RU" sz="3800"/>
              <a:t>активизировать знания родителей о слоговом составе слова;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ru-RU" sz="3800"/>
              <a:t>уточнять особенности овладения слоговым анализом слова детьми подготовительной группы;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ru-RU" sz="3800"/>
              <a:t>закреплять умение определять первый звук в слове;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ru-RU" sz="3800"/>
              <a:t>обучать звуко-слогового анализа и синтеза;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ru-RU" sz="3800"/>
              <a:t>продолжать формировать умения осознанной, адекватной и результативной помощи детям;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ru-RU" sz="3800"/>
              <a:t>расширять степень  включенности родителей в реализацию индивидуальных коррекционных программ работы с детьми.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solidFill>
                <a:srgbClr val="005878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"/>
          <p:cNvSpPr txBox="1"/>
          <p:nvPr>
            <p:ph type="title"/>
          </p:nvPr>
        </p:nvSpPr>
        <p:spPr>
          <a:xfrm>
            <a:off x="3995226" y="281354"/>
            <a:ext cx="4754880" cy="22367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br>
              <a:rPr lang="ru-RU" sz="2000"/>
            </a:br>
            <a:r>
              <a:rPr i="1" lang="ru-RU" sz="2000"/>
              <a:t>Нас окружает мир, полный разных удивительных звуков. Всё, что мы слышим, и всё, что мы произносим,- это звуки. Очень важно, что бы ребёнок ориентировался в звуковом строе речи.</a:t>
            </a:r>
            <a:endParaRPr i="1" sz="2000"/>
          </a:p>
        </p:txBody>
      </p:sp>
      <p:sp>
        <p:nvSpPr>
          <p:cNvPr id="38" name="Google Shape;38;p3"/>
          <p:cNvSpPr txBox="1"/>
          <p:nvPr>
            <p:ph idx="1" type="body"/>
          </p:nvPr>
        </p:nvSpPr>
        <p:spPr>
          <a:xfrm>
            <a:off x="544244" y="3190191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-RU" sz="3200" u="sng"/>
              <a:t>Это необходимо для: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✔"/>
            </a:pPr>
            <a:r>
              <a:rPr lang="ru-RU" sz="3200"/>
              <a:t>Обучения чтению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✔"/>
            </a:pPr>
            <a:r>
              <a:rPr lang="ru-RU" sz="3200"/>
              <a:t>Грамотному письму в школе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✔"/>
            </a:pPr>
            <a:r>
              <a:rPr lang="ru-RU" sz="3200"/>
              <a:t>Изучения родного языка</a:t>
            </a:r>
            <a:endParaRPr sz="3200"/>
          </a:p>
        </p:txBody>
      </p:sp>
      <p:pic>
        <p:nvPicPr>
          <p:cNvPr descr="http://st.depositphotos.com/1454655/1262/v/950/depositphotos_12628861-stock-illustration-multicultural-children-on-planet-earth.jpg" id="39" name="Google Shape;3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1858" y="709367"/>
            <a:ext cx="2883877" cy="2480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 txBox="1"/>
          <p:nvPr>
            <p:ph idx="1" type="body"/>
          </p:nvPr>
        </p:nvSpPr>
        <p:spPr>
          <a:xfrm>
            <a:off x="807125" y="1825625"/>
            <a:ext cx="7886700" cy="43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ru-RU"/>
              <a:t>Последовательное выделение отдельных звуков в слове; </a:t>
            </a:r>
            <a:endParaRPr/>
          </a:p>
          <a:p>
            <a:pPr indent="-17780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ru-RU"/>
              <a:t>Определение порядка звуков в слове;</a:t>
            </a:r>
            <a:endParaRPr/>
          </a:p>
          <a:p>
            <a:pPr indent="-17780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ru-RU"/>
              <a:t> Различение звуков по их качественным характеристикам (гласный-согласный, твёрдый - мягкий).</a:t>
            </a:r>
            <a:endParaRPr>
              <a:solidFill>
                <a:srgbClr val="0084B4"/>
              </a:solidFill>
            </a:endParaRPr>
          </a:p>
        </p:txBody>
      </p:sp>
      <p:sp>
        <p:nvSpPr>
          <p:cNvPr id="45" name="Google Shape;45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ru-RU" sz="3600"/>
              <a:t>Звуковой анализ – это: </a:t>
            </a:r>
            <a:br>
              <a:rPr b="1" lang="ru-RU" sz="6500">
                <a:solidFill>
                  <a:srgbClr val="00539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ru-RU" sz="3200">
                <a:latin typeface="Calibri"/>
                <a:ea typeface="Calibri"/>
                <a:cs typeface="Calibri"/>
                <a:sym typeface="Calibri"/>
              </a:rPr>
              <a:t>Этапы формирования навыков звукового анализа: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5"/>
          <p:cNvSpPr txBox="1"/>
          <p:nvPr>
            <p:ph idx="1" type="body"/>
          </p:nvPr>
        </p:nvSpPr>
        <p:spPr>
          <a:xfrm>
            <a:off x="379829" y="1825625"/>
            <a:ext cx="8356208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ru-RU" sz="3200"/>
              <a:t>Первый этап – формирование звукового анализа с опорой на вспомогательные средства(картинки, схемы, фишки);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ru-RU" sz="3200"/>
              <a:t>Второй этап –формирование звукового анализа в речевом плане (сначала с использованием картинки, затем без её предъявления);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ru-RU" sz="3200"/>
              <a:t>Третий этап- формирование звукового анализа в умственном плане (не называя слова).</a:t>
            </a:r>
            <a:endParaRPr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ru-RU" sz="3200">
                <a:latin typeface="Calibri"/>
                <a:ea typeface="Calibri"/>
                <a:cs typeface="Calibri"/>
                <a:sym typeface="Calibri"/>
              </a:rPr>
              <a:t>Фонематический слух включает в себя: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ru-RU"/>
              <a:t>Способность слышать звук в слове.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ru-RU"/>
              <a:t>Способность различать слова, в которые входят одни и те же фонемы, расположенные в разной последовательности.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ru-RU"/>
              <a:t>Способность различать похожие по звучанию, но разные по значению слова.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 txBox="1"/>
          <p:nvPr>
            <p:ph type="title"/>
          </p:nvPr>
        </p:nvSpPr>
        <p:spPr>
          <a:xfrm>
            <a:off x="393895" y="365126"/>
            <a:ext cx="8342142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ru-RU" sz="3200"/>
              <a:t>Выделение звуков на слух и в произношении с помощью игровых технологий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7"/>
          <p:cNvSpPr txBox="1"/>
          <p:nvPr>
            <p:ph idx="1" type="body"/>
          </p:nvPr>
        </p:nvSpPr>
        <p:spPr>
          <a:xfrm>
            <a:off x="393895" y="1594781"/>
            <a:ext cx="8342142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ru-RU"/>
              <a:t>Например: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/>
              <a:t>Игра «Поймай звук» - хлопни в ладоши, если услышишь заданный звук.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/>
              <a:t>Игра «Подбери картинку на заданный звук»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/>
              <a:t>Игра «Назови слово на заданный звук»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/>
              <a:t>Игра «Найди место звука в слове»(</a:t>
            </a:r>
            <a:r>
              <a:rPr b="1" lang="ru-RU"/>
              <a:t>представлен видео пример)</a:t>
            </a:r>
            <a:endParaRPr b="1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64" name="Google Shape;64;p7"/>
          <p:cNvSpPr/>
          <p:nvPr/>
        </p:nvSpPr>
        <p:spPr>
          <a:xfrm>
            <a:off x="3713871" y="4779768"/>
            <a:ext cx="1069144" cy="1547445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ED3D2"/>
          </a:solidFill>
          <a:ln cap="flat" cmpd="sng" w="76200">
            <a:solidFill>
              <a:srgbClr val="62A0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0ce21aee10_0_2"/>
          <p:cNvSpPr txBox="1"/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g10ce21aee10_0_2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-RU" u="sng">
                <a:solidFill>
                  <a:schemeClr val="hlink"/>
                </a:solidFill>
                <a:hlinkClick r:id="rId3"/>
              </a:rPr>
              <a:t>https://drive.google.com/file/d/12QT77s8MRZhpeKrBb7wBqVc5eNFfWXVR/view?usp=sharing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9"/>
          <p:cNvSpPr txBox="1"/>
          <p:nvPr>
            <p:ph type="title"/>
          </p:nvPr>
        </p:nvSpPr>
        <p:spPr>
          <a:xfrm>
            <a:off x="379829" y="365126"/>
            <a:ext cx="835620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ru-RU" sz="3200">
                <a:latin typeface="Calibri"/>
                <a:ea typeface="Calibri"/>
                <a:cs typeface="Calibri"/>
                <a:sym typeface="Calibri"/>
              </a:rPr>
              <a:t>Звуко-слоговой анализ слова «Санки»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9"/>
          <p:cNvSpPr/>
          <p:nvPr/>
        </p:nvSpPr>
        <p:spPr>
          <a:xfrm>
            <a:off x="3847514" y="2855741"/>
            <a:ext cx="1448972" cy="2532185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ED3D2"/>
          </a:solidFill>
          <a:ln cap="flat" cmpd="sng" w="76200">
            <a:solidFill>
              <a:srgbClr val="62A0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Другая 84">
      <a:dk1>
        <a:srgbClr val="000000"/>
      </a:dk1>
      <a:lt1>
        <a:srgbClr val="FFFFFF"/>
      </a:lt1>
      <a:dk2>
        <a:srgbClr val="371D2A"/>
      </a:dk2>
      <a:lt2>
        <a:srgbClr val="E7E6E6"/>
      </a:lt2>
      <a:accent1>
        <a:srgbClr val="0070C0"/>
      </a:accent1>
      <a:accent2>
        <a:srgbClr val="6600FF"/>
      </a:accent2>
      <a:accent3>
        <a:srgbClr val="002060"/>
      </a:accent3>
      <a:accent4>
        <a:srgbClr val="4F017F"/>
      </a:accent4>
      <a:accent5>
        <a:srgbClr val="6600FF"/>
      </a:accent5>
      <a:accent6>
        <a:srgbClr val="00B0F0"/>
      </a:accent6>
      <a:hlink>
        <a:srgbClr val="0000CC"/>
      </a:hlink>
      <a:folHlink>
        <a:srgbClr val="33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2020-01-31T18:47:13Z</dcterms:created>
  <dc:creator>Урок РФ</dc:creator>
</cp:coreProperties>
</file>