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68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27989-925D-497C-9A9B-D5EE8C922356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9A4EC-756F-4A86-8919-D4A317F7E5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7"/>
            <a:ext cx="7215238" cy="128588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ГМО заместителей заведующих по ВМР и старших воспитателей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7215238" cy="4786346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Семинар «Современный детский сад - время перемен»</a:t>
            </a:r>
          </a:p>
          <a:p>
            <a:endParaRPr lang="ru-RU" sz="1100" b="1" dirty="0">
              <a:solidFill>
                <a:srgbClr val="FF0000"/>
              </a:solidFill>
            </a:endParaRPr>
          </a:p>
          <a:p>
            <a:r>
              <a:rPr lang="ru-RU" sz="4400" b="1" dirty="0" smtClean="0">
                <a:solidFill>
                  <a:srgbClr val="00B050"/>
                </a:solidFill>
              </a:rPr>
              <a:t>Обсуждение</a:t>
            </a:r>
          </a:p>
          <a:p>
            <a:r>
              <a:rPr lang="ru-RU" sz="4400" b="1" dirty="0" smtClean="0">
                <a:solidFill>
                  <a:srgbClr val="00B050"/>
                </a:solidFill>
              </a:rPr>
              <a:t>«Содержание детских праздников»</a:t>
            </a:r>
          </a:p>
          <a:p>
            <a:endParaRPr lang="ru-RU" sz="4400" b="1" dirty="0" smtClean="0">
              <a:solidFill>
                <a:srgbClr val="00B050"/>
              </a:solidFill>
            </a:endParaRPr>
          </a:p>
          <a:p>
            <a:pPr algn="r"/>
            <a:r>
              <a:rPr lang="ru-RU" sz="2400" b="1" dirty="0" smtClean="0">
                <a:solidFill>
                  <a:schemeClr val="tx1"/>
                </a:solidFill>
              </a:rPr>
              <a:t>Выполнила Домнич И.М.,</a:t>
            </a:r>
          </a:p>
          <a:p>
            <a:pPr algn="r"/>
            <a:r>
              <a:rPr lang="ru-RU" sz="2400" b="1" dirty="0">
                <a:solidFill>
                  <a:schemeClr val="tx1"/>
                </a:solidFill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</a:rPr>
              <a:t>тарший воспитатель МБДОУ </a:t>
            </a:r>
            <a:r>
              <a:rPr lang="ru-RU" sz="2400" b="1" dirty="0" err="1" smtClean="0">
                <a:solidFill>
                  <a:schemeClr val="tx1"/>
                </a:solidFill>
              </a:rPr>
              <a:t>д</a:t>
            </a:r>
            <a:r>
              <a:rPr lang="en-US" sz="2400" b="1" dirty="0" smtClean="0">
                <a:solidFill>
                  <a:schemeClr val="tx1"/>
                </a:solidFill>
              </a:rPr>
              <a:t>/</a:t>
            </a:r>
            <a:r>
              <a:rPr lang="ru-RU" sz="2400" b="1" dirty="0" smtClean="0">
                <a:solidFill>
                  <a:schemeClr val="tx1"/>
                </a:solidFill>
              </a:rPr>
              <a:t>с №16</a:t>
            </a:r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sz="4000" b="1" i="1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28596" y="2143116"/>
            <a:ext cx="6929486" cy="4714884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/>
              <a:t>                          </a:t>
            </a:r>
            <a:r>
              <a:rPr lang="ru-RU" sz="3200" dirty="0" smtClean="0">
                <a:solidFill>
                  <a:srgbClr val="FF0000"/>
                </a:solidFill>
              </a:rPr>
              <a:t>«Правильно </a:t>
            </a:r>
            <a:r>
              <a:rPr lang="ru-RU" sz="3200" dirty="0" err="1" smtClean="0">
                <a:solidFill>
                  <a:srgbClr val="FF0000"/>
                </a:solidFill>
              </a:rPr>
              <a:t>организо-ванные</a:t>
            </a:r>
            <a:r>
              <a:rPr lang="ru-RU" sz="3200" dirty="0" smtClean="0">
                <a:solidFill>
                  <a:srgbClr val="FF0000"/>
                </a:solidFill>
              </a:rPr>
              <a:t> праздники в детском саду – это эффективный инструмент развития и воспитания детей. Главное, чтобы праздник проводился для детей, чтобы он стал захватывающим, запоминающимся событием в жизни каждого ребенка»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ПК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16378">
            <a:off x="571472" y="285728"/>
            <a:ext cx="1892927" cy="2702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428860" y="857231"/>
            <a:ext cx="5143536" cy="2928959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solidFill>
                  <a:srgbClr val="FF0000"/>
                </a:solidFill>
              </a:rPr>
              <a:t>Недостатки «традиционного»                   подхода к проведению праздников: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b="1" dirty="0" smtClean="0"/>
              <a:t>-  организация «отчетного концерта» перед родителями или администрацией;</a:t>
            </a:r>
            <a:br>
              <a:rPr lang="ru-RU" sz="2700" b="1" dirty="0" smtClean="0"/>
            </a:br>
            <a:r>
              <a:rPr lang="ru-RU" sz="2700" b="1" dirty="0" smtClean="0"/>
              <a:t>- недельные репетиции, не связанные с интересами ребенка.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7358114" cy="31432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</a:rPr>
              <a:t>Любой праздник должен быть противопоставлен обыденной жизни, должен быть эмоционально значимым событием, которое ассоциируется с радостью и весельем и должен быть коллективным действием, объединяющим сообщество детей, родителей и педагогов. </a:t>
            </a:r>
            <a:endParaRPr lang="ru-RU" dirty="0"/>
          </a:p>
        </p:txBody>
      </p:sp>
      <p:pic>
        <p:nvPicPr>
          <p:cNvPr id="2050" name="Picture 2" descr="C:\Users\ПК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1892927" cy="2702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857232"/>
            <a:ext cx="7572396" cy="85725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Условия перехода на новый формат праздников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00034" y="1571612"/>
            <a:ext cx="7000924" cy="507209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4200" b="1" dirty="0" smtClean="0">
                <a:solidFill>
                  <a:schemeClr val="tx1"/>
                </a:solidFill>
              </a:rPr>
              <a:t>1. Разнообразие организационных форм.</a:t>
            </a:r>
            <a:endParaRPr lang="ru-RU" sz="4200" dirty="0" smtClean="0">
              <a:solidFill>
                <a:schemeClr val="tx1"/>
              </a:solidFill>
            </a:endParaRPr>
          </a:p>
          <a:p>
            <a:pPr algn="just"/>
            <a:endParaRPr lang="ru-RU" sz="4200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ru-RU" sz="4200" b="1" dirty="0" smtClean="0">
                <a:solidFill>
                  <a:schemeClr val="tx1"/>
                </a:solidFill>
              </a:rPr>
              <a:t> </a:t>
            </a:r>
            <a:r>
              <a:rPr lang="ru-RU" sz="3300" b="1" dirty="0" smtClean="0">
                <a:solidFill>
                  <a:schemeClr val="tx1"/>
                </a:solidFill>
              </a:rPr>
              <a:t>концерт                                      - </a:t>
            </a:r>
            <a:r>
              <a:rPr lang="ru-RU" sz="3300" b="1" dirty="0" err="1" smtClean="0">
                <a:solidFill>
                  <a:schemeClr val="tx1"/>
                </a:solidFill>
              </a:rPr>
              <a:t>квест</a:t>
            </a:r>
            <a:endParaRPr lang="ru-RU" sz="3300" b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ru-RU" sz="3300" b="1" dirty="0" smtClean="0">
                <a:solidFill>
                  <a:schemeClr val="tx1"/>
                </a:solidFill>
              </a:rPr>
              <a:t> проект                                         - </a:t>
            </a:r>
            <a:r>
              <a:rPr lang="ru-RU" sz="3300" b="1" dirty="0" err="1" smtClean="0">
                <a:solidFill>
                  <a:schemeClr val="tx1"/>
                </a:solidFill>
              </a:rPr>
              <a:t>мастерилки</a:t>
            </a:r>
            <a:endParaRPr lang="ru-RU" sz="3300" b="1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ru-RU" sz="3300" b="1" dirty="0" smtClean="0">
                <a:solidFill>
                  <a:schemeClr val="tx1"/>
                </a:solidFill>
              </a:rPr>
              <a:t> образовательное событие</a:t>
            </a:r>
            <a:r>
              <a:rPr lang="ru-RU" sz="3300" b="1" dirty="0" smtClean="0">
                <a:solidFill>
                  <a:schemeClr val="tx1"/>
                </a:solidFill>
              </a:rPr>
              <a:t>   - спектакль</a:t>
            </a:r>
          </a:p>
          <a:p>
            <a:pPr algn="just">
              <a:buFontTx/>
              <a:buChar char="-"/>
            </a:pPr>
            <a:r>
              <a:rPr lang="ru-RU" sz="3300" b="1" dirty="0" smtClean="0">
                <a:solidFill>
                  <a:schemeClr val="tx1"/>
                </a:solidFill>
              </a:rPr>
              <a:t> соревнования                           - в</a:t>
            </a:r>
            <a:r>
              <a:rPr lang="ru-RU" sz="3300" b="1" dirty="0" smtClean="0">
                <a:solidFill>
                  <a:schemeClr val="tx1"/>
                </a:solidFill>
              </a:rPr>
              <a:t>икторина</a:t>
            </a:r>
          </a:p>
          <a:p>
            <a:pPr algn="just">
              <a:buFontTx/>
              <a:buChar char="-"/>
            </a:pPr>
            <a:r>
              <a:rPr lang="ru-RU" sz="3300" b="1" dirty="0" smtClean="0">
                <a:solidFill>
                  <a:schemeClr val="tx1"/>
                </a:solidFill>
              </a:rPr>
              <a:t> выставка (</a:t>
            </a:r>
            <a:r>
              <a:rPr lang="ru-RU" sz="3300" b="1" dirty="0" err="1" smtClean="0">
                <a:solidFill>
                  <a:schemeClr val="tx1"/>
                </a:solidFill>
              </a:rPr>
              <a:t>перфоманс</a:t>
            </a:r>
            <a:r>
              <a:rPr lang="ru-RU" sz="3300" b="1" dirty="0" smtClean="0">
                <a:solidFill>
                  <a:schemeClr val="tx1"/>
                </a:solidFill>
              </a:rPr>
              <a:t>)</a:t>
            </a:r>
            <a:r>
              <a:rPr lang="ru-RU" sz="3300" b="1" dirty="0" smtClean="0">
                <a:solidFill>
                  <a:schemeClr val="tx1"/>
                </a:solidFill>
              </a:rPr>
              <a:t>           - фестиваль</a:t>
            </a:r>
          </a:p>
          <a:p>
            <a:pPr algn="just">
              <a:buFontTx/>
              <a:buChar char="-"/>
            </a:pPr>
            <a:r>
              <a:rPr lang="ru-RU" sz="3300" b="1" dirty="0" smtClean="0">
                <a:solidFill>
                  <a:schemeClr val="tx1"/>
                </a:solidFill>
              </a:rPr>
              <a:t> ярмарка                                      - </a:t>
            </a:r>
            <a:r>
              <a:rPr lang="ru-RU" sz="3300" b="1" dirty="0" smtClean="0">
                <a:solidFill>
                  <a:schemeClr val="tx1"/>
                </a:solidFill>
              </a:rPr>
              <a:t>чаепитие</a:t>
            </a:r>
          </a:p>
          <a:p>
            <a:pPr algn="just"/>
            <a:r>
              <a:rPr lang="ru-RU" sz="3300" b="1" dirty="0">
                <a:solidFill>
                  <a:schemeClr val="tx1"/>
                </a:solidFill>
              </a:rPr>
              <a:t> </a:t>
            </a:r>
            <a:r>
              <a:rPr lang="ru-RU" sz="3300" b="1" dirty="0" smtClean="0">
                <a:solidFill>
                  <a:schemeClr val="tx1"/>
                </a:solidFill>
              </a:rPr>
              <a:t>                              </a:t>
            </a:r>
          </a:p>
          <a:p>
            <a:pPr algn="just"/>
            <a:r>
              <a:rPr lang="ru-RU" sz="3300" b="1" dirty="0">
                <a:solidFill>
                  <a:schemeClr val="tx1"/>
                </a:solidFill>
              </a:rPr>
              <a:t> </a:t>
            </a:r>
            <a:r>
              <a:rPr lang="ru-RU" sz="3300" b="1" dirty="0" smtClean="0">
                <a:solidFill>
                  <a:schemeClr val="tx1"/>
                </a:solidFill>
              </a:rPr>
              <a:t>                                          и др.</a:t>
            </a:r>
            <a:endParaRPr lang="ru-RU" sz="3300" b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endParaRPr lang="ru-RU" sz="2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857232"/>
            <a:ext cx="7572396" cy="85725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Условия перехода на новый формат праздников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643050"/>
            <a:ext cx="7358114" cy="500066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chemeClr val="tx1"/>
                </a:solidFill>
              </a:rPr>
              <a:t>2</a:t>
            </a:r>
            <a:r>
              <a:rPr lang="ru-RU" sz="2800" b="1" dirty="0" smtClean="0">
                <a:solidFill>
                  <a:schemeClr val="tx1"/>
                </a:solidFill>
              </a:rPr>
              <a:t>. Участие родителей.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Дети сидят не отдельно, а вместе с родителями.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 Педагоги просят подготовить детско-родительские выступления.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 Родители участвуют в детских заданиях на импровизацию (т.е. не отрепетированных заранее)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857232"/>
            <a:ext cx="7572396" cy="85725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Условия перехода на новый формат праздников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7358114" cy="5286412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3. Поддержка детской инициативы.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 Создание и конструирование праздника самими детьми.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 Взрослый, участвуя в придумывании праздника вместе с детьми, не должен брать на себя руководящую роль.</a:t>
            </a: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2800" i="1" dirty="0" smtClean="0">
                <a:solidFill>
                  <a:schemeClr val="tx1"/>
                </a:solidFill>
              </a:rPr>
              <a:t>Но при этом Новый год и День победы  должны быть организованы в основном взрослыми.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3ipz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85984" y="785794"/>
            <a:ext cx="5357850" cy="16430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Перечень обязательных праздников в детском саду</a:t>
            </a:r>
            <a:endParaRPr lang="ru-RU" sz="3200" b="1" dirty="0">
              <a:solidFill>
                <a:srgbClr val="00B05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3143250"/>
          <a:ext cx="7329512" cy="351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378"/>
                <a:gridCol w="1832378"/>
                <a:gridCol w="1832378"/>
                <a:gridCol w="1832378"/>
              </a:tblGrid>
              <a:tr h="559597">
                <a:tc>
                  <a:txBody>
                    <a:bodyPr/>
                    <a:lstStyle/>
                    <a:p>
                      <a:r>
                        <a:rPr lang="ru-RU" dirty="0" smtClean="0"/>
                        <a:t>2 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Подготовительная группа</a:t>
                      </a:r>
                      <a:endParaRPr lang="ru-RU" dirty="0"/>
                    </a:p>
                  </a:txBody>
                  <a:tcPr/>
                </a:tc>
              </a:tr>
              <a:tr h="559597"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год</a:t>
                      </a:r>
                      <a:endParaRPr lang="ru-RU" dirty="0"/>
                    </a:p>
                  </a:txBody>
                  <a:tcPr/>
                </a:tc>
              </a:tr>
              <a:tr h="559597"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</a:t>
                      </a:r>
                      <a:endParaRPr lang="ru-RU" dirty="0"/>
                    </a:p>
                  </a:txBody>
                  <a:tcPr/>
                </a:tc>
              </a:tr>
              <a:tr h="559597">
                <a:tc>
                  <a:txBody>
                    <a:bodyPr/>
                    <a:lstStyle/>
                    <a:p>
                      <a:r>
                        <a:rPr lang="ru-RU" dirty="0" smtClean="0"/>
                        <a:t>8 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марта</a:t>
                      </a:r>
                      <a:endParaRPr lang="ru-RU" dirty="0"/>
                    </a:p>
                  </a:txBody>
                  <a:tcPr/>
                </a:tc>
              </a:tr>
              <a:tr h="559597">
                <a:tc>
                  <a:txBody>
                    <a:bodyPr/>
                    <a:lstStyle/>
                    <a:p>
                      <a:r>
                        <a:rPr lang="ru-RU" dirty="0" smtClean="0"/>
                        <a:t>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мая</a:t>
                      </a:r>
                      <a:endParaRPr lang="ru-RU" dirty="0"/>
                    </a:p>
                  </a:txBody>
                  <a:tcPr/>
                </a:tc>
              </a:tr>
              <a:tr h="5595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космонавтики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космонавтики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ПК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892927" cy="2702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2643174" y="500042"/>
            <a:ext cx="6000792" cy="635795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200" dirty="0" smtClean="0"/>
              <a:t> «Каждая дошкольная организация может дополнить, и наверняка дополнит, предполагаемый перечень своими региональными и собственно детсадовскими мероприятиями, </a:t>
            </a:r>
            <a:r>
              <a:rPr lang="ru-RU" sz="3200" dirty="0" smtClean="0">
                <a:solidFill>
                  <a:srgbClr val="FF0000"/>
                </a:solidFill>
              </a:rPr>
              <a:t>но убирать или заменять образовательные праздники не рекомендуется, </a:t>
            </a:r>
            <a:r>
              <a:rPr lang="ru-RU" sz="3200" dirty="0" smtClean="0"/>
              <a:t>потому что это наши общегосударственные, общероссийские праздники, создающие единое культурное пространство России».</a:t>
            </a:r>
            <a:endParaRPr lang="ru-RU" sz="3200" dirty="0"/>
          </a:p>
        </p:txBody>
      </p:sp>
      <p:pic>
        <p:nvPicPr>
          <p:cNvPr id="2050" name="Picture 2" descr="C:\Users\ПК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928670"/>
            <a:ext cx="1892927" cy="2685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356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ГМО заместителей заведующих по ВМР и старших воспитателей</vt:lpstr>
      <vt:lpstr>                          «Правильно организо-ванные праздники в детском саду – это эффективный инструмент развития и воспитания детей. Главное, чтобы праздник проводился для детей, чтобы он стал захватывающим, запоминающимся событием в жизни каждого ребенка»</vt:lpstr>
      <vt:lpstr>Недостатки «традиционного»                   подхода к проведению праздников: -  организация «отчетного концерта» перед родителями или администрацией; - недельные репетиции, не связанные с интересами ребенка.  </vt:lpstr>
      <vt:lpstr>Условия перехода на новый формат праздников   </vt:lpstr>
      <vt:lpstr>Условия перехода на новый формат праздников   </vt:lpstr>
      <vt:lpstr>Условия перехода на новый формат праздников   </vt:lpstr>
      <vt:lpstr>Перечень обязательных праздников в детском саду</vt:lpstr>
      <vt:lpstr> «Каждая дошкольная организация может дополнить, и наверняка дополнит, предполагаемый перечень своими региональными и собственно детсадовскими мероприятиями, но убирать или заменять образовательные праздники не рекомендуется, потому что это наши общегосударственные, общероссийские праздники, создающие единое культурное пространство России».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ГМО заместителей заведующих по ВМР и старших воспитателей</dc:title>
  <dc:creator>ПК</dc:creator>
  <cp:lastModifiedBy>ПК</cp:lastModifiedBy>
  <cp:revision>10</cp:revision>
  <dcterms:created xsi:type="dcterms:W3CDTF">2020-10-19T16:01:06Z</dcterms:created>
  <dcterms:modified xsi:type="dcterms:W3CDTF">2020-10-19T17:36:47Z</dcterms:modified>
</cp:coreProperties>
</file>