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7" r:id="rId2"/>
    <p:sldId id="335" r:id="rId3"/>
    <p:sldId id="316" r:id="rId4"/>
    <p:sldId id="317" r:id="rId5"/>
    <p:sldId id="321" r:id="rId6"/>
    <p:sldId id="354" r:id="rId7"/>
    <p:sldId id="355" r:id="rId8"/>
    <p:sldId id="356" r:id="rId9"/>
    <p:sldId id="357" r:id="rId10"/>
    <p:sldId id="358" r:id="rId11"/>
    <p:sldId id="360" r:id="rId12"/>
    <p:sldId id="343" r:id="rId13"/>
    <p:sldId id="359" r:id="rId14"/>
    <p:sldId id="35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>
      <p:cViewPr varScale="1">
        <p:scale>
          <a:sx n="69" d="100"/>
          <a:sy n="69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4BB78DF-08ED-423C-9F76-EE140755F720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FB0553F-0DC1-471A-93D8-C899BF687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CB8CA3B-0AB6-4FA1-B07D-2AEF02E77AC5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9D4B788-2BBE-49D9-B50C-E05F57D37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4649-717B-489F-BA3A-2C7D1D44B9A8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3716-B878-48EA-A29E-72DC873D8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6275-95D1-4143-A6C7-D9070E5DEF80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891A-4E41-47C9-9925-4A9856972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E94A-9C89-4DA6-B89E-1C0A5DD4F244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1ADC-9EE0-491A-A9DB-53A6E03FD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1C783-BC25-4FC5-811C-90066E45AD90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18E9-8D2B-4B93-AB3C-57BA1BD65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75EA-F9C3-45A6-B3C3-393D5D97EB14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ED50-E2AF-4016-82D6-DD0B92AE6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BD6C-1A7F-4300-AB26-4C73E6B29C98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D354-8FE2-4955-BEC4-CCF0E3D28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FB97-8BBE-46D0-B6D9-D45E5A732F71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23A04-2C7C-4D2B-8AE7-789AAD410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D9BA-8DB1-4262-A893-496F71B5B786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B6D3E-9ABE-49A8-8B9F-A97CC9E3F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2639-DF9E-42A3-8BED-4E9D19E6B8FD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9B757-46BE-4BBA-AA44-32E06494E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7A6A-83AC-4512-825C-678930CD4301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B3DC0-A372-4452-B746-7DC94DB54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54E8-D014-4A39-B4A4-14B5A9FF60F9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1641-2551-4B66-8D6F-94BA9F23C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FFDC-D343-408B-8C85-329F97B4A48E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B166-A1D3-404D-A37E-6EA02D1A1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1FD442-B0E1-46FA-911F-6C3A186C34E3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B5BA9-38FB-4FB2-A9DC-1475BD159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836613"/>
            <a:ext cx="7702550" cy="5113337"/>
          </a:xfrm>
        </p:spPr>
        <p:txBody>
          <a:bodyPr/>
          <a:lstStyle/>
          <a:p>
            <a:pPr eaLnBrk="1" hangingPunct="1"/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ГМО заместителей заведующих по ВМР и старших воспитателей</a:t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Планирование и организация работы с детьми, испытывающими трудности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освоения ООП ДОУ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                                                Соколы В.Н.</a:t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                         зам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заведующего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 ВМР</a:t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                 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МБДОУ д/с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№22  «Почемучка»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</a:rPr>
              <a:t>Этапы педагогического сопровождения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smtClean="0">
                <a:latin typeface="Times New Roman" pitchFamily="18" charset="0"/>
              </a:rPr>
              <a:t>Диагностический</a:t>
            </a:r>
          </a:p>
          <a:p>
            <a:r>
              <a:rPr lang="ru-RU" sz="4000" smtClean="0">
                <a:latin typeface="Times New Roman" pitchFamily="18" charset="0"/>
              </a:rPr>
              <a:t>Поисковой</a:t>
            </a:r>
          </a:p>
          <a:p>
            <a:r>
              <a:rPr lang="ru-RU" sz="4000" smtClean="0">
                <a:latin typeface="Times New Roman" pitchFamily="18" charset="0"/>
              </a:rPr>
              <a:t>Консультативно-проектировочный</a:t>
            </a:r>
          </a:p>
          <a:p>
            <a:r>
              <a:rPr lang="ru-RU" sz="4000" smtClean="0">
                <a:latin typeface="Times New Roman" pitchFamily="18" charset="0"/>
              </a:rPr>
              <a:t>Деятельный</a:t>
            </a:r>
          </a:p>
          <a:p>
            <a:r>
              <a:rPr lang="ru-RU" sz="4000" smtClean="0">
                <a:latin typeface="Times New Roman" pitchFamily="18" charset="0"/>
              </a:rPr>
              <a:t>Рефлексивный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</a:rPr>
              <a:t>Формы   работы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Занятие (фронтальные, подгрупповые)</a:t>
            </a:r>
          </a:p>
          <a:p>
            <a:r>
              <a:rPr lang="ru-RU" dirty="0" smtClean="0">
                <a:latin typeface="Times New Roman" pitchFamily="18" charset="0"/>
              </a:rPr>
              <a:t>Дополнительные индивидуальные   занятия</a:t>
            </a:r>
          </a:p>
          <a:p>
            <a:r>
              <a:rPr lang="ru-RU" dirty="0" smtClean="0">
                <a:latin typeface="Times New Roman" pitchFamily="18" charset="0"/>
              </a:rPr>
              <a:t>Дидактические игры, игровые упражнения.</a:t>
            </a:r>
          </a:p>
          <a:p>
            <a:r>
              <a:rPr lang="ru-RU" dirty="0" smtClean="0">
                <a:latin typeface="Times New Roman" pitchFamily="18" charset="0"/>
              </a:rPr>
              <a:t>Сюжетно-ролевые игры</a:t>
            </a:r>
          </a:p>
          <a:p>
            <a:r>
              <a:rPr lang="ru-RU" dirty="0" smtClean="0">
                <a:latin typeface="Times New Roman" pitchFamily="18" charset="0"/>
              </a:rPr>
              <a:t>Ситуативные  </a:t>
            </a:r>
            <a:r>
              <a:rPr lang="ru-RU" dirty="0" smtClean="0">
                <a:latin typeface="Times New Roman" pitchFamily="18" charset="0"/>
              </a:rPr>
              <a:t>беседы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Ситуативный </a:t>
            </a:r>
            <a:r>
              <a:rPr lang="ru-RU" dirty="0" smtClean="0">
                <a:latin typeface="Times New Roman" pitchFamily="18" charset="0"/>
              </a:rPr>
              <a:t>разговор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Просмотр обучающего </a:t>
            </a:r>
            <a:r>
              <a:rPr lang="ru-RU" dirty="0" smtClean="0">
                <a:latin typeface="Times New Roman" pitchFamily="18" charset="0"/>
              </a:rPr>
              <a:t>мультфильма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 txBox="1">
            <a:spLocks noGrp="1"/>
          </p:cNvSpPr>
          <p:nvPr/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F711871-451E-4E3B-BFBC-FC3BEC7F9AF1}" type="slidenum">
              <a:rPr lang="ru-RU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bg2">
                  <a:shade val="50000"/>
                  <a:satMod val="20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770" name="Прямоугольник 5"/>
          <p:cNvSpPr>
            <a:spLocks noChangeArrowheads="1"/>
          </p:cNvSpPr>
          <p:nvPr/>
        </p:nvSpPr>
        <p:spPr bwMode="auto">
          <a:xfrm>
            <a:off x="250825" y="333375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 dirty="0">
                <a:latin typeface="Corbel" pitchFamily="34" charset="0"/>
              </a:rPr>
              <a:t>Пример  ИОМ  </a:t>
            </a:r>
            <a:r>
              <a:rPr lang="ru-RU" altLang="ru-RU" sz="2000" b="1" i="1" dirty="0">
                <a:latin typeface="Times New Roman" pitchFamily="18" charset="0"/>
              </a:rPr>
              <a:t>педагогического сопровождения воспитанника</a:t>
            </a:r>
          </a:p>
          <a:p>
            <a:r>
              <a:rPr lang="ru-RU" altLang="ru-RU" sz="2000" b="1" i="1" dirty="0">
                <a:latin typeface="Times New Roman" pitchFamily="18" charset="0"/>
              </a:rPr>
              <a:t>имеющего затруднения в освоении  ООП ДО</a:t>
            </a:r>
          </a:p>
        </p:txBody>
      </p:sp>
      <p:sp>
        <p:nvSpPr>
          <p:cNvPr id="32771" name="Rectangle 8"/>
          <p:cNvSpPr>
            <a:spLocks noGrp="1"/>
          </p:cNvSpPr>
          <p:nvPr>
            <p:ph type="title" idx="4294967295"/>
          </p:nvPr>
        </p:nvSpPr>
        <p:spPr>
          <a:xfrm>
            <a:off x="6443663" y="2781300"/>
            <a:ext cx="144462" cy="71438"/>
          </a:xfrm>
        </p:spPr>
        <p:txBody>
          <a:bodyPr/>
          <a:lstStyle/>
          <a:p>
            <a:endParaRPr lang="ru-RU" sz="4000" dirty="0" smtClean="0"/>
          </a:p>
        </p:txBody>
      </p:sp>
      <p:pic>
        <p:nvPicPr>
          <p:cNvPr id="32772" name="Picture 11" descr="ИОМ речь"/>
          <p:cNvPicPr>
            <a:picLocks noGrp="1" noChangeAspect="1" noChangeArrowheads="1"/>
          </p:cNvPicPr>
          <p:nvPr>
            <p:ph type="body" sz="half" idx="4294967295"/>
          </p:nvPr>
        </p:nvPicPr>
        <p:blipFill rotWithShape="1">
          <a:blip r:embed="rId3"/>
          <a:srcRect l="11681" t="3871" r="1665" b="8528"/>
          <a:stretch/>
        </p:blipFill>
        <p:spPr>
          <a:xfrm>
            <a:off x="284589" y="1252189"/>
            <a:ext cx="4215403" cy="5277745"/>
          </a:xfrm>
        </p:spPr>
      </p:pic>
      <p:pic>
        <p:nvPicPr>
          <p:cNvPr id="32773" name="Picture 14" descr="ИОМ  ФЭМП"/>
          <p:cNvPicPr>
            <a:picLocks noGrp="1" noChangeAspect="1" noChangeArrowheads="1"/>
          </p:cNvPicPr>
          <p:nvPr>
            <p:ph type="body" sz="half" idx="4294967295"/>
          </p:nvPr>
        </p:nvPicPr>
        <p:blipFill rotWithShape="1">
          <a:blip r:embed="rId4"/>
          <a:srcRect l="10729" t="3821" r="3981" b="4594"/>
          <a:stretch/>
        </p:blipFill>
        <p:spPr>
          <a:xfrm>
            <a:off x="4715524" y="1252190"/>
            <a:ext cx="4032940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Picture 7" descr="ИОМ  ХУД"/>
          <p:cNvPicPr>
            <a:picLocks noGrp="1" noChangeAspect="1" noChangeArrowheads="1"/>
          </p:cNvPicPr>
          <p:nvPr>
            <p:ph type="body" sz="half" idx="1"/>
          </p:nvPr>
        </p:nvPicPr>
        <p:blipFill rotWithShape="1">
          <a:blip r:embed="rId2"/>
          <a:srcRect l="8199" t="2750" r="6557" b="6951"/>
          <a:stretch/>
        </p:blipFill>
        <p:spPr>
          <a:xfrm>
            <a:off x="179512" y="168748"/>
            <a:ext cx="4273713" cy="6413855"/>
          </a:xfrm>
        </p:spPr>
      </p:pic>
      <p:pic>
        <p:nvPicPr>
          <p:cNvPr id="34819" name="Picture 8" descr="ИОМ  СОЦ"/>
          <p:cNvPicPr>
            <a:picLocks noGrp="1" noChangeAspect="1" noChangeArrowheads="1"/>
          </p:cNvPicPr>
          <p:nvPr>
            <p:ph type="body" sz="half" idx="2"/>
          </p:nvPr>
        </p:nvPicPr>
        <p:blipFill rotWithShape="1">
          <a:blip r:embed="rId3"/>
          <a:srcRect l="7742" t="3800" r="5417" b="5901"/>
          <a:stretch/>
        </p:blipFill>
        <p:spPr>
          <a:xfrm>
            <a:off x="4644008" y="168749"/>
            <a:ext cx="4320480" cy="641385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z="6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60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84213" y="620688"/>
            <a:ext cx="8229600" cy="979512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Цель: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 eaLnBrk="1" hangingPunct="1">
              <a:buFont typeface="Arial" charset="0"/>
              <a:buNone/>
            </a:pPr>
            <a:r>
              <a:rPr lang="ru-RU" sz="4000" smtClean="0">
                <a:latin typeface="Times New Roman" pitchFamily="18" charset="0"/>
              </a:rPr>
              <a:t>     </a:t>
            </a:r>
            <a:r>
              <a:rPr lang="ru-RU" sz="4400" smtClean="0">
                <a:latin typeface="Times New Roman" pitchFamily="18" charset="0"/>
              </a:rPr>
              <a:t>Оказать своевременную помощь детям, испытывающим трудности в обучении на занятиях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404813"/>
            <a:ext cx="8496300" cy="1008062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</a:rPr>
              <a:t> Задачи: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412875"/>
            <a:ext cx="7848600" cy="489585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</a:rPr>
              <a:t>выявить особые образовательные потребности ребенка;</a:t>
            </a:r>
          </a:p>
          <a:p>
            <a:r>
              <a:rPr lang="ru-RU" sz="2800" dirty="0" smtClean="0">
                <a:latin typeface="Times New Roman" pitchFamily="18" charset="0"/>
              </a:rPr>
              <a:t>осуществить </a:t>
            </a:r>
            <a:r>
              <a:rPr lang="ru-RU" sz="2800" dirty="0" smtClean="0">
                <a:latin typeface="Times New Roman" pitchFamily="18" charset="0"/>
              </a:rPr>
              <a:t>индивидуальную педагогическую помощь ребенку;</a:t>
            </a:r>
          </a:p>
          <a:p>
            <a:r>
              <a:rPr lang="ru-RU" sz="2800" dirty="0" smtClean="0">
                <a:latin typeface="Times New Roman" pitchFamily="18" charset="0"/>
              </a:rPr>
              <a:t>способствовать </a:t>
            </a:r>
            <a:r>
              <a:rPr lang="ru-RU" sz="2800" dirty="0" smtClean="0">
                <a:latin typeface="Times New Roman" pitchFamily="18" charset="0"/>
              </a:rPr>
              <a:t>усвоению образовательной программы дошкольного образования;</a:t>
            </a:r>
          </a:p>
          <a:p>
            <a:r>
              <a:rPr lang="ru-RU" sz="2800" dirty="0" smtClean="0">
                <a:latin typeface="Times New Roman" pitchFamily="18" charset="0"/>
              </a:rPr>
              <a:t>обеспечить </a:t>
            </a:r>
            <a:r>
              <a:rPr lang="ru-RU" sz="2800" dirty="0" smtClean="0">
                <a:latin typeface="Times New Roman" pitchFamily="18" charset="0"/>
              </a:rPr>
              <a:t>позитивные сдвиги в развитии ребенка, его целенаправленное продвижение относительно собственных </a:t>
            </a:r>
            <a:r>
              <a:rPr lang="ru-RU" sz="2800" dirty="0" smtClean="0">
                <a:latin typeface="Times New Roman" pitchFamily="18" charset="0"/>
              </a:rPr>
              <a:t>возможностей.</a:t>
            </a: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1692275" y="333375"/>
            <a:ext cx="6480175" cy="1008063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</a:rPr>
              <a:t>Принципы: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412875"/>
            <a:ext cx="7848600" cy="4835525"/>
          </a:xfrm>
        </p:spPr>
        <p:txBody>
          <a:bodyPr/>
          <a:lstStyle/>
          <a:p>
            <a:pPr marL="609600" indent="-609600" eaLnBrk="1" hangingPunct="1"/>
            <a:r>
              <a:rPr lang="ru-RU" sz="2800" smtClean="0">
                <a:latin typeface="Times New Roman" pitchFamily="18" charset="0"/>
              </a:rPr>
              <a:t>Принцип наглядности</a:t>
            </a:r>
          </a:p>
          <a:p>
            <a:pPr marL="609600" indent="-609600" eaLnBrk="1" hangingPunct="1"/>
            <a:r>
              <a:rPr lang="ru-RU" sz="2800" smtClean="0">
                <a:latin typeface="Times New Roman" pitchFamily="18" charset="0"/>
              </a:rPr>
              <a:t>Принцип доступности </a:t>
            </a:r>
          </a:p>
          <a:p>
            <a:pPr marL="609600" indent="-609600" eaLnBrk="1" hangingPunct="1"/>
            <a:r>
              <a:rPr lang="ru-RU" sz="2800" smtClean="0">
                <a:latin typeface="Times New Roman" pitchFamily="18" charset="0"/>
              </a:rPr>
              <a:t>Принцип активности и сознательности</a:t>
            </a:r>
          </a:p>
          <a:p>
            <a:pPr marL="609600" indent="-609600" eaLnBrk="1" hangingPunct="1"/>
            <a:r>
              <a:rPr lang="ru-RU" sz="2800" smtClean="0">
                <a:latin typeface="Times New Roman" pitchFamily="18" charset="0"/>
              </a:rPr>
              <a:t>Принцип систематичности, последовательности и постепенности </a:t>
            </a:r>
          </a:p>
          <a:p>
            <a:pPr marL="609600" indent="-609600" eaLnBrk="1" hangingPunct="1"/>
            <a:r>
              <a:rPr lang="ru-RU" sz="2800" smtClean="0">
                <a:latin typeface="Times New Roman" pitchFamily="18" charset="0"/>
              </a:rPr>
              <a:t>Принцип развивающего обучения </a:t>
            </a:r>
          </a:p>
          <a:p>
            <a:pPr marL="609600" indent="-609600" eaLnBrk="1" hangingPunct="1"/>
            <a:r>
              <a:rPr lang="ru-RU" sz="2800" smtClean="0">
                <a:latin typeface="Times New Roman" pitchFamily="18" charset="0"/>
              </a:rPr>
              <a:t>Принцип учета возрастных особенностей и</a:t>
            </a:r>
            <a:r>
              <a:rPr lang="ru-RU" sz="2800" smtClean="0"/>
              <a:t> </a:t>
            </a:r>
            <a:r>
              <a:rPr lang="ru-RU" sz="2800" smtClean="0">
                <a:latin typeface="Times New Roman" pitchFamily="18" charset="0"/>
              </a:rPr>
              <a:t>индивидуального подхода к детям в обучении</a:t>
            </a:r>
          </a:p>
          <a:p>
            <a:pPr marL="609600" indent="-609600" eaLnBrk="1" hangingPunct="1"/>
            <a:r>
              <a:rPr lang="ru-RU" sz="2800" smtClean="0">
                <a:latin typeface="Times New Roman" pitchFamily="18" charset="0"/>
              </a:rPr>
              <a:t>Принцип дифференцированного подхода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675312"/>
          </a:xfrm>
        </p:spPr>
        <p:txBody>
          <a:bodyPr/>
          <a:lstStyle/>
          <a:p>
            <a:pPr eaLnBrk="1" hangingPunct="1"/>
            <a:r>
              <a:rPr lang="ru-RU" sz="4800" b="1" smtClean="0">
                <a:latin typeface="Times New Roman" pitchFamily="18" charset="0"/>
              </a:rPr>
              <a:t>Трудности освоения   ООП  ДО по образовательным  областям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0811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</a:rPr>
              <a:t>ОО </a:t>
            </a:r>
            <a:r>
              <a:rPr lang="ru-RU" sz="3600" b="1" dirty="0" smtClean="0">
                <a:latin typeface="Times New Roman" pitchFamily="18" charset="0"/>
              </a:rPr>
              <a:t>«Социально-коммуникативное развитие»</a:t>
            </a:r>
            <a:endParaRPr lang="ru-RU" sz="3600" b="1" dirty="0" smtClean="0">
              <a:latin typeface="Times New Roman" pitchFamily="18" charset="0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41764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</a:rPr>
              <a:t>Неуверенность в своих действиях;</a:t>
            </a:r>
          </a:p>
          <a:p>
            <a:r>
              <a:rPr lang="ru-RU" sz="2400" dirty="0" smtClean="0">
                <a:latin typeface="Times New Roman" pitchFamily="18" charset="0"/>
              </a:rPr>
              <a:t>Трудности при взаимопонимании с другими детьми  в  общей деятельности;</a:t>
            </a:r>
          </a:p>
          <a:p>
            <a:r>
              <a:rPr lang="ru-RU" sz="2400" dirty="0" smtClean="0">
                <a:latin typeface="Times New Roman" pitchFamily="18" charset="0"/>
              </a:rPr>
              <a:t>Вступает в диалог  с сверстниками, посредством невербального общения, препятствие отсутствие речи;</a:t>
            </a:r>
          </a:p>
          <a:p>
            <a:r>
              <a:rPr lang="ru-RU" sz="2400" dirty="0" smtClean="0">
                <a:latin typeface="Times New Roman" pitchFamily="18" charset="0"/>
              </a:rPr>
              <a:t>Избирательный  выбор партнера для игры  в свободной деятельности;</a:t>
            </a:r>
          </a:p>
          <a:p>
            <a:r>
              <a:rPr lang="ru-RU" sz="2400" dirty="0" smtClean="0">
                <a:latin typeface="Times New Roman" pitchFamily="18" charset="0"/>
              </a:rPr>
              <a:t>Культурно-гигиенические  навыки  самообслуживания находятся на стадии </a:t>
            </a:r>
            <a:r>
              <a:rPr lang="ru-RU" sz="2400" dirty="0" smtClean="0">
                <a:latin typeface="Times New Roman" pitchFamily="18" charset="0"/>
              </a:rPr>
              <a:t>формирования</a:t>
            </a:r>
            <a:r>
              <a:rPr lang="ru-RU" sz="2400" dirty="0"/>
              <a:t>.</a:t>
            </a:r>
            <a:endParaRPr lang="ru-RU" sz="2400" dirty="0" smtClean="0"/>
          </a:p>
          <a:p>
            <a:endParaRPr lang="ru-RU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9361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ОО </a:t>
            </a:r>
            <a:r>
              <a:rPr lang="ru-RU" b="1" dirty="0" smtClean="0">
                <a:latin typeface="Times New Roman" pitchFamily="18" charset="0"/>
              </a:rPr>
              <a:t>«Познавательное  развитие»</a:t>
            </a:r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</a:rPr>
              <a:t>Не сформированы основные эталонные  представления</a:t>
            </a:r>
          </a:p>
          <a:p>
            <a:pPr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</a:rPr>
              <a:t>   (цвет</a:t>
            </a:r>
            <a:r>
              <a:rPr lang="ru-RU" sz="3600" dirty="0" smtClean="0">
                <a:latin typeface="Times New Roman" pitchFamily="18" charset="0"/>
              </a:rPr>
              <a:t>, форма, величина).</a:t>
            </a:r>
            <a:endParaRPr lang="ru-RU" sz="3600" dirty="0" smtClean="0">
              <a:latin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</a:rPr>
              <a:t>Количественные </a:t>
            </a:r>
            <a:r>
              <a:rPr lang="ru-RU" sz="3600" dirty="0" smtClean="0">
                <a:latin typeface="Times New Roman" pitchFamily="18" charset="0"/>
              </a:rPr>
              <a:t>представления.</a:t>
            </a:r>
            <a:endParaRPr lang="ru-RU" sz="3600" dirty="0" smtClean="0">
              <a:latin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</a:rPr>
              <a:t>Ориентировка в </a:t>
            </a:r>
            <a:r>
              <a:rPr lang="ru-RU" sz="3600" dirty="0" smtClean="0">
                <a:latin typeface="Times New Roman" pitchFamily="18" charset="0"/>
              </a:rPr>
              <a:t>пространстве.</a:t>
            </a:r>
            <a:endParaRPr lang="ru-RU" sz="3600" dirty="0" smtClean="0">
              <a:latin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</a:rPr>
              <a:t>Познавательная активность  </a:t>
            </a:r>
            <a:r>
              <a:rPr lang="ru-RU" sz="3600" dirty="0" smtClean="0">
                <a:latin typeface="Times New Roman" pitchFamily="18" charset="0"/>
              </a:rPr>
              <a:t>низкая.</a:t>
            </a:r>
            <a:endParaRPr lang="ru-RU" sz="3600" dirty="0" smtClean="0">
              <a:latin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ОО  </a:t>
            </a:r>
            <a:r>
              <a:rPr lang="ru-RU" b="1" dirty="0" smtClean="0">
                <a:latin typeface="Times New Roman" pitchFamily="18" charset="0"/>
              </a:rPr>
              <a:t>«Речевое  развитие»</a:t>
            </a:r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229600" cy="44644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недостаточно развиты все компоненты устной речи: 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грамматический строй,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связная речь,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произносительная сторона речи ;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составление  рассказа  по сюжетной картинке;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</a:rPr>
              <a:t>сложности  возникают в умении выделять первый  звук  в </a:t>
            </a:r>
            <a:r>
              <a:rPr lang="ru-RU" dirty="0" smtClean="0">
                <a:latin typeface="Times New Roman" pitchFamily="18" charset="0"/>
              </a:rPr>
              <a:t>слове.</a:t>
            </a:r>
            <a:endParaRPr lang="ru-RU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</a:rPr>
              <a:t>ОО </a:t>
            </a:r>
            <a:r>
              <a:rPr lang="ru-RU" sz="3600" b="1" dirty="0" smtClean="0">
                <a:latin typeface="Times New Roman" pitchFamily="18" charset="0"/>
              </a:rPr>
              <a:t>«Художественно-эстетическое развитие»</a:t>
            </a:r>
            <a:endParaRPr lang="ru-RU" sz="3600" b="1" dirty="0" smtClean="0">
              <a:latin typeface="Times New Roman" pitchFamily="18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</a:rPr>
              <a:t>Интереса к продуктивным видам (лепка, аппликация, рисование)деятельности   не проявляет самостоятельно, требуется внимание со стороны </a:t>
            </a:r>
            <a:r>
              <a:rPr lang="ru-RU" sz="2800" dirty="0" smtClean="0">
                <a:latin typeface="Times New Roman" pitchFamily="18" charset="0"/>
              </a:rPr>
              <a:t>педагога.</a:t>
            </a:r>
            <a:endParaRPr lang="ru-RU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Приемы вырезания ножницами даются с большим </a:t>
            </a:r>
            <a:r>
              <a:rPr lang="ru-RU" sz="2800" dirty="0" smtClean="0">
                <a:latin typeface="Times New Roman" pitchFamily="18" charset="0"/>
              </a:rPr>
              <a:t>трудом.</a:t>
            </a:r>
            <a:endParaRPr lang="ru-RU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 С приемами  сплющивание, вдавливание,  оттягивание и промазывание не </a:t>
            </a:r>
            <a:r>
              <a:rPr lang="ru-RU" sz="2800" dirty="0" smtClean="0">
                <a:latin typeface="Times New Roman" pitchFamily="18" charset="0"/>
              </a:rPr>
              <a:t>справляются. </a:t>
            </a:r>
            <a:endParaRPr lang="ru-RU" sz="2800" dirty="0" smtClean="0">
              <a:latin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</a:rPr>
              <a:t>Техническими навыками владеют очень слабо, не  умеют держать правильно карандаш и </a:t>
            </a:r>
            <a:r>
              <a:rPr lang="ru-RU" sz="2800" dirty="0" smtClean="0">
                <a:latin typeface="Times New Roman" pitchFamily="18" charset="0"/>
              </a:rPr>
              <a:t>кисть</a:t>
            </a:r>
            <a:r>
              <a:rPr lang="ru-RU" sz="2800" dirty="0">
                <a:latin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364</Words>
  <Application>Microsoft Office PowerPoint</Application>
  <PresentationFormat>Экран (4:3)</PresentationFormat>
  <Paragraphs>60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Тема Office</vt:lpstr>
      <vt:lpstr>ГМО заместителей заведующих по ВМР и старших воспитателей  Планирование и организация работы с детьми, испытывающими трудности освоения ООП ДОУ                                                                                                                         Соколы В.Н.                                                                      зам. заведующего по ВМР                                                               МБДОУ д/с №22  «Почемучка»</vt:lpstr>
      <vt:lpstr>Цель:</vt:lpstr>
      <vt:lpstr> Задачи:</vt:lpstr>
      <vt:lpstr>Принципы:</vt:lpstr>
      <vt:lpstr>Трудности освоения   ООП  ДО по образовательным  областям</vt:lpstr>
      <vt:lpstr>ОО «Социально-коммуникативное развитие»</vt:lpstr>
      <vt:lpstr>ОО «Познавательное  развитие»</vt:lpstr>
      <vt:lpstr>ОО  «Речевое  развитие»</vt:lpstr>
      <vt:lpstr>ОО «Художественно-эстетическое развитие»</vt:lpstr>
      <vt:lpstr>Этапы педагогического сопровождения</vt:lpstr>
      <vt:lpstr>Формы   работы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</dc:title>
  <dc:creator>Катерина</dc:creator>
  <cp:lastModifiedBy>roscom</cp:lastModifiedBy>
  <cp:revision>106</cp:revision>
  <dcterms:created xsi:type="dcterms:W3CDTF">2015-02-22T19:27:43Z</dcterms:created>
  <dcterms:modified xsi:type="dcterms:W3CDTF">2021-01-13T03:31:28Z</dcterms:modified>
</cp:coreProperties>
</file>