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99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24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155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79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6791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69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421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2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79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6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28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4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654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53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82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0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989A0-8E88-4F11-86F4-D3E6F55EDE98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B387510-2AE2-4916-AE22-64EC9B0E7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01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817418"/>
            <a:ext cx="8915398" cy="41979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ГМО зам. заведующих по ВМР и старших воспитателей</a:t>
            </a:r>
            <a:br>
              <a:rPr lang="ru-RU" sz="24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dirty="0" smtClean="0"/>
              <a:t>Консультация «Технология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«Утренний и вечерний круг</a:t>
            </a:r>
            <a:r>
              <a:rPr lang="ru-RU" sz="4000" b="1" dirty="0" smtClean="0"/>
              <a:t>» как способ организации свободного речевого общения детей и установления эмоционального контакта»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5140036"/>
            <a:ext cx="8915399" cy="1205346"/>
          </a:xfrm>
        </p:spPr>
        <p:txBody>
          <a:bodyPr/>
          <a:lstStyle/>
          <a:p>
            <a:pPr algn="r"/>
            <a:r>
              <a:rPr lang="ru-RU" dirty="0" smtClean="0"/>
              <a:t>Выполнила: </a:t>
            </a:r>
            <a:r>
              <a:rPr lang="ru-RU" dirty="0" smtClean="0"/>
              <a:t>Домнич И.М.,</a:t>
            </a:r>
          </a:p>
          <a:p>
            <a:pPr algn="r"/>
            <a:r>
              <a:rPr lang="ru-RU" dirty="0"/>
              <a:t>с</a:t>
            </a:r>
            <a:r>
              <a:rPr lang="ru-RU" dirty="0" smtClean="0"/>
              <a:t>тарший </a:t>
            </a:r>
            <a:r>
              <a:rPr lang="ru-RU" dirty="0" smtClean="0"/>
              <a:t>воспитатель МБДОУ д</a:t>
            </a:r>
            <a:r>
              <a:rPr lang="en-US" dirty="0" smtClean="0"/>
              <a:t>/</a:t>
            </a:r>
            <a:r>
              <a:rPr lang="ru-RU" dirty="0" smtClean="0"/>
              <a:t>с №16 «Дюймовочка»</a:t>
            </a:r>
            <a:endParaRPr lang="ru-RU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11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3382" y="498765"/>
            <a:ext cx="10141527" cy="12330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Утренний круг </a:t>
            </a:r>
            <a:r>
              <a:rPr lang="ru-RU" sz="4400" dirty="0" smtClean="0"/>
              <a:t>(программа «От рождения до школы», </a:t>
            </a:r>
            <a:r>
              <a:rPr lang="ru-RU" sz="4400" b="1" dirty="0" smtClean="0"/>
              <a:t>2019</a:t>
            </a:r>
            <a:r>
              <a:rPr lang="ru-RU" sz="4400" dirty="0" smtClean="0"/>
              <a:t> г.)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9127" y="2050473"/>
            <a:ext cx="9254837" cy="385318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Аналогичные технологии, предложенные другими авторами и программами: 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«Утренний сбор» (методика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М.Монтессори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Вальдорфская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педагогика);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совет»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«Утро радостных встреч» (программа «Детство»)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«Групповой сбор»</a:t>
            </a:r>
          </a:p>
        </p:txBody>
      </p:sp>
    </p:spTree>
    <p:extLst>
      <p:ext uri="{BB962C8B-B14F-4D97-AF65-F5344CB8AC3E}">
        <p14:creationId xmlns:p14="http://schemas.microsoft.com/office/powerpoint/2010/main" val="82970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32364" y="180109"/>
            <a:ext cx="8742218" cy="2840181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Утренний круг </a:t>
            </a:r>
            <a:r>
              <a:rPr lang="ru-RU" sz="3600" dirty="0" smtClean="0"/>
              <a:t>–</a:t>
            </a:r>
            <a:r>
              <a:rPr lang="ru-RU" sz="3600" b="1" dirty="0" smtClean="0"/>
              <a:t> </a:t>
            </a:r>
            <a:r>
              <a:rPr lang="ru-RU" sz="2800" dirty="0" smtClean="0"/>
              <a:t>это начало дня. </a:t>
            </a:r>
            <a:r>
              <a:rPr lang="ru-RU" sz="2800" b="1" dirty="0" smtClean="0"/>
              <a:t>Место для общения взрослых и детей, задающее смысл и стиль всей жизни группы.</a:t>
            </a:r>
            <a:br>
              <a:rPr lang="ru-RU" sz="28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Воспитатель – </a:t>
            </a:r>
            <a:r>
              <a:rPr lang="ru-RU" sz="2800" dirty="0" smtClean="0"/>
              <a:t>модератор, т.е. он не главный, но направляет содержание разговора в нужное русло.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4982" y="3352799"/>
            <a:ext cx="8478982" cy="3269673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Предвосхищение радости от предстоящего дня.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 на «работу».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впечатлений.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с новостями.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планов.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договора о правилах.</a:t>
            </a:r>
          </a:p>
        </p:txBody>
      </p:sp>
    </p:spTree>
    <p:extLst>
      <p:ext uri="{BB962C8B-B14F-4D97-AF65-F5344CB8AC3E}">
        <p14:creationId xmlns:p14="http://schemas.microsoft.com/office/powerpoint/2010/main" val="12503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193964"/>
            <a:ext cx="9284134" cy="166254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«Утренний круг» - </a:t>
            </a:r>
            <a:r>
              <a:rPr lang="ru-RU" b="1" dirty="0" smtClean="0"/>
              <a:t>это не занятие.</a:t>
            </a:r>
            <a:br>
              <a:rPr lang="ru-RU" b="1" dirty="0" smtClean="0"/>
            </a:br>
            <a:r>
              <a:rPr lang="ru-RU" sz="2000" b="1" dirty="0" smtClean="0"/>
              <a:t>Участие в нем не обязанность, а возможность приятного, эмоционального и познавательно насыщенного общения со сверстниками и педагогом.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1856509"/>
            <a:ext cx="9284133" cy="5001491"/>
          </a:xfrm>
        </p:spPr>
        <p:txBody>
          <a:bodyPr>
            <a:normAutofit fontScale="77500" lnSpcReduction="20000"/>
          </a:bodyPr>
          <a:lstStyle/>
          <a:p>
            <a:r>
              <a:rPr lang="ru-RU" sz="3800" b="1" dirty="0" smtClean="0"/>
              <a:t>Структура </a:t>
            </a:r>
            <a:r>
              <a:rPr lang="ru-RU" sz="3800" dirty="0" smtClean="0"/>
              <a:t>отличается гибкостью </a:t>
            </a:r>
            <a:r>
              <a:rPr lang="ru-RU" sz="2400" dirty="0" smtClean="0"/>
              <a:t>(можно обойтись без какого-то компонента).</a:t>
            </a:r>
          </a:p>
          <a:p>
            <a:pPr marL="0" indent="0">
              <a:buNone/>
            </a:pPr>
            <a:endParaRPr lang="ru-RU" sz="400" dirty="0" smtClean="0"/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Приветствие </a:t>
            </a:r>
            <a:r>
              <a:rPr lang="ru-RU" sz="2600" b="1" dirty="0" smtClean="0">
                <a:solidFill>
                  <a:srgbClr val="FF0000"/>
                </a:solidFill>
              </a:rPr>
              <a:t>– </a:t>
            </a:r>
            <a:r>
              <a:rPr lang="ru-RU" sz="2600" dirty="0" smtClean="0">
                <a:solidFill>
                  <a:schemeClr val="tx1"/>
                </a:solidFill>
              </a:rPr>
              <a:t>пожелания, комплименты, подарки, подарки друг </a:t>
            </a:r>
            <a:r>
              <a:rPr lang="ru-RU" sz="2600" dirty="0" smtClean="0">
                <a:solidFill>
                  <a:schemeClr val="tx1"/>
                </a:solidFill>
              </a:rPr>
              <a:t>другу.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chemeClr val="tx1"/>
                </a:solidFill>
              </a:rPr>
              <a:t>Цель</a:t>
            </a:r>
            <a:r>
              <a:rPr lang="ru-RU" sz="2600" b="1" dirty="0" smtClean="0">
                <a:solidFill>
                  <a:schemeClr val="tx1"/>
                </a:solidFill>
              </a:rPr>
              <a:t>: </a:t>
            </a:r>
            <a:r>
              <a:rPr lang="ru-RU" sz="2600" dirty="0" smtClean="0">
                <a:solidFill>
                  <a:schemeClr val="tx1"/>
                </a:solidFill>
              </a:rPr>
              <a:t>наладить коммуникацию на весь </a:t>
            </a:r>
            <a:r>
              <a:rPr lang="ru-RU" sz="2600" dirty="0" smtClean="0">
                <a:solidFill>
                  <a:schemeClr val="tx1"/>
                </a:solidFill>
              </a:rPr>
              <a:t>день.</a:t>
            </a:r>
          </a:p>
          <a:p>
            <a:pPr marL="0" indent="0">
              <a:buNone/>
            </a:pPr>
            <a:endParaRPr lang="ru-RU" sz="2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Игра</a:t>
            </a:r>
            <a:r>
              <a:rPr lang="ru-RU" sz="2600" b="1" dirty="0" smtClean="0">
                <a:solidFill>
                  <a:srgbClr val="FF0000"/>
                </a:solidFill>
              </a:rPr>
              <a:t>. </a:t>
            </a:r>
            <a:r>
              <a:rPr lang="ru-RU" sz="2600" b="1" dirty="0" smtClean="0">
                <a:solidFill>
                  <a:schemeClr val="tx1"/>
                </a:solidFill>
              </a:rPr>
              <a:t>Цель: </a:t>
            </a:r>
            <a:r>
              <a:rPr lang="ru-RU" sz="2600" dirty="0" smtClean="0">
                <a:solidFill>
                  <a:schemeClr val="tx1"/>
                </a:solidFill>
              </a:rPr>
              <a:t>организация веселой, вместе с тем полезной деятельности; формирование навыка совместного нескучного </a:t>
            </a:r>
            <a:r>
              <a:rPr lang="ru-RU" sz="2600" dirty="0" smtClean="0">
                <a:solidFill>
                  <a:schemeClr val="tx1"/>
                </a:solidFill>
              </a:rPr>
              <a:t>общения.</a:t>
            </a:r>
          </a:p>
          <a:p>
            <a:pPr marL="0" indent="0">
              <a:buNone/>
            </a:pPr>
            <a:endParaRPr lang="ru-RU" sz="2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Тема </a:t>
            </a:r>
            <a:r>
              <a:rPr lang="ru-RU" sz="2600" b="1" dirty="0" smtClean="0">
                <a:solidFill>
                  <a:srgbClr val="FF0000"/>
                </a:solidFill>
              </a:rPr>
              <a:t>дня (недели) </a:t>
            </a:r>
            <a:r>
              <a:rPr lang="ru-RU" sz="2600" dirty="0" smtClean="0">
                <a:solidFill>
                  <a:schemeClr val="tx1"/>
                </a:solidFill>
              </a:rPr>
              <a:t>или </a:t>
            </a:r>
            <a:r>
              <a:rPr lang="ru-RU" sz="2600" b="1" dirty="0" smtClean="0">
                <a:solidFill>
                  <a:srgbClr val="FF0000"/>
                </a:solidFill>
              </a:rPr>
              <a:t>обмен новостями – </a:t>
            </a:r>
            <a:r>
              <a:rPr lang="ru-RU" sz="2600" dirty="0" smtClean="0">
                <a:solidFill>
                  <a:schemeClr val="tx1"/>
                </a:solidFill>
              </a:rPr>
              <a:t>наиболее насыщенная часть. Обсуждение предстоящих событий,  сбор точек зрения разных людей, отличающихся темпераментом, характером, интересами, способом выражения мысли.</a:t>
            </a:r>
            <a:endParaRPr lang="ru-RU" sz="2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200" b="1" dirty="0"/>
              <a:t>	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64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624110"/>
            <a:ext cx="9284134" cy="6643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«Утренний круг»: </a:t>
            </a:r>
            <a:r>
              <a:rPr lang="ru-RU" b="1" dirty="0" smtClean="0"/>
              <a:t>возраст участников </a:t>
            </a:r>
            <a:r>
              <a:rPr lang="ru-RU" dirty="0" smtClean="0"/>
              <a:t>и </a:t>
            </a:r>
            <a:r>
              <a:rPr lang="ru-RU" b="1" dirty="0" smtClean="0"/>
              <a:t>продолжительность проведения.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1925782"/>
            <a:ext cx="9284133" cy="493221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Возраст:</a:t>
            </a:r>
            <a:r>
              <a:rPr lang="ru-RU" sz="2400" dirty="0" smtClean="0"/>
              <a:t> с 3 лет.</a:t>
            </a:r>
          </a:p>
          <a:p>
            <a:pPr marL="0" indent="0">
              <a:buNone/>
            </a:pPr>
            <a:endParaRPr lang="ru-RU" sz="3200" dirty="0" smtClean="0"/>
          </a:p>
          <a:p>
            <a:r>
              <a:rPr lang="ru-RU" sz="2400" b="1" dirty="0" smtClean="0"/>
              <a:t>Продолжительность</a:t>
            </a:r>
            <a:r>
              <a:rPr lang="ru-RU" sz="2400" dirty="0" smtClean="0"/>
              <a:t> зависит от возраста: от 5 минут (1 младшая) до 20 минут (старшая – подготовительная).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b="1" dirty="0" smtClean="0"/>
              <a:t>Время проведения </a:t>
            </a:r>
            <a:r>
              <a:rPr lang="ru-RU" sz="2400" dirty="0" smtClean="0"/>
              <a:t>утреннего круга зависит от возраста и от того, во сколько начинается и заканчивается завтрак.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8389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624110"/>
            <a:ext cx="9284134" cy="6643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«Утренний круг»: </a:t>
            </a:r>
            <a:r>
              <a:rPr lang="ru-RU" b="1" dirty="0" smtClean="0"/>
              <a:t>приемы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1925782"/>
            <a:ext cx="9284133" cy="493221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Сбор детей и рассадка</a:t>
            </a:r>
            <a:r>
              <a:rPr lang="ru-RU" sz="2400" dirty="0" smtClean="0"/>
              <a:t>. Музыка, колокольчик (чтобы не повышать голос, созывая всех).</a:t>
            </a:r>
          </a:p>
          <a:p>
            <a:pPr marL="0" indent="0">
              <a:buNone/>
            </a:pPr>
            <a:endParaRPr lang="ru-RU" sz="3200" dirty="0" smtClean="0"/>
          </a:p>
          <a:p>
            <a:r>
              <a:rPr lang="ru-RU" sz="2400" b="1" dirty="0" smtClean="0"/>
              <a:t>Организация пространства.</a:t>
            </a:r>
            <a:r>
              <a:rPr lang="ru-RU" sz="2400" dirty="0" smtClean="0"/>
              <a:t> Детали </a:t>
            </a:r>
            <a:r>
              <a:rPr lang="ru-RU" sz="2400" dirty="0"/>
              <a:t>н</a:t>
            </a:r>
            <a:r>
              <a:rPr lang="ru-RU" sz="2400" dirty="0" smtClean="0"/>
              <a:t>апольного </a:t>
            </a:r>
            <a:r>
              <a:rPr lang="ru-RU" sz="2400" dirty="0" err="1" smtClean="0"/>
              <a:t>пазла</a:t>
            </a:r>
            <a:r>
              <a:rPr lang="ru-RU" sz="2400" dirty="0" smtClean="0"/>
              <a:t>, ковер, который обозначает место действия.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b="1" dirty="0" smtClean="0"/>
              <a:t>Установление правил и отслеживание их соблюдения. </a:t>
            </a:r>
            <a:r>
              <a:rPr lang="ru-RU" sz="2400" dirty="0" smtClean="0"/>
              <a:t>Необходимо создать условия для активного высказывания своих мыслей, но следить, чтобы общение не превратилось в «базар».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47873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207818"/>
            <a:ext cx="9284134" cy="73429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«Утренний круг»: </a:t>
            </a:r>
            <a:r>
              <a:rPr lang="ru-RU" b="1" dirty="0" smtClean="0"/>
              <a:t>темы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942109"/>
            <a:ext cx="9284133" cy="5915891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Обмен новостями после выходных </a:t>
            </a:r>
            <a:r>
              <a:rPr lang="ru-RU" sz="2400" dirty="0" smtClean="0"/>
              <a:t>(понедельник).</a:t>
            </a:r>
          </a:p>
          <a:p>
            <a:r>
              <a:rPr lang="ru-RU" sz="2400" b="1" dirty="0" smtClean="0"/>
              <a:t>Планирование следующей недели </a:t>
            </a:r>
            <a:r>
              <a:rPr lang="ru-RU" sz="2400" dirty="0" smtClean="0"/>
              <a:t>(пятница)</a:t>
            </a:r>
            <a:r>
              <a:rPr lang="ru-RU" sz="2400" b="1" dirty="0" smtClean="0"/>
              <a:t>.</a:t>
            </a:r>
            <a:endParaRPr lang="ru-RU" sz="2400" dirty="0" smtClean="0"/>
          </a:p>
          <a:p>
            <a:r>
              <a:rPr lang="ru-RU" sz="2400" b="1" dirty="0" smtClean="0"/>
              <a:t>Обсуждение разных ситуаций, произошедших в группе.</a:t>
            </a:r>
          </a:p>
          <a:p>
            <a:r>
              <a:rPr lang="ru-RU" sz="2400" b="1" dirty="0" smtClean="0"/>
              <a:t>Новая игра, книга, пособие.</a:t>
            </a:r>
          </a:p>
          <a:p>
            <a:r>
              <a:rPr lang="ru-RU" sz="2400" b="1" dirty="0" smtClean="0"/>
              <a:t>Правила группы.</a:t>
            </a:r>
          </a:p>
          <a:p>
            <a:r>
              <a:rPr lang="ru-RU" sz="2400" b="1" dirty="0" smtClean="0"/>
              <a:t>Проект </a:t>
            </a:r>
            <a:r>
              <a:rPr lang="ru-RU" sz="2400" dirty="0" smtClean="0"/>
              <a:t>(сбор гипотез, планирование, распределение в «рабочие группы», корректировка идей).</a:t>
            </a:r>
          </a:p>
          <a:p>
            <a:r>
              <a:rPr lang="ru-RU" sz="2400" b="1" dirty="0" smtClean="0"/>
              <a:t>«Мозговой штурм» </a:t>
            </a:r>
            <a:r>
              <a:rPr lang="ru-RU" sz="2400" dirty="0" smtClean="0"/>
              <a:t>(вопрос, который заставляет рассуждать, думать и спорить).</a:t>
            </a:r>
          </a:p>
          <a:p>
            <a:r>
              <a:rPr lang="ru-RU" sz="2400" b="1" dirty="0" smtClean="0"/>
              <a:t>Свободная тема.</a:t>
            </a:r>
            <a:endParaRPr lang="ru-RU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8170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21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49382"/>
            <a:ext cx="8911687" cy="165561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Вечерний круг </a:t>
            </a:r>
            <a:r>
              <a:rPr lang="ru-RU" sz="2800" dirty="0" smtClean="0"/>
              <a:t>проводится в форме рефлексии – обсуждения наиболее важных моментов прошедшего дня.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2396837" y="2133600"/>
            <a:ext cx="9462654" cy="46274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обсуждения: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запомнилось больше всего?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какими трудностями столкнулись? Что помогло с ними справиться?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самым смешным, необычным?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чем бы хотели поделиться с родителями?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сегодня поняли? Что нового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знали? Где (как) это можно применить?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27385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536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ГМО зам. заведующих по ВМР и старших воспитателей  Консультация «Технология «Утренний и вечерний круг» как способ организации свободного речевого общения детей и установления эмоционального контакта»</vt:lpstr>
      <vt:lpstr>Утренний круг (программа «От рождения до школы», 2019 г.)</vt:lpstr>
      <vt:lpstr>Утренний круг – это начало дня. Место для общения взрослых и детей, задающее смысл и стиль всей жизни группы.  Воспитатель – модератор, т.е. он не главный, но направляет содержание разговора в нужное русло.</vt:lpstr>
      <vt:lpstr>«Утренний круг» - это не занятие. Участие в нем не обязанность, а возможность приятного, эмоционального и познавательно насыщенного общения со сверстниками и педагогом.</vt:lpstr>
      <vt:lpstr>«Утренний круг»: возраст участников и продолжительность проведения.</vt:lpstr>
      <vt:lpstr>«Утренний круг»: приемы</vt:lpstr>
      <vt:lpstr>«Утренний круг»: темы</vt:lpstr>
      <vt:lpstr>Вечерний круг проводится в форме рефлексии – обсуждения наиболее важных моментов прошедшего дня. 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«Утренний и вечерний круг»</dc:title>
  <dc:creator>roscom</dc:creator>
  <cp:lastModifiedBy>roscom</cp:lastModifiedBy>
  <cp:revision>18</cp:revision>
  <dcterms:created xsi:type="dcterms:W3CDTF">2021-11-24T04:43:03Z</dcterms:created>
  <dcterms:modified xsi:type="dcterms:W3CDTF">2022-02-28T10:21:45Z</dcterms:modified>
</cp:coreProperties>
</file>