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87" r:id="rId2"/>
  </p:sldMasterIdLst>
  <p:notesMasterIdLst>
    <p:notesMasterId r:id="rId27"/>
  </p:notesMasterIdLst>
  <p:sldIdLst>
    <p:sldId id="256" r:id="rId3"/>
    <p:sldId id="280" r:id="rId4"/>
    <p:sldId id="257" r:id="rId5"/>
    <p:sldId id="260" r:id="rId6"/>
    <p:sldId id="258" r:id="rId7"/>
    <p:sldId id="259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2" autoAdjust="0"/>
    <p:restoredTop sz="94660"/>
  </p:normalViewPr>
  <p:slideViewPr>
    <p:cSldViewPr>
      <p:cViewPr>
        <p:scale>
          <a:sx n="66" d="100"/>
          <a:sy n="66" d="100"/>
        </p:scale>
        <p:origin x="-147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904" y="-90"/>
      </p:cViewPr>
      <p:guideLst>
        <p:guide orient="horz" pos="3367"/>
        <p:guide pos="23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7E944-0B97-4290-BCB1-C9710FBBA0A3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14670-EEDD-47A9-929E-8833EC4DB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31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4670-EEDD-47A9-929E-8833EC4DB23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538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4670-EEDD-47A9-929E-8833EC4DB23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81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_Romanus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A2AB7966-4192-42B5-88C5-D7F3EAA8B29D}" type="datetime">
              <a:rPr lang="en-US" sz="1200" b="0" strike="noStrike" spc="-1">
                <a:solidFill>
                  <a:srgbClr val="8B8B8B"/>
                </a:solidFill>
                <a:latin typeface="Arial"/>
              </a:rPr>
              <a:t>12/21/2021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F11C54EF-9524-4AC1-B8CC-539E0FF50E92}" type="slidenum">
              <a:rPr lang="en-US" sz="12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4" name="chimes.wav"/>
          </p:stSnd>
        </p:sndAc>
      </p:transition>
    </mc:Fallback>
  </mc:AlternateConten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_Romanus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6767800C-103A-47E7-AAB2-74BECE8B000D}" type="datetime">
              <a:rPr lang="en-US" sz="1200" b="0" strike="noStrike" spc="-1">
                <a:solidFill>
                  <a:srgbClr val="8B8B8B"/>
                </a:solidFill>
                <a:latin typeface="Arial"/>
              </a:rPr>
              <a:t>12/21/2021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4889FCF4-B298-4943-901F-7D450AA7288B}" type="slidenum">
              <a:rPr lang="en-US" sz="12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1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14" name="chimes.wav"/>
          </p:stSnd>
        </p:sndAc>
      </p:transition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0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.png"/><Relationship Id="rId5" Type="http://schemas.openxmlformats.org/officeDocument/2006/relationships/image" Target="../media/image21.gif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1115616" y="620688"/>
            <a:ext cx="6624736" cy="23042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>
              <a:lnSpc>
                <a:spcPct val="90000"/>
              </a:lnSpc>
            </a:pPr>
            <a:endParaRPr lang="en-US" sz="7200" b="1" strike="noStrike" spc="-1" dirty="0">
              <a:solidFill>
                <a:srgbClr val="FF9900"/>
              </a:solidFill>
              <a:latin typeface="Comic Sans MS" pitchFamily="66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75656" y="1772816"/>
            <a:ext cx="6624736" cy="4414696"/>
          </a:xfrm>
        </p:spPr>
        <p:txBody>
          <a:bodyPr>
            <a:scene3d>
              <a:camera prst="obliqueTopRigh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ru-RU" sz="2400" spc="-1" dirty="0" smtClean="0">
                <a:solidFill>
                  <a:srgbClr val="A50021"/>
                </a:solidFill>
                <a:latin typeface="+mj-lt"/>
              </a:rPr>
              <a:t>МБДОУ детский сад «Малыш»</a:t>
            </a:r>
            <a:br>
              <a:rPr lang="ru-RU" sz="2400" spc="-1" dirty="0" smtClean="0">
                <a:solidFill>
                  <a:srgbClr val="A50021"/>
                </a:solidFill>
                <a:latin typeface="+mj-lt"/>
              </a:rPr>
            </a:br>
            <a:r>
              <a:rPr lang="ru-RU" sz="2400" b="1" spc="-1" dirty="0" smtClean="0">
                <a:solidFill>
                  <a:srgbClr val="FFC000"/>
                </a:solidFill>
                <a:latin typeface="+mj-lt"/>
              </a:rPr>
              <a:t/>
            </a:r>
            <a:br>
              <a:rPr lang="ru-RU" sz="2400" b="1" spc="-1" dirty="0" smtClean="0">
                <a:solidFill>
                  <a:srgbClr val="FFC000"/>
                </a:solidFill>
                <a:latin typeface="+mj-lt"/>
              </a:rPr>
            </a:br>
            <a:r>
              <a:rPr lang="ru-RU" sz="4400" b="1" spc="-1" dirty="0" smtClean="0">
                <a:solidFill>
                  <a:srgbClr val="00B0F0"/>
                </a:solidFill>
                <a:latin typeface="+mj-lt"/>
              </a:rPr>
              <a:t>Инструменты узнавай,</a:t>
            </a:r>
            <a:br>
              <a:rPr lang="ru-RU" sz="4400" b="1" spc="-1" dirty="0" smtClean="0">
                <a:solidFill>
                  <a:srgbClr val="00B0F0"/>
                </a:solidFill>
                <a:latin typeface="+mj-lt"/>
              </a:rPr>
            </a:br>
            <a:r>
              <a:rPr lang="ru-RU" sz="4400" b="1" strike="noStrike" spc="-1" dirty="0" smtClean="0">
                <a:solidFill>
                  <a:srgbClr val="00B0F0"/>
                </a:solidFill>
                <a:latin typeface="+mj-lt"/>
              </a:rPr>
              <a:t>Как звучат-запоминай!</a:t>
            </a:r>
            <a:r>
              <a:rPr lang="ru-RU" sz="2400" b="1" spc="-1" dirty="0" smtClean="0">
                <a:solidFill>
                  <a:srgbClr val="FF9900"/>
                </a:solidFill>
                <a:latin typeface="+mj-lt"/>
              </a:rPr>
              <a:t/>
            </a:r>
            <a:br>
              <a:rPr lang="ru-RU" sz="2400" b="1" spc="-1" dirty="0" smtClean="0">
                <a:solidFill>
                  <a:srgbClr val="FF9900"/>
                </a:solidFill>
                <a:latin typeface="+mj-lt"/>
              </a:rPr>
            </a:br>
            <a:r>
              <a:rPr lang="ru-RU" sz="2400" b="1" spc="-1" dirty="0" smtClean="0">
                <a:solidFill>
                  <a:srgbClr val="FF9900"/>
                </a:solidFill>
                <a:latin typeface="+mj-lt"/>
              </a:rPr>
              <a:t/>
            </a:r>
            <a:br>
              <a:rPr lang="ru-RU" sz="2400" b="1" spc="-1" dirty="0" smtClean="0">
                <a:solidFill>
                  <a:srgbClr val="FF9900"/>
                </a:solidFill>
                <a:latin typeface="+mj-lt"/>
              </a:rPr>
            </a:br>
            <a:r>
              <a:rPr lang="ru-RU" sz="2400" spc="-1" dirty="0" smtClean="0">
                <a:solidFill>
                  <a:srgbClr val="A50021"/>
                </a:solidFill>
                <a:latin typeface="+mj-lt"/>
              </a:rPr>
              <a:t> Макарова Юлия Александровна</a:t>
            </a:r>
            <a:r>
              <a:rPr lang="ru-RU" sz="2400" spc="-1" dirty="0">
                <a:solidFill>
                  <a:srgbClr val="A50021"/>
                </a:solidFill>
                <a:latin typeface="+mj-lt"/>
              </a:rPr>
              <a:t/>
            </a:r>
            <a:br>
              <a:rPr lang="ru-RU" sz="2400" spc="-1" dirty="0">
                <a:solidFill>
                  <a:srgbClr val="A50021"/>
                </a:solidFill>
                <a:latin typeface="+mj-lt"/>
              </a:rPr>
            </a:br>
            <a:r>
              <a:rPr lang="ru-RU" sz="2400" spc="-1" dirty="0" smtClean="0">
                <a:solidFill>
                  <a:srgbClr val="A50021"/>
                </a:solidFill>
                <a:latin typeface="+mj-lt"/>
              </a:rPr>
              <a:t>музыкальный руководитель</a:t>
            </a:r>
            <a:br>
              <a:rPr lang="ru-RU" sz="2400" spc="-1" dirty="0" smtClean="0">
                <a:solidFill>
                  <a:srgbClr val="A50021"/>
                </a:solidFill>
                <a:latin typeface="+mj-lt"/>
              </a:rPr>
            </a:br>
            <a:endParaRPr lang="ru-RU" sz="2400" dirty="0">
              <a:solidFill>
                <a:srgbClr val="A5002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2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01638"/>
            <a:ext cx="4754563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Гитар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2.29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435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1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772756" y="1618768"/>
            <a:ext cx="7886520" cy="45477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dirty="0">
                <a:latin typeface="+mj-lt"/>
              </a:rPr>
              <a:t>г</a:t>
            </a:r>
            <a:r>
              <a:rPr lang="ru-RU" sz="6000" dirty="0" smtClean="0">
                <a:latin typeface="+mj-lt"/>
              </a:rPr>
              <a:t>итара</a:t>
            </a:r>
            <a:endParaRPr lang="ru-RU" sz="60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2"/>
          <a:stretch/>
        </p:blipFill>
        <p:spPr>
          <a:xfrm>
            <a:off x="1542015" y="1721265"/>
            <a:ext cx="6912768" cy="421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Уроки на гитаре Пермь — Детские песенки - Маленькой ёлочке (80 bpm) (www.lightaudio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268.972"/>
                  <p14:fade out="1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760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0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01638"/>
            <a:ext cx="4754563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оял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1.87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6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dirty="0" smtClean="0"/>
              <a:t>Рояль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28560" y="476672"/>
            <a:ext cx="7111792" cy="12135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84784"/>
            <a:ext cx="5085184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Михаил Плетнёв - Чайковский. Детский альбом_ Вальс (www.hotplayer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937.2884"/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4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01638"/>
            <a:ext cx="4754563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крип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7.88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5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dirty="0" smtClean="0">
                <a:latin typeface="+mj-lt"/>
              </a:rPr>
              <a:t>скрипка</a:t>
            </a:r>
            <a:endParaRPr lang="ru-RU" sz="60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30" y="1700808"/>
            <a:ext cx="7308303" cy="419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lassical-classical-850_nw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688.6746"/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0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01638"/>
            <a:ext cx="4754563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Труб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2.152399999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401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8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600" dirty="0">
                <a:latin typeface="+mj-lt"/>
                <a:cs typeface="Times New Roman" pitchFamily="18" charset="0"/>
              </a:rPr>
              <a:t>т</a:t>
            </a:r>
            <a:r>
              <a:rPr lang="ru-RU" sz="6600" dirty="0" smtClean="0">
                <a:latin typeface="+mj-lt"/>
                <a:cs typeface="Times New Roman" pitchFamily="18" charset="0"/>
              </a:rPr>
              <a:t>руба</a:t>
            </a:r>
            <a:endParaRPr lang="ru-RU" sz="6600" dirty="0">
              <a:latin typeface="+mj-lt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47321"/>
            <a:ext cx="7272808" cy="310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william-tell-trumpet-cheer_mypyu7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5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01638"/>
            <a:ext cx="4754563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чи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401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4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712"/>
            <a:ext cx="5301208" cy="5301208"/>
          </a:xfrm>
          <a:prstGeom prst="rect">
            <a:avLst/>
          </a:prstGeom>
        </p:spPr>
      </p:pic>
      <p:pic>
        <p:nvPicPr>
          <p:cNvPr id="9" name="onsevost-korg-pa900-proba-semlernogo-z_uka-bayan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6703.301"/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829785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28" y="874824"/>
            <a:ext cx="6723304" cy="526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008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5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836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/>
          </p:nvPr>
        </p:nvSpPr>
        <p:spPr>
          <a:xfrm>
            <a:off x="1259632" y="620688"/>
            <a:ext cx="7255448" cy="5555832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Цель: создание условий для ознакомления детей старшего дошкольного возраста с музыкальными инструментами с помощью ИКТ.</a:t>
            </a:r>
          </a:p>
          <a:p>
            <a:endParaRPr lang="ru-RU" sz="2400" dirty="0">
              <a:latin typeface="+mn-lt"/>
            </a:endParaRPr>
          </a:p>
          <a:p>
            <a:r>
              <a:rPr lang="ru-RU" sz="2400" dirty="0" smtClean="0">
                <a:latin typeface="+mn-lt"/>
              </a:rPr>
              <a:t>Задачи: </a:t>
            </a:r>
          </a:p>
          <a:p>
            <a:endParaRPr lang="ru-RU" sz="24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+mn-lt"/>
              </a:rPr>
              <a:t>Закрепить  знания детей о музыкальных инструментах</a:t>
            </a:r>
            <a:endParaRPr lang="ru-RU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+mn-lt"/>
              </a:rPr>
              <a:t>Развивать музыкальный слух, внимание, память,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+mn-lt"/>
              </a:rPr>
              <a:t>Воспитывать  эстетический вкус, интерес и любовь к музыке.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552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2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01638"/>
            <a:ext cx="4754563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-инстру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414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0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4405"/>
            <a:ext cx="4440249" cy="444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Aavo_Ots_truba_M._Ots_fortepiano_-_CHajkovskij._Neapolitanskij_tanec_iz_baleta_Lebedinoe_ozero_(Gybka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66.5952" end="19843.4374"/>
                  <p14:fade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83348"/>
            <a:ext cx="609600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311">
            <a:off x="4436278" y="792458"/>
            <a:ext cx="4379273" cy="187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27" y="2852936"/>
            <a:ext cx="3735425" cy="373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205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01638"/>
            <a:ext cx="4754563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Похдравления-_1_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8.43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1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7280"/>
            <a:ext cx="6309320" cy="6309320"/>
          </a:xfrm>
          <a:prstGeom prst="rect">
            <a:avLst/>
          </a:prstGeom>
        </p:spPr>
      </p:pic>
      <p:pic>
        <p:nvPicPr>
          <p:cNvPr id="5" name="slovo_predostavlyaetsya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551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8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543680"/>
          </a:xfrm>
        </p:spPr>
        <p:txBody>
          <a:bodyPr/>
          <a:lstStyle/>
          <a:p>
            <a:pPr algn="ctr"/>
            <a:r>
              <a:rPr lang="ru-RU" sz="4000" dirty="0" smtClean="0">
                <a:latin typeface="+mj-lt"/>
              </a:rPr>
              <a:t>Интернет-ресурсы</a:t>
            </a:r>
            <a:endParaRPr lang="ru-RU" sz="4000" dirty="0">
              <a:latin typeface="+mj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827584" y="1484784"/>
            <a:ext cx="7992888" cy="5040560"/>
          </a:xfrm>
        </p:spPr>
        <p:txBody>
          <a:bodyPr>
            <a:noAutofit/>
          </a:bodyPr>
          <a:lstStyle/>
          <a:p>
            <a:r>
              <a:rPr lang="en-US" sz="1500" dirty="0" smtClean="0"/>
              <a:t>https://aromatyschastya.ru/zagadki-pro-muzykalnye-instrumenty</a:t>
            </a:r>
          </a:p>
          <a:p>
            <a:r>
              <a:rPr lang="en-US" sz="1500" dirty="0" smtClean="0"/>
              <a:t>https://</a:t>
            </a:r>
            <a:r>
              <a:rPr lang="en-US" sz="1500" dirty="0" smtClean="0">
                <a:latin typeface="+mn-lt"/>
              </a:rPr>
              <a:t>kubik39.ru/wa-data/public/shop/products/12/56/5612/images/1966/25019.jpg.750x0.jpg</a:t>
            </a:r>
          </a:p>
          <a:p>
            <a:r>
              <a:rPr lang="en-US" sz="1500" dirty="0" smtClean="0"/>
              <a:t>https://uniart-shop.ru/image/catalog/information/bayn3.jpg</a:t>
            </a:r>
          </a:p>
          <a:p>
            <a:r>
              <a:rPr lang="en-US" sz="1500" dirty="0" smtClean="0"/>
              <a:t>https://iknigi.net/books_files/online_html/75374/i_003.jpg</a:t>
            </a:r>
          </a:p>
          <a:p>
            <a:r>
              <a:rPr lang="en-US" sz="1500" dirty="0" smtClean="0"/>
              <a:t>https://yt3.ggpht.com/ytc/AKedOLSYXOit4-HNApO9hFFpAjmwiD5ZLYANQm7sY37l=s900-c-k-c0x00ffffff-no-rj</a:t>
            </a:r>
          </a:p>
          <a:p>
            <a:r>
              <a:rPr lang="en-US" sz="1500" dirty="0" smtClean="0"/>
              <a:t>https://avatars.mds.yandex.net/get-zen_doc/927575/pub_5c9d90129949d100b3192bc4_5c9d916f2143f000b3973019/scale_1200</a:t>
            </a:r>
          </a:p>
          <a:p>
            <a:r>
              <a:rPr lang="en-US" sz="1500" dirty="0" smtClean="0"/>
              <a:t>https://lms.de/media/image/3c/e0/f4/59005437.jpg</a:t>
            </a:r>
          </a:p>
          <a:p>
            <a:r>
              <a:rPr lang="en-US" sz="1500" dirty="0" smtClean="0"/>
              <a:t>https://d.cofemuzik.pro/download/33323435b1303637893732b0b430363137330600/3fc9ef29843771f3a4b307afec57fc1c/</a:t>
            </a:r>
            <a:r>
              <a:rPr lang="ru-RU" sz="1500" dirty="0" smtClean="0"/>
              <a:t>Элен%20КошЭ%20-%20Маленькая%20радость%20%28металлофон%29.</a:t>
            </a:r>
            <a:r>
              <a:rPr lang="en-US" sz="1500" dirty="0" smtClean="0"/>
              <a:t>mp3?x=1</a:t>
            </a:r>
          </a:p>
          <a:p>
            <a:r>
              <a:rPr lang="en-US" sz="1500" dirty="0" smtClean="0"/>
              <a:t>https://hugemusic.ru/?song=</a:t>
            </a:r>
            <a:endParaRPr lang="ru-RU" sz="1500" dirty="0" smtClean="0"/>
          </a:p>
          <a:p>
            <a:r>
              <a:rPr lang="en-US" sz="1500" dirty="0" smtClean="0"/>
              <a:t>https://zvukipro.com/index.php?do=download&amp;id=3561</a:t>
            </a:r>
          </a:p>
          <a:p>
            <a:r>
              <a:rPr lang="en-US" sz="1500" dirty="0" smtClean="0"/>
              <a:t>https://zvukipro.com/</a:t>
            </a:r>
          </a:p>
          <a:p>
            <a:r>
              <a:rPr lang="en-US" sz="1500" dirty="0" smtClean="0"/>
              <a:t>https://thumbs.dreamstime.com/b/</a:t>
            </a:r>
            <a:r>
              <a:rPr lang="ru-RU" sz="1500" dirty="0" smtClean="0"/>
              <a:t>ся-шарики-23150996.</a:t>
            </a:r>
            <a:r>
              <a:rPr lang="en-US" sz="1500" dirty="0" smtClean="0"/>
              <a:t>jpg</a:t>
            </a:r>
          </a:p>
          <a:p>
            <a:r>
              <a:rPr lang="en-US" sz="1500" dirty="0" smtClean="0"/>
              <a:t>https://avatars.mds.yandex.net/i?id=7fad8a764ddc3257fe681a4747ffc56d-3631422-images-thumbs&amp;n=13</a:t>
            </a:r>
          </a:p>
          <a:p>
            <a:r>
              <a:rPr lang="en-US" sz="1500" dirty="0" smtClean="0"/>
              <a:t>https://power.gybka.com/artist/1704544-Aavo_Ots_Truba_M_Ots_Fortepiano/</a:t>
            </a:r>
          </a:p>
          <a:p>
            <a:r>
              <a:rPr lang="en-US" sz="1500" dirty="0" smtClean="0"/>
              <a:t>https://zvukipro.com/index.php?do=download&amp;id=3562</a:t>
            </a:r>
          </a:p>
          <a:p>
            <a:r>
              <a:rPr lang="en-US" sz="1500" dirty="0" smtClean="0"/>
              <a:t>https://zvukipro.com/index.php?do=download&amp;id=1543</a:t>
            </a:r>
          </a:p>
          <a:p>
            <a:endParaRPr lang="en-US" sz="1500" dirty="0" smtClean="0"/>
          </a:p>
          <a:p>
            <a:endParaRPr lang="en-US" sz="1500" dirty="0" smtClean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4059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2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623880" y="1709640"/>
            <a:ext cx="7886520" cy="2852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623880" y="4589640"/>
            <a:ext cx="7886520" cy="1499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t="6339" r="21106" b="1890"/>
          <a:stretch/>
        </p:blipFill>
        <p:spPr>
          <a:xfrm>
            <a:off x="2051720" y="476672"/>
            <a:ext cx="4752528" cy="6054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люч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0930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623880" y="1709640"/>
            <a:ext cx="7886520" cy="2852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endParaRPr lang="ru-RU" spc="-1">
              <a:solidFill>
                <a:srgbClr val="000000"/>
              </a:solidFill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623880" y="4589640"/>
            <a:ext cx="7886520" cy="1499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800" spc="-1">
              <a:solidFill>
                <a:srgbClr val="000000"/>
              </a:solidFill>
            </a:endParaRPr>
          </a:p>
        </p:txBody>
      </p:sp>
      <p:pic>
        <p:nvPicPr>
          <p:cNvPr id="5" name="Металлофон 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5.9427" end="295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76672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t="6339" r="21106" b="1890"/>
          <a:stretch/>
        </p:blipFill>
        <p:spPr>
          <a:xfrm>
            <a:off x="2051720" y="476672"/>
            <a:ext cx="4752528" cy="6054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831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r="6675"/>
          <a:stretch/>
        </p:blipFill>
        <p:spPr>
          <a:xfrm>
            <a:off x="628560" y="1844824"/>
            <a:ext cx="7524145" cy="396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/>
              <a:t>металлофон</a:t>
            </a:r>
            <a:endParaRPr lang="ru-RU" sz="54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Элен КошЭ - Маленькая радость (металлофон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5480" y="7228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5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401638"/>
            <a:ext cx="4749800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Бараба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47957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>
                <a:latin typeface="+mj-lt"/>
              </a:rPr>
              <a:t>б</a:t>
            </a:r>
            <a:r>
              <a:rPr lang="ru-RU" sz="4800" dirty="0" smtClean="0">
                <a:latin typeface="+mj-lt"/>
              </a:rPr>
              <a:t>арабан</a:t>
            </a:r>
            <a:endParaRPr lang="ru-RU" sz="4800" dirty="0">
              <a:latin typeface="+mj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28560" y="1772816"/>
            <a:ext cx="7886520" cy="44037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5077" r="6706" b="8093"/>
          <a:stretch/>
        </p:blipFill>
        <p:spPr>
          <a:xfrm>
            <a:off x="1691680" y="1807786"/>
            <a:ext cx="5688632" cy="430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Гвардейский оркестр при Лейб-гвардии ПП - Барабанный марш_(Huge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953.2239"/>
                  <p14:fade out="1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4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01638"/>
            <a:ext cx="4754563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Гармон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.06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8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1115616" y="1825560"/>
            <a:ext cx="7399464" cy="43509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047736"/>
          </a:xfrm>
        </p:spPr>
        <p:txBody>
          <a:bodyPr/>
          <a:lstStyle/>
          <a:p>
            <a:pPr algn="ctr"/>
            <a:r>
              <a:rPr lang="ru-RU" sz="6000" dirty="0">
                <a:latin typeface="+mj-lt"/>
              </a:rPr>
              <a:t>г</a:t>
            </a:r>
            <a:r>
              <a:rPr lang="ru-RU" sz="6000" dirty="0" smtClean="0">
                <a:latin typeface="+mj-lt"/>
              </a:rPr>
              <a:t>армонь</a:t>
            </a:r>
            <a:endParaRPr lang="ru-RU" sz="60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99" y="1628800"/>
            <a:ext cx="5767985" cy="4515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gra-na-bayan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02.4133"/>
                  <p14:fade out="1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  <p:sndAc>
          <p:stSnd>
            <p:snd r:embed="rId4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</TotalTime>
  <Words>118</Words>
  <Application>Microsoft Office PowerPoint</Application>
  <PresentationFormat>Экран (4:3)</PresentationFormat>
  <Paragraphs>35</Paragraphs>
  <Slides>24</Slides>
  <Notes>2</Notes>
  <HiddenSlides>0</HiddenSlides>
  <MMClips>21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МБДОУ детский сад «Малыш»  Инструменты узнавай, Как звучат-запоминай!   Макарова Юлия Александровна музыкальный руководитель </vt:lpstr>
      <vt:lpstr>Презентация PowerPoint</vt:lpstr>
      <vt:lpstr>Презентация PowerPoint</vt:lpstr>
      <vt:lpstr>Презентация PowerPoint</vt:lpstr>
      <vt:lpstr>металлофон</vt:lpstr>
      <vt:lpstr>Презентация PowerPoint</vt:lpstr>
      <vt:lpstr>барабан</vt:lpstr>
      <vt:lpstr>Презентация PowerPoint</vt:lpstr>
      <vt:lpstr>гармонь</vt:lpstr>
      <vt:lpstr>Презентация PowerPoint</vt:lpstr>
      <vt:lpstr>гитара</vt:lpstr>
      <vt:lpstr>Презентация PowerPoint</vt:lpstr>
      <vt:lpstr>Рояль</vt:lpstr>
      <vt:lpstr>Презентация PowerPoint</vt:lpstr>
      <vt:lpstr>скрипка</vt:lpstr>
      <vt:lpstr>Презентация PowerPoint</vt:lpstr>
      <vt:lpstr>труба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Интернет-ресурсы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dc:description/>
  <cp:lastModifiedBy>Windows User</cp:lastModifiedBy>
  <cp:revision>42</cp:revision>
  <dcterms:created xsi:type="dcterms:W3CDTF">2018-02-08T18:27:24Z</dcterms:created>
  <dcterms:modified xsi:type="dcterms:W3CDTF">2021-12-21T09:55:11Z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</vt:i4>
  </property>
</Properties>
</file>