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662C9-79E3-4411-87D8-6F6007DD73DC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204D-D026-4DEA-B142-5FD0370AB0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7265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662C9-79E3-4411-87D8-6F6007DD73DC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204D-D026-4DEA-B142-5FD0370AB0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3445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662C9-79E3-4411-87D8-6F6007DD73DC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204D-D026-4DEA-B142-5FD0370AB0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0200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662C9-79E3-4411-87D8-6F6007DD73DC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204D-D026-4DEA-B142-5FD0370AB0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8389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662C9-79E3-4411-87D8-6F6007DD73DC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204D-D026-4DEA-B142-5FD0370AB0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9531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662C9-79E3-4411-87D8-6F6007DD73DC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204D-D026-4DEA-B142-5FD0370AB0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8405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662C9-79E3-4411-87D8-6F6007DD73DC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204D-D026-4DEA-B142-5FD0370AB0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5194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662C9-79E3-4411-87D8-6F6007DD73DC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204D-D026-4DEA-B142-5FD0370AB0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5781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662C9-79E3-4411-87D8-6F6007DD73DC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204D-D026-4DEA-B142-5FD0370AB0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516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662C9-79E3-4411-87D8-6F6007DD73DC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204D-D026-4DEA-B142-5FD0370AB0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296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662C9-79E3-4411-87D8-6F6007DD73DC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204D-D026-4DEA-B142-5FD0370AB0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1638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662C9-79E3-4411-87D8-6F6007DD73DC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8204D-D026-4DEA-B142-5FD0370AB0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601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forms/d/16p-b700a7mbHzH9__tmB-w_4RMDiptwVp1O87yuARgU/prefil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003729" y="349857"/>
            <a:ext cx="8134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accent4">
                    <a:lumMod val="75000"/>
                  </a:schemeClr>
                </a:solidFill>
                <a:latin typeface="Century Gothic" panose="020B0502020202020204" pitchFamily="34" charset="0"/>
              </a:rPr>
              <a:t>Lieu d’accueil des femmes victimes et de leurs enfants</a:t>
            </a:r>
          </a:p>
          <a:p>
            <a:pPr algn="ctr"/>
            <a:r>
              <a:rPr lang="fr-FR" b="1" dirty="0" smtClean="0">
                <a:solidFill>
                  <a:schemeClr val="accent4">
                    <a:lumMod val="75000"/>
                  </a:schemeClr>
                </a:solidFill>
                <a:latin typeface="Century Gothic" panose="020B0502020202020204" pitchFamily="34" charset="0"/>
              </a:rPr>
              <a:t>=</a:t>
            </a:r>
          </a:p>
          <a:p>
            <a:pPr algn="ctr"/>
            <a:r>
              <a:rPr lang="fr-FR" b="1" dirty="0" smtClean="0">
                <a:solidFill>
                  <a:schemeClr val="accent4">
                    <a:lumMod val="75000"/>
                  </a:schemeClr>
                </a:solidFill>
                <a:latin typeface="Century Gothic" panose="020B0502020202020204" pitchFamily="34" charset="0"/>
              </a:rPr>
              <a:t>Projet de mandature pour la collectivité rennaise</a:t>
            </a:r>
            <a:endParaRPr lang="fr-FR" b="1" dirty="0">
              <a:solidFill>
                <a:schemeClr val="accent4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22966" y="1808896"/>
            <a:ext cx="1069570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accent4">
                    <a:lumMod val="75000"/>
                  </a:schemeClr>
                </a:solidFill>
                <a:latin typeface="Century Gothic" panose="020B0502020202020204" pitchFamily="34" charset="0"/>
              </a:rPr>
              <a:t>Objectif du lieu d’accueil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 smtClean="0">
                <a:latin typeface="Century Gothic" panose="020B0502020202020204" pitchFamily="34" charset="0"/>
              </a:rPr>
              <a:t>Participer à l’amélioration de l’accompagnement et au parcours des victimes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 smtClean="0">
                <a:latin typeface="Century Gothic" panose="020B0502020202020204" pitchFamily="34" charset="0"/>
              </a:rPr>
              <a:t>Créer un projet adapté aux réalités, atouts et faiblesses observés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 smtClean="0"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latin typeface="Century Gothic" panose="020B0502020202020204" pitchFamily="34" charset="0"/>
            </a:endParaRPr>
          </a:p>
          <a:p>
            <a:r>
              <a:rPr lang="fr-FR" b="1" dirty="0" err="1" smtClean="0">
                <a:solidFill>
                  <a:schemeClr val="accent4">
                    <a:lumMod val="75000"/>
                  </a:schemeClr>
                </a:solidFill>
                <a:latin typeface="Century Gothic" panose="020B0502020202020204" pitchFamily="34" charset="0"/>
              </a:rPr>
              <a:t>Pré-requis</a:t>
            </a:r>
            <a:endParaRPr lang="fr-FR" b="1" dirty="0" smtClean="0">
              <a:solidFill>
                <a:schemeClr val="accent4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 smtClean="0">
                <a:latin typeface="Century Gothic" panose="020B0502020202020204" pitchFamily="34" charset="0"/>
              </a:rPr>
              <a:t>S’appuyer sur le contexte et les projets locaux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 smtClean="0">
                <a:latin typeface="Century Gothic" panose="020B0502020202020204" pitchFamily="34" charset="0"/>
              </a:rPr>
              <a:t>Prendre le temps d’une phase préalable partage</a:t>
            </a:r>
          </a:p>
          <a:p>
            <a:endParaRPr lang="fr-FR" b="1" dirty="0" smtClean="0">
              <a:solidFill>
                <a:schemeClr val="accent4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endParaRPr lang="fr-FR" b="1" dirty="0" smtClean="0">
              <a:solidFill>
                <a:schemeClr val="accent4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fr-FR" b="1" dirty="0" smtClean="0">
                <a:solidFill>
                  <a:schemeClr val="accent4">
                    <a:lumMod val="75000"/>
                  </a:schemeClr>
                </a:solidFill>
                <a:latin typeface="Century Gothic" panose="020B0502020202020204" pitchFamily="34" charset="0"/>
              </a:rPr>
              <a:t>Phase d’étude préalable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 smtClean="0">
                <a:latin typeface="Century Gothic" panose="020B0502020202020204" pitchFamily="34" charset="0"/>
              </a:rPr>
              <a:t>Doit déterminer : les modalités d’accueil, de partenariat, de financement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 smtClean="0">
                <a:latin typeface="Century Gothic" panose="020B0502020202020204" pitchFamily="34" charset="0"/>
              </a:rPr>
              <a:t>Préparer les phases de réalisation</a:t>
            </a:r>
            <a:endParaRPr lang="fr-FR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861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Connecteur page suivante 3"/>
          <p:cNvSpPr/>
          <p:nvPr/>
        </p:nvSpPr>
        <p:spPr>
          <a:xfrm>
            <a:off x="267855" y="28259"/>
            <a:ext cx="1089647" cy="2141215"/>
          </a:xfrm>
          <a:prstGeom prst="flowChartOffpageConnector">
            <a:avLst/>
          </a:prstGeom>
          <a:solidFill>
            <a:srgbClr val="CC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latin typeface="Century Gothic" panose="020B0502020202020204" pitchFamily="34" charset="0"/>
              </a:rPr>
              <a:t>Janvier </a:t>
            </a:r>
          </a:p>
          <a:p>
            <a:pPr algn="ctr"/>
            <a:r>
              <a:rPr lang="fr-FR" sz="1400" dirty="0" smtClean="0">
                <a:latin typeface="Century Gothic" panose="020B0502020202020204" pitchFamily="34" charset="0"/>
              </a:rPr>
              <a:t>-</a:t>
            </a:r>
          </a:p>
          <a:p>
            <a:pPr algn="ctr"/>
            <a:r>
              <a:rPr lang="fr-FR" sz="1400" dirty="0" smtClean="0">
                <a:latin typeface="Century Gothic" panose="020B0502020202020204" pitchFamily="34" charset="0"/>
              </a:rPr>
              <a:t> avril 2021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36436" y="110023"/>
            <a:ext cx="10381674" cy="1854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0"/>
              </a:spcAft>
              <a:buAutoNum type="arabicParenR"/>
            </a:pPr>
            <a:r>
              <a:rPr lang="fr-FR" sz="1400" b="1" dirty="0" smtClean="0">
                <a:solidFill>
                  <a:srgbClr val="CC99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Partage </a:t>
            </a:r>
            <a:r>
              <a:rPr lang="fr-FR" sz="1400" b="1" dirty="0">
                <a:solidFill>
                  <a:srgbClr val="CC99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la démarche et phase de </a:t>
            </a:r>
            <a:r>
              <a:rPr lang="fr-FR" sz="1400" b="1" dirty="0" smtClean="0">
                <a:solidFill>
                  <a:srgbClr val="CC99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réflexion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fr-FR" sz="800" dirty="0">
              <a:solidFill>
                <a:srgbClr val="CC99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1400" u="sng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Entretiens</a:t>
            </a:r>
            <a:r>
              <a:rPr lang="fr-FR" sz="14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fr-FR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Département, CHU, ARS, Gendarmerie, Associations </a:t>
            </a:r>
            <a:r>
              <a:rPr lang="fr-FR" sz="14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spécialisées, …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fr-FR" sz="5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Temps de concertation collectif : </a:t>
            </a:r>
            <a:r>
              <a:rPr lang="fr-FR" sz="14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Réseau rennais </a:t>
            </a:r>
            <a:endParaRPr lang="fr-FR" sz="1400" u="sng" dirty="0" smtClean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fr-FR" sz="500" u="sng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14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Consultation des </a:t>
            </a:r>
            <a:r>
              <a:rPr lang="fr-FR" sz="14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professionnels </a:t>
            </a:r>
            <a:r>
              <a:rPr lang="fr-FR" sz="1400" u="sng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non-spécialistes </a:t>
            </a:r>
            <a:r>
              <a:rPr lang="fr-FR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mise à disposition d'un court questionnaire pour toutes les structures : </a:t>
            </a:r>
            <a:r>
              <a:rPr lang="fr-FR" sz="1400" u="sng" dirty="0">
                <a:solidFill>
                  <a:srgbClr val="0563C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https://docs.google.com/forms/d/16p-b700a7mbHzH9__</a:t>
            </a:r>
            <a:r>
              <a:rPr lang="fr-FR" sz="1400" u="sng" dirty="0" smtClean="0">
                <a:solidFill>
                  <a:srgbClr val="0563C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tmB-w_4RMDiptwVp1O87yuARgU/prefill</a:t>
            </a:r>
            <a:endParaRPr lang="fr-FR" sz="1400" u="sng" dirty="0" smtClean="0">
              <a:solidFill>
                <a:srgbClr val="0563C1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fr-FR" sz="5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14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Parangonnage</a:t>
            </a:r>
            <a:r>
              <a:rPr lang="fr-FR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auprès des </a:t>
            </a:r>
            <a:r>
              <a:rPr lang="fr-FR" sz="14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structures</a:t>
            </a:r>
            <a:endParaRPr lang="fr-FR" sz="14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Organigramme : Connecteur page suivante 6"/>
          <p:cNvSpPr/>
          <p:nvPr/>
        </p:nvSpPr>
        <p:spPr>
          <a:xfrm>
            <a:off x="267855" y="2231005"/>
            <a:ext cx="1089646" cy="1645330"/>
          </a:xfrm>
          <a:prstGeom prst="flowChartOffpageConnector">
            <a:avLst/>
          </a:prstGeom>
          <a:solidFill>
            <a:srgbClr val="CC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latin typeface="Century Gothic" panose="020B0502020202020204" pitchFamily="34" charset="0"/>
              </a:rPr>
              <a:t>Mars </a:t>
            </a:r>
          </a:p>
          <a:p>
            <a:pPr algn="ctr"/>
            <a:r>
              <a:rPr lang="fr-FR" sz="1400" dirty="0" smtClean="0">
                <a:latin typeface="Century Gothic" panose="020B0502020202020204" pitchFamily="34" charset="0"/>
              </a:rPr>
              <a:t>-</a:t>
            </a:r>
          </a:p>
          <a:p>
            <a:pPr algn="ctr"/>
            <a:r>
              <a:rPr lang="fr-FR" sz="1400" dirty="0" smtClean="0">
                <a:latin typeface="Century Gothic" panose="020B0502020202020204" pitchFamily="34" charset="0"/>
              </a:rPr>
              <a:t> Juin 2021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36436" y="2228368"/>
            <a:ext cx="8552873" cy="1424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sz="1400" b="1" dirty="0" smtClean="0">
                <a:solidFill>
                  <a:srgbClr val="CC99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2) Recueil besoin des concernées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fr-FR" sz="800" b="1" dirty="0" smtClean="0">
              <a:solidFill>
                <a:srgbClr val="CC99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fr-FR" sz="14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Établissement du cahier des charges de l'enquête : partage partenarial</a:t>
            </a:r>
          </a:p>
          <a:p>
            <a:pPr marL="285750" lvl="0" indent="-285750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fr-FR" sz="14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Publication du cahier des charges </a:t>
            </a:r>
          </a:p>
          <a:p>
            <a:pPr marL="285750" lvl="0" indent="-285750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fr-FR" sz="14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Déploiement de l'enquête</a:t>
            </a:r>
          </a:p>
        </p:txBody>
      </p:sp>
      <p:sp>
        <p:nvSpPr>
          <p:cNvPr id="9" name="Organigramme : Connecteur page suivante 8"/>
          <p:cNvSpPr/>
          <p:nvPr/>
        </p:nvSpPr>
        <p:spPr>
          <a:xfrm>
            <a:off x="267856" y="3999397"/>
            <a:ext cx="1089645" cy="1585098"/>
          </a:xfrm>
          <a:prstGeom prst="flowChartOffpageConnector">
            <a:avLst/>
          </a:prstGeom>
          <a:solidFill>
            <a:srgbClr val="CC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latin typeface="Century Gothic" panose="020B0502020202020204" pitchFamily="34" charset="0"/>
              </a:rPr>
              <a:t>Juin </a:t>
            </a:r>
          </a:p>
          <a:p>
            <a:pPr algn="ctr"/>
            <a:r>
              <a:rPr lang="fr-FR" sz="1400" dirty="0" smtClean="0">
                <a:latin typeface="Century Gothic" panose="020B0502020202020204" pitchFamily="34" charset="0"/>
              </a:rPr>
              <a:t>–</a:t>
            </a:r>
          </a:p>
          <a:p>
            <a:pPr algn="ctr"/>
            <a:r>
              <a:rPr lang="fr-FR" sz="1300" dirty="0" smtClean="0">
                <a:latin typeface="Century Gothic" panose="020B0502020202020204" pitchFamily="34" charset="0"/>
              </a:rPr>
              <a:t>Novembre</a:t>
            </a:r>
            <a:r>
              <a:rPr lang="fr-FR" sz="1400" dirty="0" smtClean="0">
                <a:latin typeface="Century Gothic" panose="020B0502020202020204" pitchFamily="34" charset="0"/>
              </a:rPr>
              <a:t> 2021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sp>
        <p:nvSpPr>
          <p:cNvPr id="10" name="Organigramme : Connecteur page suivante 9"/>
          <p:cNvSpPr/>
          <p:nvPr/>
        </p:nvSpPr>
        <p:spPr>
          <a:xfrm>
            <a:off x="267855" y="5730546"/>
            <a:ext cx="1089647" cy="1127454"/>
          </a:xfrm>
          <a:prstGeom prst="flowChartOffpageConnector">
            <a:avLst/>
          </a:prstGeom>
          <a:solidFill>
            <a:srgbClr val="CC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00" dirty="0" smtClean="0">
                <a:latin typeface="Century Gothic" panose="020B0502020202020204" pitchFamily="34" charset="0"/>
              </a:rPr>
              <a:t>Novembre –</a:t>
            </a:r>
          </a:p>
          <a:p>
            <a:pPr algn="ctr"/>
            <a:r>
              <a:rPr lang="fr-FR" sz="1300" dirty="0" smtClean="0">
                <a:latin typeface="Century Gothic" panose="020B0502020202020204" pitchFamily="34" charset="0"/>
              </a:rPr>
              <a:t>Décembre 2021</a:t>
            </a:r>
            <a:endParaRPr lang="fr-FR" sz="1300" dirty="0">
              <a:latin typeface="Century Gothic" panose="020B0502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893455" y="3876335"/>
            <a:ext cx="6096000" cy="170816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fr-FR" sz="1400" b="1" dirty="0" smtClean="0">
                <a:solidFill>
                  <a:srgbClr val="CC99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3) Phase de proposition</a:t>
            </a:r>
            <a:endParaRPr lang="fr-FR" sz="1400" dirty="0" smtClean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14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Détermination </a:t>
            </a:r>
            <a:r>
              <a:rPr lang="fr-FR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d'hypothèses de réalisation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Détermination des capacités financières 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Temps de concertation collectif : Réseau rennais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Retour auprès des structures en bilatéral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736436" y="5878252"/>
            <a:ext cx="8275784" cy="344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600" dirty="0" smtClean="0">
                <a:solidFill>
                  <a:srgbClr val="CC99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r-FR" sz="1600" b="1" dirty="0" smtClean="0">
                <a:solidFill>
                  <a:srgbClr val="CC99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4) Phase de validation et détermination des phases de réalisation</a:t>
            </a:r>
            <a:endParaRPr lang="fr-FR" sz="1600" dirty="0">
              <a:solidFill>
                <a:srgbClr val="CC99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70560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212</Words>
  <Application>Microsoft Office PowerPoint</Application>
  <PresentationFormat>Grand écran</PresentationFormat>
  <Paragraphs>47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Times New Roman</vt:lpstr>
      <vt:lpstr>Wingdings</vt:lpstr>
      <vt:lpstr>Thème Office</vt:lpstr>
      <vt:lpstr>Présentation PowerPoint</vt:lpstr>
      <vt:lpstr>Présentation PowerPoint</vt:lpstr>
    </vt:vector>
  </TitlesOfParts>
  <Company>Rennes Métropole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GUILPAIN Géraldine</dc:creator>
  <cp:lastModifiedBy>GUILPAIN Géraldine</cp:lastModifiedBy>
  <cp:revision>2</cp:revision>
  <dcterms:created xsi:type="dcterms:W3CDTF">2021-03-08T15:39:34Z</dcterms:created>
  <dcterms:modified xsi:type="dcterms:W3CDTF">2021-03-11T14:04:42Z</dcterms:modified>
</cp:coreProperties>
</file>