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3" r:id="rId4"/>
    <p:sldId id="257" r:id="rId5"/>
    <p:sldId id="259" r:id="rId6"/>
    <p:sldId id="264" r:id="rId7"/>
    <p:sldId id="260" r:id="rId8"/>
    <p:sldId id="266" r:id="rId9"/>
    <p:sldId id="261" r:id="rId10"/>
    <p:sldId id="262" r:id="rId11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92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376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343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88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45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39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21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19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77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4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332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6064B-2160-4D12-845F-FAB2AA199AA0}" type="datetimeFigureOut">
              <a:rPr lang="fr-FR" smtClean="0"/>
              <a:t>06/02/2020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1B4B8-7825-4BF8-9069-1CF7665F02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90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>
          <a:xfrm>
            <a:off x="757808" y="1628800"/>
            <a:ext cx="7772400" cy="1656184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Réseau rennais de lutte contre les violences faites aux femmes</a:t>
            </a:r>
            <a:endParaRPr lang="fr-FR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699792" y="4581128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17 juin 2018</a:t>
            </a:r>
            <a:endParaRPr lang="fr-FR" sz="2400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474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" y="0"/>
            <a:ext cx="9143999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500" i="1" dirty="0" smtClean="0">
              <a:solidFill>
                <a:schemeClr val="bg1"/>
              </a:solidFill>
            </a:endParaRPr>
          </a:p>
          <a:p>
            <a:pPr algn="ctr"/>
            <a:r>
              <a:rPr lang="fr-FR" sz="2000" i="1" dirty="0" smtClean="0">
                <a:solidFill>
                  <a:schemeClr val="bg1"/>
                </a:solidFill>
              </a:rPr>
              <a:t>Réseau rennais de lutte </a:t>
            </a:r>
          </a:p>
          <a:p>
            <a:pPr algn="ctr"/>
            <a:r>
              <a:rPr lang="fr-FR" sz="2000" i="1" dirty="0" smtClean="0">
                <a:solidFill>
                  <a:schemeClr val="bg1"/>
                </a:solidFill>
              </a:rPr>
              <a:t>contre les violences faites aux femmes</a:t>
            </a:r>
          </a:p>
          <a:p>
            <a:pPr algn="ctr"/>
            <a:endParaRPr lang="fr-FR" sz="500" i="1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207840" y="105273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Initiatives en cours</a:t>
            </a:r>
            <a:endParaRPr lang="fr-FR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46212" y="1628800"/>
            <a:ext cx="8424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Réunion commune avec les membres volontaires du réseau VFF et du  Conseil de la nuit sur la question des violences sexistes et sexuelles sur l’espace public – 24 septembre à 14h30 ;</a:t>
            </a:r>
          </a:p>
          <a:p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>
                <a:latin typeface="Century Gothic" panose="020B0502020202020204" pitchFamily="34" charset="0"/>
              </a:rPr>
              <a:t>Groupe de travail hébergement – femmes victimes de violence (à vérifier)</a:t>
            </a:r>
          </a:p>
          <a:p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Travail et échange sur la création d’une permanence pluridisciplinaire au service Gynécologie – Obstétrique du CHU </a:t>
            </a:r>
            <a:r>
              <a:rPr lang="fr-FR" dirty="0" err="1" smtClean="0">
                <a:latin typeface="Century Gothic" panose="020B0502020202020204" pitchFamily="34" charset="0"/>
              </a:rPr>
              <a:t>Pontchaillou</a:t>
            </a:r>
            <a:r>
              <a:rPr lang="fr-FR" dirty="0" smtClean="0">
                <a:latin typeface="Century Gothic" panose="020B0502020202020204" pitchFamily="34" charset="0"/>
              </a:rPr>
              <a:t> ;</a:t>
            </a:r>
          </a:p>
          <a:p>
            <a:endParaRPr lang="fr-FR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Écriture du contrat VSS – rencontre 2</a:t>
            </a:r>
            <a:r>
              <a:rPr lang="fr-FR" baseline="30000" dirty="0" smtClean="0">
                <a:latin typeface="Century Gothic" panose="020B0502020202020204" pitchFamily="34" charset="0"/>
              </a:rPr>
              <a:t>ème</a:t>
            </a:r>
            <a:r>
              <a:rPr lang="fr-FR" dirty="0" smtClean="0">
                <a:latin typeface="Century Gothic" panose="020B0502020202020204" pitchFamily="34" charset="0"/>
              </a:rPr>
              <a:t> semestre 2019  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latin typeface="Century Gothic" panose="020B0502020202020204" pitchFamily="34" charset="0"/>
              </a:rPr>
              <a:t>Finalisation du diagnostic régional sur le phénomène prostitutionnel en cours</a:t>
            </a:r>
          </a:p>
        </p:txBody>
      </p:sp>
    </p:spTree>
    <p:extLst>
      <p:ext uri="{BB962C8B-B14F-4D97-AF65-F5344CB8AC3E}">
        <p14:creationId xmlns:p14="http://schemas.microsoft.com/office/powerpoint/2010/main" val="267071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" y="0"/>
            <a:ext cx="9143999" cy="8002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500" i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Réseau rennais de lutte </a:t>
            </a:r>
          </a:p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contre les violences faites aux femmes</a:t>
            </a:r>
          </a:p>
          <a:p>
            <a:pPr algn="ctr"/>
            <a:endParaRPr lang="fr-FR" sz="500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-2234" y="1140101"/>
            <a:ext cx="197971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Ordre du jour</a:t>
            </a:r>
            <a:endParaRPr lang="fr-FR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87624" y="2132856"/>
            <a:ext cx="67687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Century Gothic" panose="020B0502020202020204" pitchFamily="34" charset="0"/>
              </a:rPr>
              <a:t>Observation du phénomène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Century Gothic" panose="020B0502020202020204" pitchFamily="34" charset="0"/>
              </a:rPr>
              <a:t>Résultats du questionnaire en ligne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Century Gothic" panose="020B0502020202020204" pitchFamily="34" charset="0"/>
              </a:rPr>
              <a:t>Présentation du Contrat local sur les violences sexistes et sexuelles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Century Gothic" panose="020B0502020202020204" pitchFamily="34" charset="0"/>
              </a:rPr>
              <a:t>Initiatives en cours</a:t>
            </a:r>
          </a:p>
        </p:txBody>
      </p:sp>
    </p:spTree>
    <p:extLst>
      <p:ext uri="{BB962C8B-B14F-4D97-AF65-F5344CB8AC3E}">
        <p14:creationId xmlns:p14="http://schemas.microsoft.com/office/powerpoint/2010/main" val="2330357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03548" y="3501008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Objectifs du réseau</a:t>
            </a:r>
          </a:p>
          <a:p>
            <a:endParaRPr lang="fr-FR" sz="1600" dirty="0" smtClean="0">
              <a:latin typeface="Century Gothic" panose="020B0502020202020204" pitchFamily="34" charset="0"/>
            </a:endParaRPr>
          </a:p>
          <a:p>
            <a:r>
              <a:rPr lang="fr-FR" sz="1600" i="1" u="sng" dirty="0" smtClean="0">
                <a:latin typeface="Century Gothic" panose="020B0502020202020204" pitchFamily="34" charset="0"/>
              </a:rPr>
              <a:t>- renforcer </a:t>
            </a:r>
            <a:r>
              <a:rPr lang="fr-FR" sz="1600" i="1" u="sng" dirty="0">
                <a:latin typeface="Century Gothic" panose="020B0502020202020204" pitchFamily="34" charset="0"/>
              </a:rPr>
              <a:t>la connaissance interprofessionnelle</a:t>
            </a:r>
            <a:r>
              <a:rPr lang="fr-FR" sz="1600" dirty="0">
                <a:latin typeface="Century Gothic" panose="020B0502020202020204" pitchFamily="34" charset="0"/>
              </a:rPr>
              <a:t> </a:t>
            </a:r>
            <a:r>
              <a:rPr lang="fr-FR" sz="1600" dirty="0" smtClean="0">
                <a:latin typeface="Century Gothic" panose="020B0502020202020204" pitchFamily="34" charset="0"/>
              </a:rPr>
              <a:t>: identifier </a:t>
            </a:r>
            <a:r>
              <a:rPr lang="fr-FR" sz="1600" dirty="0">
                <a:latin typeface="Century Gothic" panose="020B0502020202020204" pitchFamily="34" charset="0"/>
              </a:rPr>
              <a:t>le cadre de travail et les missions </a:t>
            </a:r>
            <a:r>
              <a:rPr lang="fr-FR" sz="1600" dirty="0" smtClean="0">
                <a:latin typeface="Century Gothic" panose="020B0502020202020204" pitchFamily="34" charset="0"/>
              </a:rPr>
              <a:t>de chacun et améliorer </a:t>
            </a:r>
            <a:r>
              <a:rPr lang="fr-FR" sz="1600" dirty="0">
                <a:latin typeface="Century Gothic" panose="020B0502020202020204" pitchFamily="34" charset="0"/>
              </a:rPr>
              <a:t>l'échange d'informations.</a:t>
            </a:r>
          </a:p>
          <a:p>
            <a:r>
              <a:rPr lang="fr-FR" sz="1600" dirty="0">
                <a:latin typeface="Century Gothic" panose="020B0502020202020204" pitchFamily="34" charset="0"/>
              </a:rPr>
              <a:t> </a:t>
            </a:r>
          </a:p>
          <a:p>
            <a:r>
              <a:rPr lang="fr-FR" sz="1600" dirty="0" smtClean="0">
                <a:latin typeface="Century Gothic" panose="020B0502020202020204" pitchFamily="34" charset="0"/>
              </a:rPr>
              <a:t>- faciliter </a:t>
            </a:r>
            <a:r>
              <a:rPr lang="fr-FR" sz="1600" dirty="0">
                <a:latin typeface="Century Gothic" panose="020B0502020202020204" pitchFamily="34" charset="0"/>
              </a:rPr>
              <a:t>les démarches </a:t>
            </a:r>
            <a:r>
              <a:rPr lang="fr-FR" sz="1600" dirty="0" smtClean="0">
                <a:latin typeface="Century Gothic" panose="020B0502020202020204" pitchFamily="34" charset="0"/>
              </a:rPr>
              <a:t>des victimes, avec comme enjeu la </a:t>
            </a:r>
            <a:r>
              <a:rPr lang="fr-FR" sz="1600" i="1" u="sng" dirty="0">
                <a:latin typeface="Century Gothic" panose="020B0502020202020204" pitchFamily="34" charset="0"/>
              </a:rPr>
              <a:t>construction d'une réponse globale aux femmes victimes</a:t>
            </a:r>
            <a:r>
              <a:rPr lang="fr-FR" sz="1600" dirty="0">
                <a:latin typeface="Century Gothic" panose="020B0502020202020204" pitchFamily="34" charset="0"/>
              </a:rPr>
              <a:t>, dans la </a:t>
            </a:r>
            <a:r>
              <a:rPr lang="fr-FR" sz="1600" dirty="0" smtClean="0">
                <a:latin typeface="Century Gothic" panose="020B0502020202020204" pitchFamily="34" charset="0"/>
              </a:rPr>
              <a:t>durée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" y="0"/>
            <a:ext cx="9143999" cy="8002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500" i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Réseau rennais de lutte </a:t>
            </a:r>
          </a:p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contre les violences faites aux femmes</a:t>
            </a:r>
          </a:p>
          <a:p>
            <a:pPr algn="ctr"/>
            <a:endParaRPr lang="fr-FR" sz="500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-2233" y="955435"/>
            <a:ext cx="197971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Introduction</a:t>
            </a:r>
            <a:endParaRPr lang="fr-FR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03548" y="5661247"/>
            <a:ext cx="4428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Territoire d’application </a:t>
            </a:r>
            <a:r>
              <a:rPr lang="fr-FR" sz="1600" dirty="0" smtClean="0">
                <a:latin typeface="Century Gothic" panose="020B0502020202020204" pitchFamily="34" charset="0"/>
              </a:rPr>
              <a:t>: Ville de Rennes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03548" y="1484784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Century Gothic" panose="020B0502020202020204" pitchFamily="34" charset="0"/>
              </a:rPr>
              <a:t>Enjeu </a:t>
            </a:r>
            <a:r>
              <a:rPr lang="fr-FR" sz="1600" dirty="0">
                <a:latin typeface="Century Gothic" panose="020B0502020202020204" pitchFamily="34" charset="0"/>
              </a:rPr>
              <a:t>transversal n°4 de la </a:t>
            </a: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Stratégie de Sécurité et de Prévention de la 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Délinquance</a:t>
            </a:r>
            <a:r>
              <a:rPr lang="fr-FR" sz="1600" dirty="0" smtClean="0">
                <a:latin typeface="Century Gothic" panose="020B0502020202020204" pitchFamily="34" charset="0"/>
              </a:rPr>
              <a:t>. Engagements des partenaires du CLPSD sur </a:t>
            </a:r>
            <a:r>
              <a:rPr lang="fr-FR" sz="1600" dirty="0">
                <a:latin typeface="Century Gothic" panose="020B0502020202020204" pitchFamily="34" charset="0"/>
              </a:rPr>
              <a:t>3 axes </a:t>
            </a:r>
            <a:r>
              <a:rPr lang="fr-FR" sz="1600" dirty="0" smtClean="0">
                <a:latin typeface="Century Gothic" panose="020B0502020202020204" pitchFamily="34" charset="0"/>
              </a:rPr>
              <a:t>:</a:t>
            </a:r>
            <a:endParaRPr lang="fr-FR" sz="1600" dirty="0">
              <a:latin typeface="Century Gothic" panose="020B0502020202020204" pitchFamily="34" charset="0"/>
            </a:endParaRPr>
          </a:p>
          <a:p>
            <a:r>
              <a:rPr lang="fr-FR" sz="1600" dirty="0">
                <a:latin typeface="Century Gothic" panose="020B0502020202020204" pitchFamily="34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entury Gothic" panose="020B0502020202020204" pitchFamily="34" charset="0"/>
              </a:rPr>
              <a:t>Prévenir les violences en direction des femmes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entury Gothic" panose="020B0502020202020204" pitchFamily="34" charset="0"/>
              </a:rPr>
              <a:t>Renforcer la prise en charge des femmes victimes de violences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Century Gothic" panose="020B0502020202020204" pitchFamily="34" charset="0"/>
              </a:rPr>
              <a:t>Prévenir la récidive des auteurs de violences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872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" y="0"/>
            <a:ext cx="914399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Réseau rennais de lutte </a:t>
            </a:r>
          </a:p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contre les violences faites aux femmes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85188" y="1727621"/>
            <a:ext cx="3106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Composition du réseau</a:t>
            </a:r>
            <a:endParaRPr lang="fr-FR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0" y="814353"/>
            <a:ext cx="214604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Interconnaissance des acteurs</a:t>
            </a:r>
            <a:endParaRPr lang="fr-FR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814353"/>
            <a:ext cx="5730562" cy="420591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85188" y="2349315"/>
            <a:ext cx="28186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Century Gothic" panose="020B0502020202020204" pitchFamily="34" charset="0"/>
              </a:rPr>
              <a:t>Choix d’une composition large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  <a:p>
            <a:r>
              <a:rPr lang="fr-FR" sz="1600" dirty="0">
                <a:latin typeface="Century Gothic" panose="020B0502020202020204" pitchFamily="34" charset="0"/>
              </a:rPr>
              <a:t>Adaptation en fonction des thématiques ou actions travaillées au sein du </a:t>
            </a:r>
            <a:r>
              <a:rPr lang="fr-FR" sz="1600" dirty="0" smtClean="0">
                <a:latin typeface="Century Gothic" panose="020B0502020202020204" pitchFamily="34" charset="0"/>
              </a:rPr>
              <a:t>réseau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85188" y="4869160"/>
            <a:ext cx="79505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Tour de table </a:t>
            </a:r>
          </a:p>
          <a:p>
            <a:r>
              <a:rPr lang="fr-FR" sz="1600" dirty="0">
                <a:latin typeface="Century Gothic" panose="020B0502020202020204" pitchFamily="34" charset="0"/>
              </a:rPr>
              <a:t>N</a:t>
            </a:r>
            <a:r>
              <a:rPr lang="fr-FR" sz="1600" dirty="0" smtClean="0">
                <a:latin typeface="Century Gothic" panose="020B0502020202020204" pitchFamily="34" charset="0"/>
              </a:rPr>
              <a:t>om / fonction / missions en rapport avec les violences faites aux femmes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  <a:p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Outils à développer </a:t>
            </a:r>
          </a:p>
          <a:p>
            <a:r>
              <a:rPr lang="fr-FR" sz="1600" dirty="0">
                <a:latin typeface="Century Gothic" panose="020B0502020202020204" pitchFamily="34" charset="0"/>
              </a:rPr>
              <a:t>R</a:t>
            </a:r>
            <a:r>
              <a:rPr lang="fr-FR" sz="1600" dirty="0" smtClean="0">
                <a:latin typeface="Century Gothic" panose="020B0502020202020204" pitchFamily="34" charset="0"/>
              </a:rPr>
              <a:t>encontres et visites sur sites, fiches de présentation des structures membres, …</a:t>
            </a:r>
            <a:endParaRPr lang="fr-FR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32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" y="0"/>
            <a:ext cx="914399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Réseau rennais de lutte </a:t>
            </a:r>
          </a:p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contre les violences faites aux femmes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609" y="836712"/>
            <a:ext cx="367240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Observation du phénomène sur Rennes </a:t>
            </a:r>
            <a:endParaRPr lang="fr-FR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15616" y="3068960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Chiffres de l’Observatoire rennais de la délinquance </a:t>
            </a:r>
          </a:p>
          <a:p>
            <a:pPr algn="ctr"/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(données APRAS)  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486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1658914"/>
            <a:ext cx="51125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Autres données</a:t>
            </a:r>
            <a:endParaRPr lang="fr-FR" sz="1600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1560" y="3959128"/>
            <a:ext cx="6552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Connaissances à approfondir sur le phénomène</a:t>
            </a:r>
            <a:endParaRPr lang="fr-FR" sz="1600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" y="0"/>
            <a:ext cx="914399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Réseau rennais de lutte </a:t>
            </a:r>
          </a:p>
          <a:p>
            <a:pPr algn="ctr"/>
            <a:r>
              <a:rPr lang="fr-FR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contre les violences faites aux femmes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611560" y="2012612"/>
            <a:ext cx="8208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entury Gothic" panose="020B0502020202020204" pitchFamily="34" charset="0"/>
              </a:rPr>
              <a:t>Enquêtes nationales : Observatoire national des violences faites aux femmes, enquête  Virage sur les violences sexuelles, ENVEFF (enquête national sur les Violences faites aux femmes en France, …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entury Gothic" panose="020B0502020202020204" pitchFamily="34" charset="0"/>
              </a:rPr>
              <a:t>Enquêtes locales : Observatoire régional en Ile de France, …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entury Gothic" panose="020B0502020202020204" pitchFamily="34" charset="0"/>
              </a:rPr>
              <a:t>Autres données sur le territoire breton ou d’Ille-et-Vilaine (données </a:t>
            </a:r>
            <a:r>
              <a:rPr lang="fr-FR" sz="1600" dirty="0" err="1" smtClean="0">
                <a:latin typeface="Century Gothic" panose="020B0502020202020204" pitchFamily="34" charset="0"/>
              </a:rPr>
              <a:t>Keolis</a:t>
            </a:r>
            <a:r>
              <a:rPr lang="fr-FR" sz="1600" dirty="0" smtClean="0">
                <a:latin typeface="Century Gothic" panose="020B0502020202020204" pitchFamily="34" charset="0"/>
              </a:rPr>
              <a:t>, plate-forme départementale, etc.)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11560" y="4421967"/>
            <a:ext cx="7992888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entury Gothic" panose="020B0502020202020204" pitchFamily="34" charset="0"/>
              </a:rPr>
              <a:t>Continuité de l’utilisation des données police / gendarmerie 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entury Gothic" panose="020B0502020202020204" pitchFamily="34" charset="0"/>
              </a:rPr>
              <a:t>L’ensemble des répondants du questionnaire en ligne sont en faveur de l’approfondissement de la connaissance du phénomène sur le territoire rennais 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Century Gothic" panose="020B0502020202020204" pitchFamily="34" charset="0"/>
              </a:rPr>
              <a:t>Différentes modalités possibles : enquête </a:t>
            </a:r>
            <a:r>
              <a:rPr lang="fr-FR" sz="1600" dirty="0" err="1" smtClean="0">
                <a:latin typeface="Century Gothic" panose="020B0502020202020204" pitchFamily="34" charset="0"/>
              </a:rPr>
              <a:t>victimation</a:t>
            </a:r>
            <a:r>
              <a:rPr lang="fr-FR" sz="1600" dirty="0" smtClean="0">
                <a:latin typeface="Century Gothic" panose="020B0502020202020204" pitchFamily="34" charset="0"/>
              </a:rPr>
              <a:t> à portée générale, enquête qualitative sur le vécu de victimes (repérage, difficulté à parler, …) ou autres…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-609" y="836712"/>
            <a:ext cx="367240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Observation du phénomène sur Rennes </a:t>
            </a:r>
            <a:endParaRPr lang="fr-FR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870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" y="0"/>
            <a:ext cx="9143999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500" i="1" dirty="0" smtClean="0">
              <a:solidFill>
                <a:schemeClr val="bg1"/>
              </a:solidFill>
            </a:endParaRPr>
          </a:p>
          <a:p>
            <a:pPr algn="ctr"/>
            <a:r>
              <a:rPr lang="fr-FR" sz="2000" i="1" dirty="0" smtClean="0">
                <a:solidFill>
                  <a:schemeClr val="bg1"/>
                </a:solidFill>
              </a:rPr>
              <a:t>Réseau rennais de lutte </a:t>
            </a:r>
          </a:p>
          <a:p>
            <a:pPr algn="ctr"/>
            <a:r>
              <a:rPr lang="fr-FR" sz="2000" i="1" dirty="0" smtClean="0">
                <a:solidFill>
                  <a:schemeClr val="bg1"/>
                </a:solidFill>
              </a:rPr>
              <a:t>contre les violences faites aux femmes</a:t>
            </a:r>
          </a:p>
          <a:p>
            <a:pPr algn="ctr"/>
            <a:endParaRPr lang="fr-FR" sz="500" i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-15686" y="958334"/>
            <a:ext cx="3413719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Questionnaire en ligne</a:t>
            </a:r>
            <a:endParaRPr lang="fr-FR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01484" y="1478225"/>
            <a:ext cx="83956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u="sng" dirty="0" smtClean="0">
                <a:latin typeface="Century Gothic" panose="020B0502020202020204" pitchFamily="34" charset="0"/>
              </a:rPr>
              <a:t>8 structures répondantes</a:t>
            </a:r>
          </a:p>
          <a:p>
            <a:pPr marL="285750" indent="-285750">
              <a:buFontTx/>
              <a:buChar char="-"/>
            </a:pPr>
            <a:r>
              <a:rPr lang="fr-FR" sz="1600" dirty="0">
                <a:latin typeface="Century Gothic" panose="020B0502020202020204" pitchFamily="34" charset="0"/>
              </a:rPr>
              <a:t>D</a:t>
            </a:r>
            <a:r>
              <a:rPr lang="fr-FR" sz="1600" dirty="0" smtClean="0">
                <a:latin typeface="Century Gothic" panose="020B0502020202020204" pitchFamily="34" charset="0"/>
              </a:rPr>
              <a:t>iversité des activités (écoute, accompagnement, information, prévention primaire, …) ;</a:t>
            </a:r>
          </a:p>
          <a:p>
            <a:pPr marL="285750" indent="-285750">
              <a:buFontTx/>
              <a:buChar char="-"/>
            </a:pPr>
            <a:r>
              <a:rPr lang="fr-FR" sz="1600" dirty="0" smtClean="0">
                <a:latin typeface="Century Gothic" panose="020B0502020202020204" pitchFamily="34" charset="0"/>
              </a:rPr>
              <a:t>Publics : auteur et victimes, profil des victimes ;</a:t>
            </a:r>
          </a:p>
          <a:p>
            <a:pPr marL="285750" indent="-285750">
              <a:buFontTx/>
              <a:buChar char="-"/>
            </a:pPr>
            <a:r>
              <a:rPr lang="fr-FR" sz="1600" dirty="0" smtClean="0">
                <a:latin typeface="Century Gothic" panose="020B0502020202020204" pitchFamily="34" charset="0"/>
              </a:rPr>
              <a:t>Violences : tout type de violence, de toute gravité. Quelques prégnances sur des moments de vulnérabilité (grossesse, adolescence)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01484" y="3212976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u="sng" dirty="0" smtClean="0">
                <a:latin typeface="Century Gothic" panose="020B0502020202020204" pitchFamily="34" charset="0"/>
              </a:rPr>
              <a:t>Nouveaux phénomènes </a:t>
            </a:r>
            <a:r>
              <a:rPr lang="fr-FR" sz="1600" dirty="0" smtClean="0">
                <a:latin typeface="Century Gothic" panose="020B0502020202020204" pitchFamily="34" charset="0"/>
              </a:rPr>
              <a:t>de violences identifiés par les </a:t>
            </a:r>
            <a:r>
              <a:rPr lang="fr-FR" sz="1600" dirty="0" err="1" smtClean="0">
                <a:latin typeface="Century Gothic" panose="020B0502020202020204" pitchFamily="34" charset="0"/>
              </a:rPr>
              <a:t>professionnel.le.s</a:t>
            </a:r>
            <a:r>
              <a:rPr lang="fr-FR" sz="1600" dirty="0" smtClean="0">
                <a:latin typeface="Century Gothic" panose="020B0502020202020204" pitchFamily="34" charset="0"/>
              </a:rPr>
              <a:t> : </a:t>
            </a:r>
          </a:p>
          <a:p>
            <a:pPr marL="285750" indent="-285750">
              <a:buFontTx/>
              <a:buChar char="-"/>
            </a:pPr>
            <a:r>
              <a:rPr lang="fr-FR" sz="1600" dirty="0" smtClean="0">
                <a:latin typeface="Century Gothic" panose="020B0502020202020204" pitchFamily="34" charset="0"/>
              </a:rPr>
              <a:t>Violences sur les réseaux sociaux et </a:t>
            </a:r>
            <a:r>
              <a:rPr lang="fr-FR" sz="1600" dirty="0" err="1" smtClean="0">
                <a:latin typeface="Century Gothic" panose="020B0502020202020204" pitchFamily="34" charset="0"/>
              </a:rPr>
              <a:t>cyberviolence</a:t>
            </a:r>
            <a:r>
              <a:rPr lang="fr-FR" sz="1600" dirty="0" smtClean="0">
                <a:latin typeface="Century Gothic" panose="020B0502020202020204" pitchFamily="34" charset="0"/>
              </a:rPr>
              <a:t> ;</a:t>
            </a:r>
          </a:p>
          <a:p>
            <a:pPr marL="285750" indent="-285750">
              <a:buFontTx/>
              <a:buChar char="-"/>
            </a:pPr>
            <a:r>
              <a:rPr lang="fr-FR" sz="1600" dirty="0" smtClean="0">
                <a:latin typeface="Century Gothic" panose="020B0502020202020204" pitchFamily="34" charset="0"/>
              </a:rPr>
              <a:t>Violences de couples d’adolescents</a:t>
            </a:r>
            <a:endParaRPr lang="fr-FR" sz="1600" dirty="0">
              <a:latin typeface="Century Gothic" panose="020B0502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01484" y="4221088"/>
            <a:ext cx="86997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Century Gothic" panose="020B0502020202020204" pitchFamily="34" charset="0"/>
              </a:rPr>
              <a:t>Première difficulté dans la prise en charge = recueil de la </a:t>
            </a:r>
            <a:r>
              <a:rPr lang="fr-FR" sz="1600" i="1" u="sng" dirty="0" smtClean="0">
                <a:latin typeface="Century Gothic" panose="020B0502020202020204" pitchFamily="34" charset="0"/>
              </a:rPr>
              <a:t>parole des femmes victimes</a:t>
            </a:r>
          </a:p>
          <a:p>
            <a:pPr marL="285750" indent="-285750">
              <a:buFontTx/>
              <a:buChar char="-"/>
            </a:pPr>
            <a:r>
              <a:rPr lang="fr-FR" sz="1600" dirty="0" smtClean="0">
                <a:latin typeface="Century Gothic" panose="020B0502020202020204" pitchFamily="34" charset="0"/>
              </a:rPr>
              <a:t>Phénomène d’emprise de l’agresseur ;</a:t>
            </a:r>
          </a:p>
          <a:p>
            <a:pPr marL="285750" indent="-285750">
              <a:buFontTx/>
              <a:buChar char="-"/>
            </a:pPr>
            <a:r>
              <a:rPr lang="fr-FR" sz="1600" dirty="0" smtClean="0">
                <a:latin typeface="Century Gothic" panose="020B0502020202020204" pitchFamily="34" charset="0"/>
              </a:rPr>
              <a:t>Honte ressentie ;</a:t>
            </a:r>
          </a:p>
          <a:p>
            <a:pPr marL="285750" indent="-285750">
              <a:buFontTx/>
              <a:buChar char="-"/>
            </a:pPr>
            <a:r>
              <a:rPr lang="fr-FR" sz="1600" dirty="0" smtClean="0">
                <a:latin typeface="Century Gothic" panose="020B0502020202020204" pitchFamily="34" charset="0"/>
              </a:rPr>
              <a:t>Situation administrative des femmes étrangères ;</a:t>
            </a:r>
          </a:p>
          <a:p>
            <a:pPr marL="285750" indent="-285750">
              <a:buFontTx/>
              <a:buChar char="-"/>
            </a:pPr>
            <a:r>
              <a:rPr lang="fr-FR" sz="1600" dirty="0" smtClean="0">
                <a:latin typeface="Century Gothic" panose="020B0502020202020204" pitchFamily="34" charset="0"/>
              </a:rPr>
              <a:t>Accueil pour le dépôt de plainte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01484" y="5703329"/>
            <a:ext cx="8526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u="sng" dirty="0" smtClean="0">
                <a:latin typeface="Century Gothic" panose="020B0502020202020204" pitchFamily="34" charset="0"/>
              </a:rPr>
              <a:t>Partenariat salué </a:t>
            </a:r>
            <a:r>
              <a:rPr lang="fr-FR" sz="1600" dirty="0" smtClean="0">
                <a:latin typeface="Century Gothic" panose="020B0502020202020204" pitchFamily="34" charset="0"/>
              </a:rPr>
              <a:t>entre structures accompagnantes, implication et volonté des professionnels</a:t>
            </a:r>
            <a:endParaRPr lang="fr-FR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423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53" y="1127611"/>
            <a:ext cx="4244168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Questionnaire en ligne – Pistes de travail</a:t>
            </a:r>
            <a:endParaRPr lang="fr-FR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" y="0"/>
            <a:ext cx="9143999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500" i="1" dirty="0" smtClean="0">
              <a:solidFill>
                <a:schemeClr val="bg1"/>
              </a:solidFill>
            </a:endParaRPr>
          </a:p>
          <a:p>
            <a:pPr algn="ctr"/>
            <a:r>
              <a:rPr lang="fr-FR" sz="2000" i="1" dirty="0" smtClean="0">
                <a:solidFill>
                  <a:schemeClr val="bg1"/>
                </a:solidFill>
              </a:rPr>
              <a:t>Réseau rennais de lutte </a:t>
            </a:r>
          </a:p>
          <a:p>
            <a:pPr algn="ctr"/>
            <a:r>
              <a:rPr lang="fr-FR" sz="2000" i="1" dirty="0" smtClean="0">
                <a:solidFill>
                  <a:schemeClr val="bg1"/>
                </a:solidFill>
              </a:rPr>
              <a:t>contre les violences faites aux femmes</a:t>
            </a:r>
          </a:p>
          <a:p>
            <a:pPr algn="ctr"/>
            <a:endParaRPr lang="fr-FR" sz="500" i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549346" y="5379085"/>
            <a:ext cx="1250404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Century Gothic" panose="020B0502020202020204" pitchFamily="34" charset="0"/>
              </a:rPr>
              <a:t>Formation </a:t>
            </a:r>
            <a:endParaRPr lang="fr-FR" sz="1400" b="1" dirty="0">
              <a:latin typeface="Century Gothic" panose="020B0502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3528" y="2614264"/>
            <a:ext cx="1778051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latin typeface="Century Gothic" panose="020B0502020202020204" pitchFamily="34" charset="0"/>
              </a:rPr>
              <a:t>Interconnaissance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51785" y="3154116"/>
            <a:ext cx="217456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P</a:t>
            </a:r>
            <a:r>
              <a:rPr lang="fr-FR" sz="1400" dirty="0" smtClean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récision </a:t>
            </a:r>
            <a:r>
              <a:rPr lang="fr-FR" sz="1400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des missions de chacun des professionnels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65039" y="2398821"/>
            <a:ext cx="28083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Lien </a:t>
            </a:r>
            <a:r>
              <a:rPr lang="fr-FR" sz="1400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avec les professionnels de santé et de la sécurité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452320" y="2932426"/>
            <a:ext cx="1646650" cy="307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latin typeface="Century Gothic" panose="020B0502020202020204" pitchFamily="34" charset="0"/>
              </a:rPr>
              <a:t>Prises en charge</a:t>
            </a:r>
            <a:endParaRPr lang="fr-FR" sz="1400" b="1" dirty="0"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30685" y="1413936"/>
            <a:ext cx="31682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Périodes </a:t>
            </a:r>
            <a:r>
              <a:rPr lang="fr-FR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nocturnes / week-end </a:t>
            </a:r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– orientation 24h/24</a:t>
            </a:r>
            <a:endParaRPr lang="fr-FR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256669" y="6160201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Repérage, accueil</a:t>
            </a:r>
            <a:endParaRPr lang="fr-FR" sz="1400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860032" y="5944757"/>
            <a:ext cx="29263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Faire participer l’ensemble des professionnels concernés par le parcours de la victime</a:t>
            </a:r>
            <a:endParaRPr lang="fr-FR" sz="1400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68437" y="3182701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Plaquette d’information pour les professionnels</a:t>
            </a:r>
            <a:endParaRPr lang="fr-FR" sz="1400" dirty="0">
              <a:solidFill>
                <a:schemeClr val="accent3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373350" y="2870871"/>
            <a:ext cx="1934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Élargir les possibilités d’hébergement</a:t>
            </a:r>
            <a:endParaRPr lang="fr-FR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128238" y="1937156"/>
            <a:ext cx="2122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Rencontres régulières</a:t>
            </a:r>
            <a:endParaRPr lang="fr-FR" sz="1400" dirty="0">
              <a:solidFill>
                <a:schemeClr val="accent3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465477" y="3677007"/>
            <a:ext cx="24170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Lien avec les accueils en commissariats et dépôts de plainte</a:t>
            </a:r>
            <a:endParaRPr lang="fr-FR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73451" y="2043871"/>
            <a:ext cx="26090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Accompagnement pour femmes </a:t>
            </a:r>
            <a:r>
              <a:rPr lang="fr-FR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hébergés à l’hôtel 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104541" y="5070630"/>
            <a:ext cx="23042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Partage des définitions de mises en sécurité et accompagnements</a:t>
            </a:r>
            <a:endParaRPr lang="fr-FR" sz="1400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969195" y="4663929"/>
            <a:ext cx="2211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Questions juridiques, évolutions législatives</a:t>
            </a:r>
            <a:endParaRPr lang="fr-FR" sz="1400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323528" y="1761811"/>
            <a:ext cx="1568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Structuration du partenariat</a:t>
            </a:r>
            <a:endParaRPr lang="fr-FR" sz="1400" dirty="0">
              <a:solidFill>
                <a:schemeClr val="accent3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173551" y="4523393"/>
            <a:ext cx="1815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Prises en charge psychologiques </a:t>
            </a:r>
            <a:endParaRPr lang="fr-FR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761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" y="0"/>
            <a:ext cx="9143999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500" i="1" dirty="0" smtClean="0">
              <a:solidFill>
                <a:schemeClr val="bg1"/>
              </a:solidFill>
            </a:endParaRPr>
          </a:p>
          <a:p>
            <a:pPr algn="ctr"/>
            <a:r>
              <a:rPr lang="fr-FR" sz="2000" i="1" dirty="0" smtClean="0">
                <a:solidFill>
                  <a:schemeClr val="bg1"/>
                </a:solidFill>
              </a:rPr>
              <a:t>Réseau rennais de lutte </a:t>
            </a:r>
          </a:p>
          <a:p>
            <a:pPr algn="ctr"/>
            <a:r>
              <a:rPr lang="fr-FR" sz="2000" i="1" dirty="0" smtClean="0">
                <a:solidFill>
                  <a:schemeClr val="bg1"/>
                </a:solidFill>
              </a:rPr>
              <a:t>contre les violences faites aux femmes</a:t>
            </a:r>
          </a:p>
          <a:p>
            <a:pPr algn="ctr"/>
            <a:endParaRPr lang="fr-FR" sz="500" i="1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696" y="980728"/>
            <a:ext cx="8024688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C</a:t>
            </a:r>
            <a:r>
              <a:rPr lang="fr-FR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ontrat local contre les violences sexistes et sexuelles</a:t>
            </a:r>
            <a:endParaRPr lang="fr-FR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1434354"/>
            <a:ext cx="87129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latin typeface="Century Gothic" panose="020B0502020202020204" pitchFamily="34" charset="0"/>
              </a:rPr>
              <a:t>La loi du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  <a:r>
              <a:rPr lang="fr-FR" sz="1400" dirty="0">
                <a:latin typeface="Century Gothic" panose="020B0502020202020204" pitchFamily="34" charset="0"/>
              </a:rPr>
              <a:t>3 août 2018 renforçant la lutte </a:t>
            </a:r>
            <a:r>
              <a:rPr lang="fr-FR" sz="1400" i="1" dirty="0">
                <a:latin typeface="Century Gothic" panose="020B0502020202020204" pitchFamily="34" charset="0"/>
              </a:rPr>
              <a:t>contre les violences sexuelles et sexistes propose la mise en place de contrats locaux contre les violences sexistes et sexuelles dans le cadre des </a:t>
            </a:r>
            <a:r>
              <a:rPr lang="fr-FR" sz="1400" i="1" dirty="0" smtClean="0">
                <a:latin typeface="Century Gothic" panose="020B0502020202020204" pitchFamily="34" charset="0"/>
              </a:rPr>
              <a:t>CLSPD (</a:t>
            </a:r>
            <a:r>
              <a:rPr lang="fr-FR" sz="1400" dirty="0">
                <a:latin typeface="Century Gothic" panose="020B0502020202020204" pitchFamily="34" charset="0"/>
              </a:rPr>
              <a:t>Cf. Contrat </a:t>
            </a:r>
            <a:r>
              <a:rPr lang="fr-FR" sz="1400" dirty="0" smtClean="0">
                <a:latin typeface="Century Gothic" panose="020B0502020202020204" pitchFamily="34" charset="0"/>
              </a:rPr>
              <a:t>type</a:t>
            </a:r>
            <a:r>
              <a:rPr lang="fr-FR" sz="1400" dirty="0"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43508" y="2420888"/>
            <a:ext cx="8784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200" b="1" dirty="0" smtClean="0">
                <a:latin typeface="Century Gothic" panose="020B0502020202020204" pitchFamily="34" charset="0"/>
              </a:rPr>
              <a:t>Définition </a:t>
            </a:r>
            <a:r>
              <a:rPr lang="fr-FR" sz="1200" b="1" dirty="0">
                <a:latin typeface="Century Gothic" panose="020B0502020202020204" pitchFamily="34" charset="0"/>
              </a:rPr>
              <a:t>des modalités de travail partenarial </a:t>
            </a:r>
            <a:endParaRPr lang="fr-FR" sz="1200" dirty="0">
              <a:latin typeface="Century Gothic" panose="020B0502020202020204" pitchFamily="34" charset="0"/>
            </a:endParaRPr>
          </a:p>
          <a:p>
            <a:r>
              <a:rPr lang="fr-FR" sz="1200" dirty="0">
                <a:latin typeface="Century Gothic" panose="020B0502020202020204" pitchFamily="34" charset="0"/>
              </a:rPr>
              <a:t>Objectif : mieux coordonner les </a:t>
            </a:r>
            <a:r>
              <a:rPr lang="fr-FR" sz="1200" dirty="0" smtClean="0">
                <a:latin typeface="Century Gothic" panose="020B0502020202020204" pitchFamily="34" charset="0"/>
              </a:rPr>
              <a:t>acteurs, fluidifier </a:t>
            </a:r>
            <a:r>
              <a:rPr lang="fr-FR" sz="1200" dirty="0">
                <a:latin typeface="Century Gothic" panose="020B0502020202020204" pitchFamily="34" charset="0"/>
              </a:rPr>
              <a:t>les parcours et la prise en charge globale.</a:t>
            </a:r>
          </a:p>
          <a:p>
            <a:endParaRPr lang="fr-FR" sz="1200" dirty="0">
              <a:latin typeface="Century Gothic" panose="020B0502020202020204" pitchFamily="34" charset="0"/>
            </a:endParaRPr>
          </a:p>
          <a:p>
            <a:r>
              <a:rPr lang="fr-FR" sz="1200" i="1" dirty="0">
                <a:latin typeface="Century Gothic" panose="020B0502020202020204" pitchFamily="34" charset="0"/>
              </a:rPr>
              <a:t>Exemple d'actions </a:t>
            </a:r>
            <a:r>
              <a:rPr lang="fr-FR" sz="1200" i="1" dirty="0" smtClean="0">
                <a:latin typeface="Century Gothic" panose="020B0502020202020204" pitchFamily="34" charset="0"/>
              </a:rPr>
              <a:t>: formalisation </a:t>
            </a:r>
            <a:r>
              <a:rPr lang="fr-FR" sz="1200" i="1" dirty="0">
                <a:latin typeface="Century Gothic" panose="020B0502020202020204" pitchFamily="34" charset="0"/>
              </a:rPr>
              <a:t>des </a:t>
            </a:r>
            <a:r>
              <a:rPr lang="fr-FR" sz="1200" i="1" dirty="0" smtClean="0">
                <a:latin typeface="Century Gothic" panose="020B0502020202020204" pitchFamily="34" charset="0"/>
              </a:rPr>
              <a:t>missions par </a:t>
            </a:r>
            <a:r>
              <a:rPr lang="fr-FR" sz="1200" i="1" dirty="0">
                <a:latin typeface="Century Gothic" panose="020B0502020202020204" pitchFamily="34" charset="0"/>
              </a:rPr>
              <a:t>la réalisation de </a:t>
            </a:r>
            <a:r>
              <a:rPr lang="fr-FR" sz="1200" i="1" dirty="0" smtClean="0">
                <a:latin typeface="Century Gothic" panose="020B0502020202020204" pitchFamily="34" charset="0"/>
              </a:rPr>
              <a:t>fiche-actions, </a:t>
            </a:r>
            <a:r>
              <a:rPr lang="fr-FR" sz="1200" i="1" dirty="0">
                <a:latin typeface="Century Gothic" panose="020B0502020202020204" pitchFamily="34" charset="0"/>
              </a:rPr>
              <a:t>réseau </a:t>
            </a:r>
            <a:r>
              <a:rPr lang="fr-FR" sz="1200" i="1" dirty="0" smtClean="0">
                <a:latin typeface="Century Gothic" panose="020B0502020202020204" pitchFamily="34" charset="0"/>
              </a:rPr>
              <a:t>de professionnels, référents </a:t>
            </a:r>
            <a:r>
              <a:rPr lang="fr-FR" sz="1200" i="1" dirty="0">
                <a:latin typeface="Century Gothic" panose="020B0502020202020204" pitchFamily="34" charset="0"/>
              </a:rPr>
              <a:t>violences faites aux femmes dans les différentes </a:t>
            </a:r>
            <a:r>
              <a:rPr lang="fr-FR" sz="1200" i="1" dirty="0" smtClean="0">
                <a:latin typeface="Century Gothic" panose="020B0502020202020204" pitchFamily="34" charset="0"/>
              </a:rPr>
              <a:t>institutions, règlement </a:t>
            </a:r>
            <a:r>
              <a:rPr lang="fr-FR" sz="1200" i="1" dirty="0">
                <a:latin typeface="Century Gothic" panose="020B0502020202020204" pitchFamily="34" charset="0"/>
              </a:rPr>
              <a:t>sur le partage d'information à caractère </a:t>
            </a:r>
            <a:r>
              <a:rPr lang="fr-FR" sz="1200" i="1" dirty="0" smtClean="0">
                <a:latin typeface="Century Gothic" panose="020B0502020202020204" pitchFamily="34" charset="0"/>
              </a:rPr>
              <a:t>confidentiel, …</a:t>
            </a:r>
            <a:r>
              <a:rPr lang="fr-FR" sz="1200" i="1" dirty="0">
                <a:latin typeface="Century Gothic" panose="020B0502020202020204" pitchFamily="34" charset="0"/>
              </a:rPr>
              <a:t> 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1200" b="1" dirty="0">
                <a:latin typeface="Century Gothic" panose="020B0502020202020204" pitchFamily="34" charset="0"/>
              </a:rPr>
              <a:t>Soutien au travail </a:t>
            </a:r>
            <a:r>
              <a:rPr lang="fr-FR" sz="1200" b="1" dirty="0" smtClean="0">
                <a:latin typeface="Century Gothic" panose="020B0502020202020204" pitchFamily="34" charset="0"/>
              </a:rPr>
              <a:t>partenarial</a:t>
            </a:r>
            <a:endParaRPr lang="fr-FR" sz="1200" dirty="0">
              <a:latin typeface="Century Gothic" panose="020B0502020202020204" pitchFamily="34" charset="0"/>
            </a:endParaRPr>
          </a:p>
          <a:p>
            <a:r>
              <a:rPr lang="fr-FR" sz="1200" dirty="0">
                <a:latin typeface="Century Gothic" panose="020B0502020202020204" pitchFamily="34" charset="0"/>
              </a:rPr>
              <a:t>Objectif : donner les moyens de structurer et dynamiser le réseau dans le temps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 </a:t>
            </a:r>
          </a:p>
          <a:p>
            <a:r>
              <a:rPr lang="fr-FR" sz="1200" i="1" dirty="0">
                <a:latin typeface="Century Gothic" panose="020B0502020202020204" pitchFamily="34" charset="0"/>
              </a:rPr>
              <a:t>Exemples d'actions </a:t>
            </a:r>
            <a:r>
              <a:rPr lang="fr-FR" sz="1200" i="1" dirty="0" smtClean="0">
                <a:latin typeface="Century Gothic" panose="020B0502020202020204" pitchFamily="34" charset="0"/>
              </a:rPr>
              <a:t>: Référents locaux </a:t>
            </a:r>
            <a:r>
              <a:rPr lang="fr-FR" sz="1200" i="1" dirty="0">
                <a:latin typeface="Century Gothic" panose="020B0502020202020204" pitchFamily="34" charset="0"/>
              </a:rPr>
              <a:t>sur les violences conjugales, sexistes et sexuelles au sein du CLSPD en lien avec les membres du </a:t>
            </a:r>
            <a:r>
              <a:rPr lang="fr-FR" sz="1200" i="1" dirty="0" smtClean="0">
                <a:latin typeface="Century Gothic" panose="020B0502020202020204" pitchFamily="34" charset="0"/>
              </a:rPr>
              <a:t>réseau, organisation </a:t>
            </a:r>
            <a:r>
              <a:rPr lang="fr-FR" sz="1200" i="1" dirty="0">
                <a:latin typeface="Century Gothic" panose="020B0502020202020204" pitchFamily="34" charset="0"/>
              </a:rPr>
              <a:t>de formations régulières en direction de l'ensemble des membres du </a:t>
            </a:r>
            <a:r>
              <a:rPr lang="fr-FR" sz="1200" i="1" dirty="0" smtClean="0">
                <a:latin typeface="Century Gothic" panose="020B0502020202020204" pitchFamily="34" charset="0"/>
              </a:rPr>
              <a:t>CLSPD, diffusion </a:t>
            </a:r>
            <a:r>
              <a:rPr lang="fr-FR" sz="1200" i="1" dirty="0">
                <a:latin typeface="Century Gothic" panose="020B0502020202020204" pitchFamily="34" charset="0"/>
              </a:rPr>
              <a:t>d'outils de communication existants ou à créer pour recenser les adresses utiles et les démarches à </a:t>
            </a:r>
            <a:r>
              <a:rPr lang="fr-FR" sz="1200" i="1" dirty="0" smtClean="0">
                <a:latin typeface="Century Gothic" panose="020B0502020202020204" pitchFamily="34" charset="0"/>
              </a:rPr>
              <a:t>suivre, définition </a:t>
            </a:r>
            <a:r>
              <a:rPr lang="fr-FR" sz="1200" i="1" dirty="0">
                <a:latin typeface="Century Gothic" panose="020B0502020202020204" pitchFamily="34" charset="0"/>
              </a:rPr>
              <a:t>de procédures et circuits entre les acteurs des champs sanitaire, judiciaire et </a:t>
            </a:r>
            <a:r>
              <a:rPr lang="fr-FR" sz="1200" i="1" dirty="0" smtClean="0">
                <a:latin typeface="Century Gothic" panose="020B0502020202020204" pitchFamily="34" charset="0"/>
              </a:rPr>
              <a:t>social, prévoir </a:t>
            </a:r>
            <a:r>
              <a:rPr lang="fr-FR" sz="1200" i="1" dirty="0">
                <a:latin typeface="Century Gothic" panose="020B0502020202020204" pitchFamily="34" charset="0"/>
              </a:rPr>
              <a:t>des lieux pour les agents habilités à recevoir des plaintes sur des établissements de santé ou d'accompagnement </a:t>
            </a:r>
            <a:r>
              <a:rPr lang="fr-FR" sz="1200" i="1" dirty="0" smtClean="0">
                <a:latin typeface="Century Gothic" panose="020B0502020202020204" pitchFamily="34" charset="0"/>
              </a:rPr>
              <a:t>social….</a:t>
            </a:r>
            <a:endParaRPr lang="fr-FR" sz="1200" i="1" dirty="0">
              <a:latin typeface="Century Gothic" panose="020B0502020202020204" pitchFamily="34" charset="0"/>
            </a:endParaRPr>
          </a:p>
          <a:p>
            <a:r>
              <a:rPr lang="fr-FR" sz="1200" dirty="0">
                <a:latin typeface="Century Gothic" panose="020B0502020202020204" pitchFamily="34" charset="0"/>
              </a:rPr>
              <a:t> 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1200" b="1" dirty="0" smtClean="0">
                <a:latin typeface="Century Gothic" panose="020B0502020202020204" pitchFamily="34" charset="0"/>
              </a:rPr>
              <a:t>Sensibilisation </a:t>
            </a:r>
            <a:r>
              <a:rPr lang="fr-FR" sz="1200" b="1" dirty="0">
                <a:latin typeface="Century Gothic" panose="020B0502020202020204" pitchFamily="34" charset="0"/>
              </a:rPr>
              <a:t>des professionnels et du grand public</a:t>
            </a:r>
            <a:endParaRPr lang="fr-FR" sz="1200" dirty="0">
              <a:latin typeface="Century Gothic" panose="020B0502020202020204" pitchFamily="34" charset="0"/>
            </a:endParaRPr>
          </a:p>
          <a:p>
            <a:r>
              <a:rPr lang="fr-FR" sz="1200" dirty="0">
                <a:latin typeface="Century Gothic" panose="020B0502020202020204" pitchFamily="34" charset="0"/>
              </a:rPr>
              <a:t>Objectif : Faire du sujet une problématique partagée par le plus grand nombre. 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 </a:t>
            </a:r>
          </a:p>
          <a:p>
            <a:pPr lvl="0"/>
            <a:r>
              <a:rPr lang="fr-FR" sz="1200" dirty="0" smtClean="0">
                <a:latin typeface="Century Gothic" panose="020B0502020202020204" pitchFamily="34" charset="0"/>
              </a:rPr>
              <a:t>Exemples d’actions : améliorer </a:t>
            </a:r>
            <a:r>
              <a:rPr lang="fr-FR" sz="1200" dirty="0">
                <a:latin typeface="Century Gothic" panose="020B0502020202020204" pitchFamily="34" charset="0"/>
              </a:rPr>
              <a:t>la connaissance du phénomène des violences faites aux femmes sur le </a:t>
            </a:r>
            <a:r>
              <a:rPr lang="fr-FR" sz="1200" dirty="0" smtClean="0">
                <a:latin typeface="Century Gothic" panose="020B0502020202020204" pitchFamily="34" charset="0"/>
              </a:rPr>
              <a:t>territoire, développer </a:t>
            </a:r>
            <a:r>
              <a:rPr lang="fr-FR" sz="1200" dirty="0">
                <a:latin typeface="Century Gothic" panose="020B0502020202020204" pitchFamily="34" charset="0"/>
              </a:rPr>
              <a:t>la sensibilisation et la communication auprès du grand public</a:t>
            </a:r>
            <a:r>
              <a:rPr lang="fr-FR" sz="1200" dirty="0" smtClean="0">
                <a:latin typeface="Century Gothic" panose="020B0502020202020204" pitchFamily="34" charset="0"/>
              </a:rPr>
              <a:t>,…</a:t>
            </a:r>
            <a:endParaRPr lang="fr-FR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1481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798</Words>
  <Application>Microsoft Office PowerPoint</Application>
  <PresentationFormat>Affichage à l'écran (4:3)</PresentationFormat>
  <Paragraphs>126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Réseau rennais de lutte contre les violences faites aux femmes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Ville de Rennes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Réseau rennais de lutte contre les violences faites aux femmes</dc:title>
  <dc:creator>GUILPAIN Géraldine</dc:creator>
  <cp:lastModifiedBy>GUILPAIN Géraldine</cp:lastModifiedBy>
  <cp:revision>44</cp:revision>
  <cp:lastPrinted>2019-06-06T15:25:05Z</cp:lastPrinted>
  <dcterms:created xsi:type="dcterms:W3CDTF">2019-06-06T14:40:31Z</dcterms:created>
  <dcterms:modified xsi:type="dcterms:W3CDTF">2020-02-06T11:24:18Z</dcterms:modified>
</cp:coreProperties>
</file>