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62" r:id="rId4"/>
    <p:sldId id="257" r:id="rId5"/>
    <p:sldId id="259" r:id="rId6"/>
    <p:sldId id="260" r:id="rId7"/>
    <p:sldId id="263" r:id="rId8"/>
    <p:sldId id="264" r:id="rId9"/>
    <p:sldId id="261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FB6BEFD-3A46-48CE-8594-FF40018CDE84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E821D633-F9AE-429A-AEE9-0A554C55C72B}">
      <dgm:prSet phldrT="[Texte]"/>
      <dgm:spPr/>
      <dgm:t>
        <a:bodyPr/>
        <a:lstStyle/>
        <a:p>
          <a:r>
            <a:rPr lang="fr-FR" dirty="0" smtClean="0"/>
            <a:t>Acteurs spécialisés</a:t>
          </a:r>
          <a:endParaRPr lang="fr-FR" dirty="0"/>
        </a:p>
      </dgm:t>
    </dgm:pt>
    <dgm:pt modelId="{BE8A684A-C1FF-4454-B408-AE994B312976}" type="parTrans" cxnId="{F5773135-F01A-4AFE-AF2D-1856628BDFE7}">
      <dgm:prSet/>
      <dgm:spPr/>
      <dgm:t>
        <a:bodyPr/>
        <a:lstStyle/>
        <a:p>
          <a:endParaRPr lang="fr-FR"/>
        </a:p>
      </dgm:t>
    </dgm:pt>
    <dgm:pt modelId="{500250EE-3D13-4271-9085-BF60D54301B0}" type="sibTrans" cxnId="{F5773135-F01A-4AFE-AF2D-1856628BDFE7}">
      <dgm:prSet/>
      <dgm:spPr/>
      <dgm:t>
        <a:bodyPr/>
        <a:lstStyle/>
        <a:p>
          <a:endParaRPr lang="fr-FR"/>
        </a:p>
      </dgm:t>
    </dgm:pt>
    <dgm:pt modelId="{1162100D-5634-4149-A1CC-D4039609D8BA}">
      <dgm:prSet phldrT="[Texte]"/>
      <dgm:spPr/>
      <dgm:t>
        <a:bodyPr/>
        <a:lstStyle/>
        <a:p>
          <a:r>
            <a:rPr lang="fr-FR" dirty="0" smtClean="0"/>
            <a:t>Assemblée du réseau</a:t>
          </a:r>
          <a:endParaRPr lang="fr-FR" dirty="0"/>
        </a:p>
      </dgm:t>
    </dgm:pt>
    <dgm:pt modelId="{EF61305C-7840-4A50-AB82-ED572456AD82}" type="parTrans" cxnId="{CE0939A7-DCFB-4DCC-B5E0-F0404794B6BD}">
      <dgm:prSet/>
      <dgm:spPr/>
      <dgm:t>
        <a:bodyPr/>
        <a:lstStyle/>
        <a:p>
          <a:endParaRPr lang="fr-FR"/>
        </a:p>
      </dgm:t>
    </dgm:pt>
    <dgm:pt modelId="{8AC7AD80-A475-40CA-AB74-31E21A8FA5D2}" type="sibTrans" cxnId="{CE0939A7-DCFB-4DCC-B5E0-F0404794B6BD}">
      <dgm:prSet/>
      <dgm:spPr/>
      <dgm:t>
        <a:bodyPr/>
        <a:lstStyle/>
        <a:p>
          <a:endParaRPr lang="fr-FR"/>
        </a:p>
      </dgm:t>
    </dgm:pt>
    <dgm:pt modelId="{E3E158E9-23DC-4799-8457-F3AFD3160D26}">
      <dgm:prSet phldrT="[Texte]"/>
      <dgm:spPr/>
      <dgm:t>
        <a:bodyPr/>
        <a:lstStyle/>
        <a:p>
          <a:r>
            <a:rPr lang="fr-FR" dirty="0" smtClean="0"/>
            <a:t>Autres </a:t>
          </a:r>
          <a:r>
            <a:rPr lang="fr-FR" dirty="0" err="1" smtClean="0"/>
            <a:t>professionnel.les</a:t>
          </a:r>
          <a:endParaRPr lang="fr-FR" dirty="0"/>
        </a:p>
      </dgm:t>
    </dgm:pt>
    <dgm:pt modelId="{C525C559-9688-4089-A82A-A8295F843555}" type="parTrans" cxnId="{26D237DC-444F-4956-BE98-F6D839047EBC}">
      <dgm:prSet/>
      <dgm:spPr/>
      <dgm:t>
        <a:bodyPr/>
        <a:lstStyle/>
        <a:p>
          <a:endParaRPr lang="fr-FR"/>
        </a:p>
      </dgm:t>
    </dgm:pt>
    <dgm:pt modelId="{D0BB55B5-A24E-45D2-B97C-ED9F21ABB006}" type="sibTrans" cxnId="{26D237DC-444F-4956-BE98-F6D839047EBC}">
      <dgm:prSet/>
      <dgm:spPr/>
      <dgm:t>
        <a:bodyPr/>
        <a:lstStyle/>
        <a:p>
          <a:endParaRPr lang="fr-FR"/>
        </a:p>
      </dgm:t>
    </dgm:pt>
    <dgm:pt modelId="{95AE1FFE-DB72-4DA1-AA6B-9E1A84114E49}" type="pres">
      <dgm:prSet presAssocID="{1FB6BEFD-3A46-48CE-8594-FF40018CDE84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fr-FR"/>
        </a:p>
      </dgm:t>
    </dgm:pt>
    <dgm:pt modelId="{E0447DD9-5F67-426F-941F-9F84CEA6EE3B}" type="pres">
      <dgm:prSet presAssocID="{E821D633-F9AE-429A-AEE9-0A554C55C72B}" presName="composite" presStyleCnt="0"/>
      <dgm:spPr/>
    </dgm:pt>
    <dgm:pt modelId="{24704F15-2317-4597-BD38-AC129AD54B6D}" type="pres">
      <dgm:prSet presAssocID="{E821D633-F9AE-429A-AEE9-0A554C55C72B}" presName="LShape" presStyleLbl="alignNode1" presStyleIdx="0" presStyleCnt="5"/>
      <dgm:spPr/>
    </dgm:pt>
    <dgm:pt modelId="{5791ED47-34DF-4D29-9648-4A6894D86C0B}" type="pres">
      <dgm:prSet presAssocID="{E821D633-F9AE-429A-AEE9-0A554C55C72B}" presName="ParentText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3ABF581-6985-4045-AF60-5C49E4682EEF}" type="pres">
      <dgm:prSet presAssocID="{E821D633-F9AE-429A-AEE9-0A554C55C72B}" presName="Triangle" presStyleLbl="alignNode1" presStyleIdx="1" presStyleCnt="5"/>
      <dgm:spPr/>
    </dgm:pt>
    <dgm:pt modelId="{1AE2BA6A-E84C-4E64-905B-35E7906C5844}" type="pres">
      <dgm:prSet presAssocID="{500250EE-3D13-4271-9085-BF60D54301B0}" presName="sibTrans" presStyleCnt="0"/>
      <dgm:spPr/>
    </dgm:pt>
    <dgm:pt modelId="{7F3A7253-7E94-4CC3-A988-D4E7362F1E2B}" type="pres">
      <dgm:prSet presAssocID="{500250EE-3D13-4271-9085-BF60D54301B0}" presName="space" presStyleCnt="0"/>
      <dgm:spPr/>
    </dgm:pt>
    <dgm:pt modelId="{B40476E1-EC88-40B1-9D2E-C9BDAC0B4238}" type="pres">
      <dgm:prSet presAssocID="{1162100D-5634-4149-A1CC-D4039609D8BA}" presName="composite" presStyleCnt="0"/>
      <dgm:spPr/>
    </dgm:pt>
    <dgm:pt modelId="{ECE9223A-5577-4DE8-A224-DF4CA81121AC}" type="pres">
      <dgm:prSet presAssocID="{1162100D-5634-4149-A1CC-D4039609D8BA}" presName="LShape" presStyleLbl="alignNode1" presStyleIdx="2" presStyleCnt="5"/>
      <dgm:spPr/>
    </dgm:pt>
    <dgm:pt modelId="{68AE11BE-4202-4A9F-9429-706EDFD16FAC}" type="pres">
      <dgm:prSet presAssocID="{1162100D-5634-4149-A1CC-D4039609D8BA}" presName="ParentText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0FDDC71-E5AF-466F-8313-D32D772F2EA3}" type="pres">
      <dgm:prSet presAssocID="{1162100D-5634-4149-A1CC-D4039609D8BA}" presName="Triangle" presStyleLbl="alignNode1" presStyleIdx="3" presStyleCnt="5"/>
      <dgm:spPr/>
    </dgm:pt>
    <dgm:pt modelId="{B9259204-E1C5-4C6C-B842-0742D0C71699}" type="pres">
      <dgm:prSet presAssocID="{8AC7AD80-A475-40CA-AB74-31E21A8FA5D2}" presName="sibTrans" presStyleCnt="0"/>
      <dgm:spPr/>
    </dgm:pt>
    <dgm:pt modelId="{BBA3F8C1-6C81-45CF-A1D0-2C3C1E3FBCF6}" type="pres">
      <dgm:prSet presAssocID="{8AC7AD80-A475-40CA-AB74-31E21A8FA5D2}" presName="space" presStyleCnt="0"/>
      <dgm:spPr/>
    </dgm:pt>
    <dgm:pt modelId="{D8A8726F-2B22-4C04-A000-BAEA6E3DD2CE}" type="pres">
      <dgm:prSet presAssocID="{E3E158E9-23DC-4799-8457-F3AFD3160D26}" presName="composite" presStyleCnt="0"/>
      <dgm:spPr/>
    </dgm:pt>
    <dgm:pt modelId="{037CDE25-A8D7-4A06-9F01-EC3FC25F62D2}" type="pres">
      <dgm:prSet presAssocID="{E3E158E9-23DC-4799-8457-F3AFD3160D26}" presName="LShape" presStyleLbl="alignNode1" presStyleIdx="4" presStyleCnt="5"/>
      <dgm:spPr/>
    </dgm:pt>
    <dgm:pt modelId="{D78FEF4A-1264-4AEA-97B5-74E2ED06AFF7}" type="pres">
      <dgm:prSet presAssocID="{E3E158E9-23DC-4799-8457-F3AFD3160D26}" presName="ParentText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26D237DC-444F-4956-BE98-F6D839047EBC}" srcId="{1FB6BEFD-3A46-48CE-8594-FF40018CDE84}" destId="{E3E158E9-23DC-4799-8457-F3AFD3160D26}" srcOrd="2" destOrd="0" parTransId="{C525C559-9688-4089-A82A-A8295F843555}" sibTransId="{D0BB55B5-A24E-45D2-B97C-ED9F21ABB006}"/>
    <dgm:cxn modelId="{AC15EAD7-7721-4E48-A23C-D222177713EA}" type="presOf" srcId="{1162100D-5634-4149-A1CC-D4039609D8BA}" destId="{68AE11BE-4202-4A9F-9429-706EDFD16FAC}" srcOrd="0" destOrd="0" presId="urn:microsoft.com/office/officeart/2009/3/layout/StepUpProcess"/>
    <dgm:cxn modelId="{344F7789-70F8-44CF-A4FB-9EEE5B8978C8}" type="presOf" srcId="{E821D633-F9AE-429A-AEE9-0A554C55C72B}" destId="{5791ED47-34DF-4D29-9648-4A6894D86C0B}" srcOrd="0" destOrd="0" presId="urn:microsoft.com/office/officeart/2009/3/layout/StepUpProcess"/>
    <dgm:cxn modelId="{F5773135-F01A-4AFE-AF2D-1856628BDFE7}" srcId="{1FB6BEFD-3A46-48CE-8594-FF40018CDE84}" destId="{E821D633-F9AE-429A-AEE9-0A554C55C72B}" srcOrd="0" destOrd="0" parTransId="{BE8A684A-C1FF-4454-B408-AE994B312976}" sibTransId="{500250EE-3D13-4271-9085-BF60D54301B0}"/>
    <dgm:cxn modelId="{74B981D2-FDDF-4EC1-A368-0D0368C505A7}" type="presOf" srcId="{1FB6BEFD-3A46-48CE-8594-FF40018CDE84}" destId="{95AE1FFE-DB72-4DA1-AA6B-9E1A84114E49}" srcOrd="0" destOrd="0" presId="urn:microsoft.com/office/officeart/2009/3/layout/StepUpProcess"/>
    <dgm:cxn modelId="{CE0939A7-DCFB-4DCC-B5E0-F0404794B6BD}" srcId="{1FB6BEFD-3A46-48CE-8594-FF40018CDE84}" destId="{1162100D-5634-4149-A1CC-D4039609D8BA}" srcOrd="1" destOrd="0" parTransId="{EF61305C-7840-4A50-AB82-ED572456AD82}" sibTransId="{8AC7AD80-A475-40CA-AB74-31E21A8FA5D2}"/>
    <dgm:cxn modelId="{1189E249-4BF4-4E7C-AF5B-37418668C880}" type="presOf" srcId="{E3E158E9-23DC-4799-8457-F3AFD3160D26}" destId="{D78FEF4A-1264-4AEA-97B5-74E2ED06AFF7}" srcOrd="0" destOrd="0" presId="urn:microsoft.com/office/officeart/2009/3/layout/StepUpProcess"/>
    <dgm:cxn modelId="{8DA185B2-8AB9-4402-916B-04EC4E9A4BB1}" type="presParOf" srcId="{95AE1FFE-DB72-4DA1-AA6B-9E1A84114E49}" destId="{E0447DD9-5F67-426F-941F-9F84CEA6EE3B}" srcOrd="0" destOrd="0" presId="urn:microsoft.com/office/officeart/2009/3/layout/StepUpProcess"/>
    <dgm:cxn modelId="{1C958B9E-7759-484D-B99C-6D0AEAA279F7}" type="presParOf" srcId="{E0447DD9-5F67-426F-941F-9F84CEA6EE3B}" destId="{24704F15-2317-4597-BD38-AC129AD54B6D}" srcOrd="0" destOrd="0" presId="urn:microsoft.com/office/officeart/2009/3/layout/StepUpProcess"/>
    <dgm:cxn modelId="{B715C9EF-F8B3-4F8A-8B6B-01FB319BCD48}" type="presParOf" srcId="{E0447DD9-5F67-426F-941F-9F84CEA6EE3B}" destId="{5791ED47-34DF-4D29-9648-4A6894D86C0B}" srcOrd="1" destOrd="0" presId="urn:microsoft.com/office/officeart/2009/3/layout/StepUpProcess"/>
    <dgm:cxn modelId="{95262096-9ED7-4120-9F1A-10DA6C3A7EE7}" type="presParOf" srcId="{E0447DD9-5F67-426F-941F-9F84CEA6EE3B}" destId="{83ABF581-6985-4045-AF60-5C49E4682EEF}" srcOrd="2" destOrd="0" presId="urn:microsoft.com/office/officeart/2009/3/layout/StepUpProcess"/>
    <dgm:cxn modelId="{70EA838C-8259-4504-82E0-76AE28F05A9B}" type="presParOf" srcId="{95AE1FFE-DB72-4DA1-AA6B-9E1A84114E49}" destId="{1AE2BA6A-E84C-4E64-905B-35E7906C5844}" srcOrd="1" destOrd="0" presId="urn:microsoft.com/office/officeart/2009/3/layout/StepUpProcess"/>
    <dgm:cxn modelId="{1DD60888-9BB4-46E4-A73E-4DC6316CE16C}" type="presParOf" srcId="{1AE2BA6A-E84C-4E64-905B-35E7906C5844}" destId="{7F3A7253-7E94-4CC3-A988-D4E7362F1E2B}" srcOrd="0" destOrd="0" presId="urn:microsoft.com/office/officeart/2009/3/layout/StepUpProcess"/>
    <dgm:cxn modelId="{9770C6E8-64A0-4FC9-9D6A-67F603F394AA}" type="presParOf" srcId="{95AE1FFE-DB72-4DA1-AA6B-9E1A84114E49}" destId="{B40476E1-EC88-40B1-9D2E-C9BDAC0B4238}" srcOrd="2" destOrd="0" presId="urn:microsoft.com/office/officeart/2009/3/layout/StepUpProcess"/>
    <dgm:cxn modelId="{4B96E6F2-29D3-4962-9F6F-3E011D85B485}" type="presParOf" srcId="{B40476E1-EC88-40B1-9D2E-C9BDAC0B4238}" destId="{ECE9223A-5577-4DE8-A224-DF4CA81121AC}" srcOrd="0" destOrd="0" presId="urn:microsoft.com/office/officeart/2009/3/layout/StepUpProcess"/>
    <dgm:cxn modelId="{13037151-E0E1-4799-86A2-75F90B7D0146}" type="presParOf" srcId="{B40476E1-EC88-40B1-9D2E-C9BDAC0B4238}" destId="{68AE11BE-4202-4A9F-9429-706EDFD16FAC}" srcOrd="1" destOrd="0" presId="urn:microsoft.com/office/officeart/2009/3/layout/StepUpProcess"/>
    <dgm:cxn modelId="{054D530E-4BA0-4940-A43D-F75288855A9A}" type="presParOf" srcId="{B40476E1-EC88-40B1-9D2E-C9BDAC0B4238}" destId="{90FDDC71-E5AF-466F-8313-D32D772F2EA3}" srcOrd="2" destOrd="0" presId="urn:microsoft.com/office/officeart/2009/3/layout/StepUpProcess"/>
    <dgm:cxn modelId="{8279646B-A55B-434E-80E3-C9A669961318}" type="presParOf" srcId="{95AE1FFE-DB72-4DA1-AA6B-9E1A84114E49}" destId="{B9259204-E1C5-4C6C-B842-0742D0C71699}" srcOrd="3" destOrd="0" presId="urn:microsoft.com/office/officeart/2009/3/layout/StepUpProcess"/>
    <dgm:cxn modelId="{87BFD80A-5326-4B32-8B36-C7238982D46F}" type="presParOf" srcId="{B9259204-E1C5-4C6C-B842-0742D0C71699}" destId="{BBA3F8C1-6C81-45CF-A1D0-2C3C1E3FBCF6}" srcOrd="0" destOrd="0" presId="urn:microsoft.com/office/officeart/2009/3/layout/StepUpProcess"/>
    <dgm:cxn modelId="{671151EB-BA4D-4ABA-A6DD-4D57A498BC00}" type="presParOf" srcId="{95AE1FFE-DB72-4DA1-AA6B-9E1A84114E49}" destId="{D8A8726F-2B22-4C04-A000-BAEA6E3DD2CE}" srcOrd="4" destOrd="0" presId="urn:microsoft.com/office/officeart/2009/3/layout/StepUpProcess"/>
    <dgm:cxn modelId="{CD24B810-7013-4603-88F3-914019202A60}" type="presParOf" srcId="{D8A8726F-2B22-4C04-A000-BAEA6E3DD2CE}" destId="{037CDE25-A8D7-4A06-9F01-EC3FC25F62D2}" srcOrd="0" destOrd="0" presId="urn:microsoft.com/office/officeart/2009/3/layout/StepUpProcess"/>
    <dgm:cxn modelId="{456F2049-892D-464E-8866-AE3B9EC7B044}" type="presParOf" srcId="{D8A8726F-2B22-4C04-A000-BAEA6E3DD2CE}" destId="{D78FEF4A-1264-4AEA-97B5-74E2ED06AFF7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704F15-2317-4597-BD38-AC129AD54B6D}">
      <dsp:nvSpPr>
        <dsp:cNvPr id="0" name=""/>
        <dsp:cNvSpPr/>
      </dsp:nvSpPr>
      <dsp:spPr>
        <a:xfrm rot="5400000">
          <a:off x="506105" y="923632"/>
          <a:ext cx="1520004" cy="2529254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791ED47-34DF-4D29-9648-4A6894D86C0B}">
      <dsp:nvSpPr>
        <dsp:cNvPr id="0" name=""/>
        <dsp:cNvSpPr/>
      </dsp:nvSpPr>
      <dsp:spPr>
        <a:xfrm>
          <a:off x="252378" y="1679334"/>
          <a:ext cx="2283424" cy="20015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100" kern="1200" dirty="0" smtClean="0"/>
            <a:t>Acteurs spécialisés</a:t>
          </a:r>
          <a:endParaRPr lang="fr-FR" sz="2100" kern="1200" dirty="0"/>
        </a:p>
      </dsp:txBody>
      <dsp:txXfrm>
        <a:off x="252378" y="1679334"/>
        <a:ext cx="2283424" cy="2001555"/>
      </dsp:txXfrm>
    </dsp:sp>
    <dsp:sp modelId="{83ABF581-6985-4045-AF60-5C49E4682EEF}">
      <dsp:nvSpPr>
        <dsp:cNvPr id="0" name=""/>
        <dsp:cNvSpPr/>
      </dsp:nvSpPr>
      <dsp:spPr>
        <a:xfrm>
          <a:off x="2104968" y="737426"/>
          <a:ext cx="430834" cy="430834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E9223A-5577-4DE8-A224-DF4CA81121AC}">
      <dsp:nvSpPr>
        <dsp:cNvPr id="0" name=""/>
        <dsp:cNvSpPr/>
      </dsp:nvSpPr>
      <dsp:spPr>
        <a:xfrm rot="5400000">
          <a:off x="3301463" y="231918"/>
          <a:ext cx="1520004" cy="2529254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AE11BE-4202-4A9F-9429-706EDFD16FAC}">
      <dsp:nvSpPr>
        <dsp:cNvPr id="0" name=""/>
        <dsp:cNvSpPr/>
      </dsp:nvSpPr>
      <dsp:spPr>
        <a:xfrm>
          <a:off x="3047736" y="987620"/>
          <a:ext cx="2283424" cy="20015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100" kern="1200" dirty="0" smtClean="0"/>
            <a:t>Assemblée du réseau</a:t>
          </a:r>
          <a:endParaRPr lang="fr-FR" sz="2100" kern="1200" dirty="0"/>
        </a:p>
      </dsp:txBody>
      <dsp:txXfrm>
        <a:off x="3047736" y="987620"/>
        <a:ext cx="2283424" cy="2001555"/>
      </dsp:txXfrm>
    </dsp:sp>
    <dsp:sp modelId="{90FDDC71-E5AF-466F-8313-D32D772F2EA3}">
      <dsp:nvSpPr>
        <dsp:cNvPr id="0" name=""/>
        <dsp:cNvSpPr/>
      </dsp:nvSpPr>
      <dsp:spPr>
        <a:xfrm>
          <a:off x="4900326" y="45712"/>
          <a:ext cx="430834" cy="430834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7CDE25-A8D7-4A06-9F01-EC3FC25F62D2}">
      <dsp:nvSpPr>
        <dsp:cNvPr id="0" name=""/>
        <dsp:cNvSpPr/>
      </dsp:nvSpPr>
      <dsp:spPr>
        <a:xfrm rot="5400000">
          <a:off x="6096821" y="-459795"/>
          <a:ext cx="1520004" cy="2529254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8FEF4A-1264-4AEA-97B5-74E2ED06AFF7}">
      <dsp:nvSpPr>
        <dsp:cNvPr id="0" name=""/>
        <dsp:cNvSpPr/>
      </dsp:nvSpPr>
      <dsp:spPr>
        <a:xfrm>
          <a:off x="5843094" y="295906"/>
          <a:ext cx="2283424" cy="20015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100" kern="1200" dirty="0" smtClean="0"/>
            <a:t>Autres </a:t>
          </a:r>
          <a:r>
            <a:rPr lang="fr-FR" sz="2100" kern="1200" dirty="0" err="1" smtClean="0"/>
            <a:t>professionnel.les</a:t>
          </a:r>
          <a:endParaRPr lang="fr-FR" sz="2100" kern="1200" dirty="0"/>
        </a:p>
      </dsp:txBody>
      <dsp:txXfrm>
        <a:off x="5843094" y="295906"/>
        <a:ext cx="2283424" cy="20015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10/3/2022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10/3/2022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10/3/2022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10/3/2022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10/3/2022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10/3/2022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10/3/2022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10/3/2022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10/3/2022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10/3/2022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10/3/2022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10/3/2022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10/3/2022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10/3/2022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10/3/2022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10/3/2022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10/3/2022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10/3/2022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44119" y="1157624"/>
            <a:ext cx="8825658" cy="2677648"/>
          </a:xfrm>
        </p:spPr>
        <p:txBody>
          <a:bodyPr/>
          <a:lstStyle/>
          <a:p>
            <a:r>
              <a:rPr lang="fr-FR" dirty="0" smtClean="0"/>
              <a:t>Réseau métropolitain de lutte contre les violences faites aux femmes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44119" y="4380216"/>
            <a:ext cx="8825658" cy="861420"/>
          </a:xfrm>
        </p:spPr>
        <p:txBody>
          <a:bodyPr>
            <a:normAutofit/>
          </a:bodyPr>
          <a:lstStyle/>
          <a:p>
            <a:r>
              <a:rPr lang="fr-FR" sz="2800" dirty="0" smtClean="0"/>
              <a:t>Bilan et perspectives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1377296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Bilan réseau – cadre de travail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26880" y="2557317"/>
            <a:ext cx="6594356" cy="3723409"/>
          </a:xfrm>
        </p:spPr>
        <p:txBody>
          <a:bodyPr>
            <a:normAutofit lnSpcReduction="10000"/>
          </a:bodyPr>
          <a:lstStyle/>
          <a:p>
            <a:r>
              <a:rPr lang="fr-FR" i="1" u="sng" dirty="0"/>
              <a:t>Objectifs</a:t>
            </a:r>
            <a:r>
              <a:rPr lang="fr-FR" dirty="0"/>
              <a:t> : </a:t>
            </a:r>
            <a:endParaRPr lang="fr-FR" dirty="0" smtClean="0"/>
          </a:p>
          <a:p>
            <a:endParaRPr lang="fr-FR" dirty="0"/>
          </a:p>
          <a:p>
            <a:pPr marL="0" indent="0">
              <a:buNone/>
            </a:pPr>
            <a:r>
              <a:rPr lang="fr-FR" dirty="0" smtClean="0"/>
              <a:t>Culture </a:t>
            </a:r>
            <a:r>
              <a:rPr lang="fr-FR" dirty="0"/>
              <a:t>commune, lien entre structures pour améliorer les prises en </a:t>
            </a:r>
            <a:r>
              <a:rPr lang="fr-FR" dirty="0" smtClean="0"/>
              <a:t>charges, </a:t>
            </a:r>
            <a:r>
              <a:rPr lang="fr-FR" dirty="0"/>
              <a:t>les connaissances des dispositifs et du cadre légal. 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i="1" u="sng" dirty="0"/>
              <a:t>Thématiques de travail</a:t>
            </a:r>
            <a:r>
              <a:rPr lang="fr-FR" dirty="0"/>
              <a:t> : </a:t>
            </a: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Question de la dimension « violences faites aux femmes ». </a:t>
            </a:r>
          </a:p>
          <a:p>
            <a:pPr marL="0" indent="0">
              <a:buNone/>
            </a:pPr>
            <a:r>
              <a:rPr lang="fr-FR" dirty="0" smtClean="0"/>
              <a:t>Violences de genre, violences machistes, violences domestiques, violences intrafamiliales, violences sexuelles. </a:t>
            </a:r>
          </a:p>
          <a:p>
            <a:pPr marL="0" indent="0">
              <a:buNone/>
            </a:pPr>
            <a:endParaRPr lang="fr-FR" dirty="0" smtClean="0"/>
          </a:p>
          <a:p>
            <a:pPr marL="0" lvl="0" indent="0">
              <a:buNone/>
            </a:pPr>
            <a:endParaRPr lang="fr-FR" dirty="0" smtClean="0"/>
          </a:p>
        </p:txBody>
      </p:sp>
      <p:sp>
        <p:nvSpPr>
          <p:cNvPr id="4" name="Rectangle à quatre flèches 3"/>
          <p:cNvSpPr/>
          <p:nvPr/>
        </p:nvSpPr>
        <p:spPr>
          <a:xfrm>
            <a:off x="8895749" y="3435349"/>
            <a:ext cx="2041236" cy="1967346"/>
          </a:xfrm>
          <a:prstGeom prst="quadArrowCallou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Flèche courbée vers le bas 4"/>
          <p:cNvSpPr/>
          <p:nvPr/>
        </p:nvSpPr>
        <p:spPr>
          <a:xfrm>
            <a:off x="7989454" y="2548658"/>
            <a:ext cx="3999346" cy="177338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6" name="Flèche courbée vers le bas 5"/>
          <p:cNvSpPr/>
          <p:nvPr/>
        </p:nvSpPr>
        <p:spPr>
          <a:xfrm rot="10800000">
            <a:off x="7680036" y="4516004"/>
            <a:ext cx="3999346" cy="177338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40844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Bilan réseau – les membres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99172" y="2566554"/>
            <a:ext cx="6317265" cy="3723409"/>
          </a:xfrm>
        </p:spPr>
        <p:txBody>
          <a:bodyPr>
            <a:normAutofit/>
          </a:bodyPr>
          <a:lstStyle/>
          <a:p>
            <a:r>
              <a:rPr lang="fr-FR" sz="2200" b="1" dirty="0" smtClean="0"/>
              <a:t>119 </a:t>
            </a:r>
            <a:r>
              <a:rPr lang="fr-FR" sz="2200" b="1" dirty="0"/>
              <a:t>personnes pour 53 </a:t>
            </a:r>
            <a:r>
              <a:rPr lang="fr-FR" sz="2200" b="1" dirty="0" smtClean="0"/>
              <a:t>structures</a:t>
            </a:r>
          </a:p>
          <a:p>
            <a:pPr marL="0" indent="0">
              <a:buNone/>
            </a:pPr>
            <a:endParaRPr lang="fr-FR" dirty="0" smtClean="0"/>
          </a:p>
          <a:p>
            <a:pPr marL="0" lvl="0" indent="0">
              <a:buNone/>
            </a:pPr>
            <a:r>
              <a:rPr lang="fr-FR" dirty="0"/>
              <a:t>Associations spécialisées, collectivités, services de l'Etat, acteurs de la santé, bailleurs sociaux, Justice et associés, acteurs de l'hébergement d'urgence. </a:t>
            </a:r>
          </a:p>
          <a:p>
            <a:pPr marL="0" lvl="0" indent="0">
              <a:buNone/>
            </a:pPr>
            <a:r>
              <a:rPr lang="fr-FR" dirty="0"/>
              <a:t>A Rennes et depuis le début </a:t>
            </a:r>
            <a:r>
              <a:rPr lang="fr-FR" dirty="0" smtClean="0"/>
              <a:t>2022, à la </a:t>
            </a:r>
            <a:r>
              <a:rPr lang="fr-FR" dirty="0"/>
              <a:t>métropole</a:t>
            </a:r>
            <a:r>
              <a:rPr lang="fr-FR" dirty="0" smtClean="0"/>
              <a:t>.</a:t>
            </a:r>
          </a:p>
          <a:p>
            <a:pPr marL="0" lvl="0" indent="0">
              <a:buNone/>
            </a:pPr>
            <a:endParaRPr lang="fr-FR" dirty="0" smtClean="0"/>
          </a:p>
          <a:p>
            <a:r>
              <a:rPr lang="fr-FR" sz="2200" b="1" dirty="0" smtClean="0"/>
              <a:t>Nombre de représentants limité par structure</a:t>
            </a:r>
            <a:endParaRPr lang="fr-FR" dirty="0" smtClean="0"/>
          </a:p>
          <a:p>
            <a:pPr marL="0" lvl="0" indent="0">
              <a:buNone/>
            </a:pPr>
            <a:endParaRPr lang="fr-FR" dirty="0"/>
          </a:p>
          <a:p>
            <a:pPr marL="0" lvl="0" indent="0">
              <a:buNone/>
            </a:pPr>
            <a:endParaRPr lang="fr-FR" dirty="0" smtClean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917" t="-182"/>
          <a:stretch/>
        </p:blipFill>
        <p:spPr>
          <a:xfrm>
            <a:off x="6936509" y="2475345"/>
            <a:ext cx="4793673" cy="4193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84577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Bilan réseau – Outils de travail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37159" y="3692282"/>
            <a:ext cx="3414405" cy="25772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 smtClean="0"/>
              <a:t>Mise </a:t>
            </a:r>
            <a:r>
              <a:rPr lang="fr-FR" dirty="0"/>
              <a:t>en partage de problématiques particulières </a:t>
            </a:r>
            <a:r>
              <a:rPr lang="fr-FR" dirty="0" smtClean="0"/>
              <a:t>en </a:t>
            </a:r>
            <a:r>
              <a:rPr lang="fr-FR" b="1" dirty="0" smtClean="0">
                <a:solidFill>
                  <a:schemeClr val="accent6">
                    <a:lumMod val="50000"/>
                  </a:schemeClr>
                </a:solidFill>
              </a:rPr>
              <a:t>mode consultatif </a:t>
            </a:r>
            <a:r>
              <a:rPr lang="fr-FR" dirty="0" smtClean="0"/>
              <a:t>– </a:t>
            </a:r>
            <a:r>
              <a:rPr lang="fr-FR" dirty="0"/>
              <a:t>Format d'ateliers. </a:t>
            </a:r>
          </a:p>
          <a:p>
            <a:pPr marL="0" lvl="0" indent="0">
              <a:buNone/>
            </a:pPr>
            <a:r>
              <a:rPr lang="fr-FR" dirty="0"/>
              <a:t>Présentation des </a:t>
            </a:r>
            <a:r>
              <a:rPr lang="fr-FR" b="1" dirty="0">
                <a:solidFill>
                  <a:schemeClr val="accent6">
                    <a:lumMod val="50000"/>
                  </a:schemeClr>
                </a:solidFill>
              </a:rPr>
              <a:t>dispositifs et actualités</a:t>
            </a:r>
            <a:r>
              <a:rPr lang="fr-FR" dirty="0"/>
              <a:t> par les </a:t>
            </a:r>
            <a:r>
              <a:rPr lang="fr-FR" dirty="0" err="1"/>
              <a:t>acteurs.rices</a:t>
            </a:r>
            <a:r>
              <a:rPr lang="fr-FR" dirty="0"/>
              <a:t> du local</a:t>
            </a:r>
            <a:r>
              <a:rPr lang="fr-FR" dirty="0" smtClean="0"/>
              <a:t>.</a:t>
            </a:r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354714" y="2492445"/>
            <a:ext cx="340821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b="1" dirty="0"/>
              <a:t>Rencontres </a:t>
            </a:r>
            <a:r>
              <a:rPr lang="fr-FR" b="1" dirty="0" smtClean="0"/>
              <a:t>trimestrielles</a:t>
            </a:r>
            <a:r>
              <a:rPr lang="fr-FR" dirty="0" smtClean="0"/>
              <a:t> </a:t>
            </a:r>
            <a:r>
              <a:rPr lang="fr-FR" dirty="0"/>
              <a:t>"Assemblée" du </a:t>
            </a:r>
            <a:r>
              <a:rPr lang="fr-FR" dirty="0" smtClean="0"/>
              <a:t>réseau</a:t>
            </a:r>
            <a:endParaRPr lang="fr-FR" dirty="0"/>
          </a:p>
        </p:txBody>
      </p:sp>
      <p:sp>
        <p:nvSpPr>
          <p:cNvPr id="5" name="Rectangle 4"/>
          <p:cNvSpPr/>
          <p:nvPr/>
        </p:nvSpPr>
        <p:spPr>
          <a:xfrm>
            <a:off x="4304145" y="2423710"/>
            <a:ext cx="362989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b="1" dirty="0"/>
              <a:t>Formations en interprofessionnel</a:t>
            </a:r>
            <a:r>
              <a:rPr lang="fr-FR" dirty="0"/>
              <a:t> </a:t>
            </a:r>
          </a:p>
        </p:txBody>
      </p:sp>
      <p:sp>
        <p:nvSpPr>
          <p:cNvPr id="6" name="Rectangle 5"/>
          <p:cNvSpPr/>
          <p:nvPr/>
        </p:nvSpPr>
        <p:spPr>
          <a:xfrm>
            <a:off x="4475734" y="3822700"/>
            <a:ext cx="353486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fr-FR" dirty="0" smtClean="0"/>
              <a:t>3 </a:t>
            </a:r>
            <a:r>
              <a:rPr lang="fr-FR" dirty="0"/>
              <a:t>sessions animées par la SBPCPV </a:t>
            </a:r>
            <a:r>
              <a:rPr lang="fr-FR" dirty="0" smtClean="0"/>
              <a:t> « </a:t>
            </a:r>
            <a:r>
              <a:rPr lang="fr-FR" b="1" dirty="0" smtClean="0">
                <a:solidFill>
                  <a:schemeClr val="accent6">
                    <a:lumMod val="50000"/>
                  </a:schemeClr>
                </a:solidFill>
              </a:rPr>
              <a:t>l'approche </a:t>
            </a:r>
            <a:r>
              <a:rPr lang="fr-FR" b="1" dirty="0">
                <a:solidFill>
                  <a:schemeClr val="accent6">
                    <a:lumMod val="50000"/>
                  </a:schemeClr>
                </a:solidFill>
              </a:rPr>
              <a:t>psychologique des contextes conjugaux </a:t>
            </a:r>
            <a:r>
              <a:rPr lang="fr-FR" b="1" dirty="0" smtClean="0">
                <a:solidFill>
                  <a:schemeClr val="accent6">
                    <a:lumMod val="50000"/>
                  </a:schemeClr>
                </a:solidFill>
              </a:rPr>
              <a:t>violents »</a:t>
            </a:r>
          </a:p>
          <a:p>
            <a:pPr lvl="0"/>
            <a:endParaRPr lang="fr-FR" dirty="0"/>
          </a:p>
          <a:p>
            <a:pPr lvl="0"/>
            <a:r>
              <a:rPr lang="fr-FR" dirty="0"/>
              <a:t>1</a:t>
            </a:r>
            <a:r>
              <a:rPr lang="fr-FR" dirty="0" smtClean="0"/>
              <a:t> formation « </a:t>
            </a:r>
            <a:r>
              <a:rPr lang="fr-FR" b="1" dirty="0" smtClean="0">
                <a:solidFill>
                  <a:schemeClr val="accent6">
                    <a:lumMod val="50000"/>
                  </a:schemeClr>
                </a:solidFill>
              </a:rPr>
              <a:t>violences </a:t>
            </a:r>
            <a:r>
              <a:rPr lang="fr-FR" b="1" dirty="0">
                <a:solidFill>
                  <a:schemeClr val="accent6">
                    <a:lumMod val="50000"/>
                  </a:schemeClr>
                </a:solidFill>
              </a:rPr>
              <a:t>sexuelles en milieu </a:t>
            </a:r>
            <a:r>
              <a:rPr lang="fr-FR" b="1" dirty="0" smtClean="0">
                <a:solidFill>
                  <a:schemeClr val="accent6">
                    <a:lumMod val="50000"/>
                  </a:schemeClr>
                </a:solidFill>
              </a:rPr>
              <a:t>festif »</a:t>
            </a:r>
            <a:r>
              <a:rPr lang="fr-FR" dirty="0" smtClean="0"/>
              <a:t>. </a:t>
            </a:r>
            <a:endParaRPr lang="fr-FR" dirty="0"/>
          </a:p>
          <a:p>
            <a:endParaRPr lang="fr-FR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b="1" dirty="0" smtClean="0">
                <a:solidFill>
                  <a:schemeClr val="accent6">
                    <a:lumMod val="50000"/>
                  </a:schemeClr>
                </a:solidFill>
              </a:rPr>
              <a:t>85</a:t>
            </a:r>
            <a:r>
              <a:rPr lang="fr-FR" dirty="0" smtClean="0"/>
              <a:t> </a:t>
            </a:r>
            <a:r>
              <a:rPr lang="fr-FR" dirty="0"/>
              <a:t>personnes </a:t>
            </a:r>
            <a:r>
              <a:rPr lang="fr-FR" dirty="0" smtClean="0"/>
              <a:t>formées</a:t>
            </a:r>
            <a:endParaRPr lang="fr-FR" dirty="0"/>
          </a:p>
        </p:txBody>
      </p:sp>
      <p:sp>
        <p:nvSpPr>
          <p:cNvPr id="7" name="Rectangle 6"/>
          <p:cNvSpPr/>
          <p:nvPr/>
        </p:nvSpPr>
        <p:spPr>
          <a:xfrm>
            <a:off x="8630043" y="2630944"/>
            <a:ext cx="29931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/>
              <a:t>Support de sensibilisation</a:t>
            </a:r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8458378" y="3961199"/>
            <a:ext cx="333645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fr-FR" dirty="0"/>
              <a:t>Création du </a:t>
            </a:r>
            <a:r>
              <a:rPr lang="fr-FR" b="1" dirty="0">
                <a:solidFill>
                  <a:schemeClr val="accent6">
                    <a:lumMod val="50000"/>
                  </a:schemeClr>
                </a:solidFill>
              </a:rPr>
              <a:t>guide pour les </a:t>
            </a:r>
            <a:r>
              <a:rPr lang="fr-FR" b="1" dirty="0" err="1">
                <a:solidFill>
                  <a:schemeClr val="accent6">
                    <a:lumMod val="50000"/>
                  </a:schemeClr>
                </a:solidFill>
              </a:rPr>
              <a:t>professionnel.les</a:t>
            </a:r>
            <a:r>
              <a:rPr lang="fr-FR" b="1" dirty="0">
                <a:solidFill>
                  <a:schemeClr val="accent6">
                    <a:lumMod val="50000"/>
                  </a:schemeClr>
                </a:solidFill>
              </a:rPr>
              <a:t> sur les violences conjugales </a:t>
            </a:r>
            <a:r>
              <a:rPr lang="fr-FR" dirty="0"/>
              <a:t>– </a:t>
            </a:r>
            <a:r>
              <a:rPr lang="fr-FR" dirty="0" smtClean="0"/>
              <a:t>2.000 </a:t>
            </a:r>
            <a:r>
              <a:rPr lang="fr-FR" dirty="0"/>
              <a:t>exemplaires distribués. </a:t>
            </a:r>
          </a:p>
          <a:p>
            <a:pPr lvl="0"/>
            <a:endParaRPr lang="fr-FR" dirty="0" smtClean="0"/>
          </a:p>
          <a:p>
            <a:pPr lvl="0"/>
            <a:r>
              <a:rPr lang="fr-FR" dirty="0" smtClean="0"/>
              <a:t>Diffusion </a:t>
            </a:r>
            <a:r>
              <a:rPr lang="fr-FR" dirty="0"/>
              <a:t>d'autres supports de communication </a:t>
            </a:r>
            <a:r>
              <a:rPr lang="fr-FR" b="1" dirty="0">
                <a:solidFill>
                  <a:schemeClr val="accent6">
                    <a:lumMod val="50000"/>
                  </a:schemeClr>
                </a:solidFill>
              </a:rPr>
              <a:t>grand public </a:t>
            </a:r>
            <a:r>
              <a:rPr lang="fr-FR" dirty="0"/>
              <a:t>(affiches, flyers…)</a:t>
            </a:r>
          </a:p>
        </p:txBody>
      </p:sp>
      <p:sp>
        <p:nvSpPr>
          <p:cNvPr id="9" name="Flèche vers le bas 8"/>
          <p:cNvSpPr/>
          <p:nvPr/>
        </p:nvSpPr>
        <p:spPr>
          <a:xfrm>
            <a:off x="1730932" y="3251199"/>
            <a:ext cx="655782" cy="2678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Flèche vers le bas 9"/>
          <p:cNvSpPr/>
          <p:nvPr/>
        </p:nvSpPr>
        <p:spPr>
          <a:xfrm>
            <a:off x="5764824" y="3251199"/>
            <a:ext cx="655782" cy="2678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Flèche vers le bas 10"/>
          <p:cNvSpPr/>
          <p:nvPr/>
        </p:nvSpPr>
        <p:spPr>
          <a:xfrm>
            <a:off x="9798716" y="3238551"/>
            <a:ext cx="655782" cy="2678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33379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Perspectives d’évolution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626003" y="2519411"/>
            <a:ext cx="8825659" cy="65693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2800" b="1" dirty="0" smtClean="0">
                <a:solidFill>
                  <a:schemeClr val="accent2"/>
                </a:solidFill>
              </a:rPr>
              <a:t>Objectifs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1309811" y="3176348"/>
            <a:ext cx="94580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Repositionner les différents échelons du </a:t>
            </a:r>
            <a:r>
              <a:rPr lang="fr-FR" dirty="0" smtClean="0"/>
              <a:t>réseau en structurant l’organisation</a:t>
            </a:r>
          </a:p>
          <a:p>
            <a:pPr algn="ctr"/>
            <a:endParaRPr lang="fr-FR" dirty="0"/>
          </a:p>
          <a:p>
            <a:pPr algn="ctr"/>
            <a:r>
              <a:rPr lang="fr-FR" dirty="0" smtClean="0"/>
              <a:t>Rendre le réseau plus </a:t>
            </a:r>
            <a:r>
              <a:rPr lang="fr-FR" dirty="0"/>
              <a:t>lisible, mieux </a:t>
            </a:r>
            <a:r>
              <a:rPr lang="fr-FR" dirty="0" smtClean="0"/>
              <a:t>travailler la communication.</a:t>
            </a:r>
            <a:endParaRPr lang="fr-FR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7268" y="4515659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07929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Perspectives d’évolution – en question</a:t>
            </a:r>
            <a:endParaRPr lang="fr-FR" dirty="0"/>
          </a:p>
        </p:txBody>
      </p:sp>
      <p:graphicFrame>
        <p:nvGraphicFramePr>
          <p:cNvPr id="8" name="Diagramme 7"/>
          <p:cNvGraphicFramePr/>
          <p:nvPr>
            <p:extLst>
              <p:ext uri="{D42A27DB-BD31-4B8C-83A1-F6EECF244321}">
                <p14:modId xmlns:p14="http://schemas.microsoft.com/office/powerpoint/2010/main" val="1193307066"/>
              </p:ext>
            </p:extLst>
          </p:nvPr>
        </p:nvGraphicFramePr>
        <p:xfrm>
          <a:off x="1788367" y="2610426"/>
          <a:ext cx="8128000" cy="37257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812487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001164" y="4433392"/>
            <a:ext cx="4959927" cy="735339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fr-FR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Contenu</a:t>
            </a:r>
          </a:p>
          <a:p>
            <a:pPr marL="0" indent="0" algn="ctr">
              <a:buNone/>
            </a:pPr>
            <a:r>
              <a:rPr lang="fr-FR" dirty="0" smtClean="0">
                <a:solidFill>
                  <a:schemeClr val="tx1"/>
                </a:solidFill>
              </a:rPr>
              <a:t>Thématiques, animation, …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4" name="Titre 1"/>
          <p:cNvSpPr txBox="1">
            <a:spLocks/>
          </p:cNvSpPr>
          <p:nvPr/>
        </p:nvSpPr>
        <p:spPr bwMode="gray">
          <a:xfrm>
            <a:off x="1154954" y="840123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b="0" i="0" kern="12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fr-FR" dirty="0" smtClean="0"/>
              <a:t>Perspectives d’évolution – en question</a:t>
            </a:r>
            <a:endParaRPr lang="fr-FR" dirty="0"/>
          </a:p>
        </p:txBody>
      </p:sp>
      <p:sp>
        <p:nvSpPr>
          <p:cNvPr id="5" name="Rectangle 4"/>
          <p:cNvSpPr/>
          <p:nvPr/>
        </p:nvSpPr>
        <p:spPr>
          <a:xfrm>
            <a:off x="2927928" y="2680962"/>
            <a:ext cx="6096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fr-FR" sz="2800" b="1" dirty="0">
                <a:solidFill>
                  <a:schemeClr val="accent1">
                    <a:lumMod val="75000"/>
                  </a:schemeClr>
                </a:solidFill>
              </a:rPr>
              <a:t>Assemblée du réseau </a:t>
            </a:r>
          </a:p>
          <a:p>
            <a:pPr algn="ctr"/>
            <a:r>
              <a:rPr lang="fr-FR" sz="2800" b="1" dirty="0">
                <a:solidFill>
                  <a:schemeClr val="accent1">
                    <a:lumMod val="75000"/>
                  </a:schemeClr>
                </a:solidFill>
              </a:rPr>
              <a:t>Comment mieux structurer nos temps trimestriels ?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4433392"/>
            <a:ext cx="45812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Format</a:t>
            </a:r>
          </a:p>
          <a:p>
            <a:pPr algn="ctr"/>
            <a:r>
              <a:rPr lang="fr-FR" dirty="0"/>
              <a:t>Fréquence, lieux, durée, …</a:t>
            </a:r>
          </a:p>
        </p:txBody>
      </p:sp>
      <p:sp>
        <p:nvSpPr>
          <p:cNvPr id="7" name="Rectangle 6"/>
          <p:cNvSpPr/>
          <p:nvPr/>
        </p:nvSpPr>
        <p:spPr>
          <a:xfrm>
            <a:off x="3000687" y="5788903"/>
            <a:ext cx="56579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Composition</a:t>
            </a:r>
          </a:p>
          <a:p>
            <a:pPr algn="ctr"/>
            <a:r>
              <a:rPr lang="fr-FR" dirty="0"/>
              <a:t>Membres, interconnaissance, …</a:t>
            </a:r>
          </a:p>
        </p:txBody>
      </p:sp>
      <p:sp>
        <p:nvSpPr>
          <p:cNvPr id="8" name="Flèche à trois pointes 7"/>
          <p:cNvSpPr/>
          <p:nvPr/>
        </p:nvSpPr>
        <p:spPr>
          <a:xfrm rot="10800000">
            <a:off x="5387879" y="4544910"/>
            <a:ext cx="883613" cy="563177"/>
          </a:xfrm>
          <a:prstGeom prst="leftRigh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03648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 bwMode="gray">
          <a:xfrm>
            <a:off x="1154954" y="840123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b="0" i="0" kern="12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fr-FR" dirty="0" smtClean="0"/>
              <a:t>Perspectives d’évolution – en question</a:t>
            </a:r>
            <a:endParaRPr lang="fr-FR" dirty="0"/>
          </a:p>
        </p:txBody>
      </p:sp>
      <p:sp>
        <p:nvSpPr>
          <p:cNvPr id="5" name="Rectangle 4"/>
          <p:cNvSpPr/>
          <p:nvPr/>
        </p:nvSpPr>
        <p:spPr>
          <a:xfrm>
            <a:off x="2927928" y="2680962"/>
            <a:ext cx="6096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fr-FR" sz="2800" b="1" dirty="0" smtClean="0">
                <a:solidFill>
                  <a:schemeClr val="accent1">
                    <a:lumMod val="75000"/>
                  </a:schemeClr>
                </a:solidFill>
              </a:rPr>
              <a:t>Sensibiliser les autres professionnel.le.s</a:t>
            </a:r>
            <a:endParaRPr lang="fr-FR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2152482" y="4294909"/>
            <a:ext cx="8825659" cy="1764146"/>
          </a:xfrm>
        </p:spPr>
        <p:txBody>
          <a:bodyPr/>
          <a:lstStyle/>
          <a:p>
            <a:r>
              <a:rPr lang="fr-FR" dirty="0" smtClean="0"/>
              <a:t>Comment le réseau peut travailler sur ce sujet ?</a:t>
            </a:r>
          </a:p>
          <a:p>
            <a:r>
              <a:rPr lang="fr-FR" dirty="0" smtClean="0"/>
              <a:t>Quels seraient nos objectifs opérationnels ?</a:t>
            </a:r>
          </a:p>
          <a:p>
            <a:r>
              <a:rPr lang="fr-FR" dirty="0" smtClean="0"/>
              <a:t>Quels outils seraient utiles ?</a:t>
            </a:r>
          </a:p>
          <a:p>
            <a:r>
              <a:rPr lang="fr-FR" dirty="0" smtClean="0"/>
              <a:t>Quelle action à mettre en place ensemble ?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36709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prochaines dates du réseau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54954" y="2603499"/>
            <a:ext cx="9891737" cy="3982027"/>
          </a:xfrm>
        </p:spPr>
        <p:txBody>
          <a:bodyPr>
            <a:normAutofit/>
          </a:bodyPr>
          <a:lstStyle/>
          <a:p>
            <a:r>
              <a:rPr lang="fr-FR" dirty="0" smtClean="0"/>
              <a:t>Sensibilisation violences sexistes, sexuelles et conjugales : 12 octobre, 17 octobre, 15 novembre (complet).</a:t>
            </a:r>
          </a:p>
          <a:p>
            <a:r>
              <a:rPr lang="fr-FR" dirty="0" smtClean="0"/>
              <a:t>Formation violences sexuelles : 10 novembre et 1</a:t>
            </a:r>
            <a:r>
              <a:rPr lang="fr-FR" baseline="30000" dirty="0" smtClean="0"/>
              <a:t>er</a:t>
            </a:r>
            <a:r>
              <a:rPr lang="fr-FR" dirty="0" smtClean="0"/>
              <a:t> décembre (complet). </a:t>
            </a:r>
          </a:p>
          <a:p>
            <a:pPr marL="0" indent="0">
              <a:buNone/>
            </a:pPr>
            <a:endParaRPr lang="fr-FR" dirty="0" smtClean="0"/>
          </a:p>
          <a:p>
            <a:r>
              <a:rPr lang="fr-FR" b="1" dirty="0" smtClean="0"/>
              <a:t>Journée d’études du Réseau : 18 novembre</a:t>
            </a:r>
          </a:p>
          <a:p>
            <a:pPr marL="0" indent="0">
              <a:buNone/>
            </a:pPr>
            <a:endParaRPr lang="fr-FR" dirty="0" smtClean="0"/>
          </a:p>
          <a:p>
            <a:r>
              <a:rPr lang="fr-FR" dirty="0" smtClean="0"/>
              <a:t>Prochains réseaux : </a:t>
            </a:r>
          </a:p>
          <a:p>
            <a:pPr marL="0" indent="0">
              <a:buNone/>
            </a:pPr>
            <a:r>
              <a:rPr lang="fr-FR" dirty="0" smtClean="0"/>
              <a:t>19 janvier de 14h à 16h – salle </a:t>
            </a:r>
            <a:r>
              <a:rPr lang="fr-FR" dirty="0" err="1" smtClean="0"/>
              <a:t>Gwez</a:t>
            </a:r>
            <a:r>
              <a:rPr lang="fr-FR" dirty="0" smtClean="0"/>
              <a:t> – Hôtel Rennes métropole</a:t>
            </a:r>
          </a:p>
          <a:p>
            <a:pPr marL="0" indent="0">
              <a:buNone/>
            </a:pPr>
            <a:r>
              <a:rPr lang="fr-FR" dirty="0" smtClean="0"/>
              <a:t>30 mars de 14h à 16h – salle </a:t>
            </a:r>
            <a:r>
              <a:rPr lang="fr-FR" dirty="0" err="1" smtClean="0"/>
              <a:t>Gwez</a:t>
            </a:r>
            <a:r>
              <a:rPr lang="fr-FR" dirty="0" smtClean="0"/>
              <a:t> – HRM</a:t>
            </a:r>
          </a:p>
          <a:p>
            <a:pPr marL="0" indent="0">
              <a:buNone/>
            </a:pPr>
            <a:r>
              <a:rPr lang="fr-FR" dirty="0" smtClean="0"/>
              <a:t>29 juin de 14h à 16h – salle </a:t>
            </a:r>
            <a:r>
              <a:rPr lang="fr-FR" dirty="0" err="1" smtClean="0"/>
              <a:t>Gwez</a:t>
            </a:r>
            <a:r>
              <a:rPr lang="fr-FR" dirty="0" smtClean="0"/>
              <a:t> - HRM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169429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lle d’ions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111</TotalTime>
  <Words>417</Words>
  <Application>Microsoft Office PowerPoint</Application>
  <PresentationFormat>Grand écran</PresentationFormat>
  <Paragraphs>65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4" baseType="lpstr">
      <vt:lpstr>Arial</vt:lpstr>
      <vt:lpstr>Century Gothic</vt:lpstr>
      <vt:lpstr>Wingdings</vt:lpstr>
      <vt:lpstr>Wingdings 3</vt:lpstr>
      <vt:lpstr>Salle d’ions</vt:lpstr>
      <vt:lpstr>Réseau métropolitain de lutte contre les violences faites aux femmes</vt:lpstr>
      <vt:lpstr>Bilan réseau – cadre de travail</vt:lpstr>
      <vt:lpstr>Bilan réseau – les membres</vt:lpstr>
      <vt:lpstr>Bilan réseau – Outils de travail </vt:lpstr>
      <vt:lpstr>Perspectives d’évolution </vt:lpstr>
      <vt:lpstr>Perspectives d’évolution – en question</vt:lpstr>
      <vt:lpstr>Présentation PowerPoint</vt:lpstr>
      <vt:lpstr>Présentation PowerPoint</vt:lpstr>
      <vt:lpstr>Les prochaines dates du réseau</vt:lpstr>
    </vt:vector>
  </TitlesOfParts>
  <Company>Rennes Métropole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Réseau métropolitain de lutte contre les violences faites aux femmes</dc:title>
  <dc:creator>GUILPAIN Géraldine</dc:creator>
  <cp:lastModifiedBy>GUILPAIN Géraldine</cp:lastModifiedBy>
  <cp:revision>14</cp:revision>
  <dcterms:created xsi:type="dcterms:W3CDTF">2022-09-16T12:56:58Z</dcterms:created>
  <dcterms:modified xsi:type="dcterms:W3CDTF">2022-10-03T12:47:44Z</dcterms:modified>
</cp:coreProperties>
</file>