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314" r:id="rId3"/>
    <p:sldId id="302" r:id="rId4"/>
    <p:sldId id="307" r:id="rId5"/>
    <p:sldId id="326" r:id="rId6"/>
    <p:sldId id="324" r:id="rId7"/>
    <p:sldId id="327" r:id="rId8"/>
    <p:sldId id="328" r:id="rId9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94472" autoAdjust="0"/>
  </p:normalViewPr>
  <p:slideViewPr>
    <p:cSldViewPr snapToGrid="0">
      <p:cViewPr varScale="1">
        <p:scale>
          <a:sx n="59" d="100"/>
          <a:sy n="59" d="100"/>
        </p:scale>
        <p:origin x="11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9F77A-AD0E-4F70-95C2-FDE3E007D80D}" type="datetimeFigureOut">
              <a:rPr lang="fr-FR" smtClean="0"/>
              <a:t>06/01/2022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E8A4A-7A39-4E12-B73D-414B24824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03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/>
          <p:nvPr/>
        </p:nvPicPr>
        <p:blipFill>
          <a:blip r:embed="rId14"/>
          <a:stretch/>
        </p:blipFill>
        <p:spPr>
          <a:xfrm>
            <a:off x="0" y="10800"/>
            <a:ext cx="871560" cy="755388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 algn="ctr">
              <a:lnSpc>
                <a:spcPct val="100000"/>
              </a:lnSpc>
            </a:pPr>
            <a:endParaRPr lang="fr-FR" sz="2400" b="1" spc="-1" dirty="0" smtClean="0"/>
          </a:p>
          <a:p>
            <a:pPr algn="ctr">
              <a:lnSpc>
                <a:spcPct val="100000"/>
              </a:lnSpc>
            </a:pPr>
            <a:endParaRPr lang="fr-FR" sz="2400" b="1" spc="-1" dirty="0"/>
          </a:p>
          <a:p>
            <a:pPr algn="ctr">
              <a:lnSpc>
                <a:spcPct val="100000"/>
              </a:lnSpc>
            </a:pPr>
            <a:endParaRPr lang="fr-FR" sz="2400" b="1" spc="-1" dirty="0" smtClean="0"/>
          </a:p>
          <a:p>
            <a:pPr algn="ctr">
              <a:lnSpc>
                <a:spcPct val="100000"/>
              </a:lnSpc>
            </a:pPr>
            <a:r>
              <a:rPr lang="fr-FR" sz="2400" b="1" spc="-1" dirty="0" smtClean="0"/>
              <a:t>PRESENTATION </a:t>
            </a:r>
            <a:r>
              <a:rPr lang="fr-FR" sz="2400" b="1" spc="-1" dirty="0"/>
              <a:t>du </a:t>
            </a:r>
            <a:r>
              <a:rPr lang="fr-FR" sz="2400" b="1" spc="-1" dirty="0" smtClean="0"/>
              <a:t>POSTE</a:t>
            </a:r>
          </a:p>
          <a:p>
            <a:pPr algn="ctr">
              <a:lnSpc>
                <a:spcPct val="100000"/>
              </a:lnSpc>
            </a:pPr>
            <a:endParaRPr lang="fr-FR" sz="2400" b="1" spc="-1" dirty="0"/>
          </a:p>
          <a:p>
            <a:pPr algn="ctr">
              <a:lnSpc>
                <a:spcPct val="100000"/>
              </a:lnSpc>
            </a:pPr>
            <a:endParaRPr lang="fr-FR" sz="2400" b="1" spc="-1" dirty="0">
              <a:solidFill>
                <a:srgbClr val="F79646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fr-FR" sz="2400" b="1" spc="-1" dirty="0" smtClean="0">
                <a:solidFill>
                  <a:srgbClr val="F79646"/>
                </a:solidFill>
              </a:rPr>
              <a:t>INTERVENANT SOCIAL en COMMISSARIAT (ISC)</a:t>
            </a:r>
          </a:p>
          <a:p>
            <a:pPr algn="ctr">
              <a:lnSpc>
                <a:spcPct val="100000"/>
              </a:lnSpc>
            </a:pPr>
            <a:endParaRPr lang="fr-FR" sz="900" b="1" spc="-1" dirty="0">
              <a:solidFill>
                <a:srgbClr val="F79646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fr-FR" sz="2400" b="1" spc="-1" dirty="0" smtClean="0">
                <a:solidFill>
                  <a:srgbClr val="F79646"/>
                </a:solidFill>
              </a:rPr>
              <a:t>auprès </a:t>
            </a:r>
            <a:r>
              <a:rPr lang="fr-FR" sz="2400" b="1" spc="-1" dirty="0">
                <a:solidFill>
                  <a:srgbClr val="F79646"/>
                </a:solidFill>
              </a:rPr>
              <a:t>du </a:t>
            </a:r>
            <a:r>
              <a:rPr lang="fr-FR" sz="2400" b="1" spc="-1" dirty="0" smtClean="0">
                <a:solidFill>
                  <a:srgbClr val="F79646"/>
                </a:solidFill>
              </a:rPr>
              <a:t>public</a:t>
            </a:r>
            <a:endParaRPr lang="fr-FR" sz="2400" b="1" spc="-1" dirty="0">
              <a:solidFill>
                <a:srgbClr val="F79646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fr-FR" sz="2400" b="1" spc="-1" dirty="0">
                <a:solidFill>
                  <a:srgbClr val="F79646"/>
                </a:solidFill>
              </a:rPr>
              <a:t>  </a:t>
            </a:r>
            <a:endParaRPr lang="fr-FR" sz="2400" spc="-1" dirty="0"/>
          </a:p>
          <a:p>
            <a:pPr>
              <a:lnSpc>
                <a:spcPct val="100000"/>
              </a:lnSpc>
              <a:spcBef>
                <a:spcPts val="1414"/>
              </a:spcBef>
            </a:pPr>
            <a:endParaRPr lang="fr-FR" sz="1600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1414"/>
              </a:spcBef>
            </a:pPr>
            <a:endParaRPr lang="fr-FR" sz="1600" spc="-1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fr-FR" sz="1600" spc="-1" dirty="0">
                <a:solidFill>
                  <a:srgbClr val="000000"/>
                </a:solidFill>
              </a:rPr>
              <a:t>Poste basé à l’Hôtel de Police de </a:t>
            </a:r>
            <a:r>
              <a:rPr lang="fr-FR" sz="1600" spc="-1" dirty="0" smtClean="0">
                <a:solidFill>
                  <a:srgbClr val="000000"/>
                </a:solidFill>
              </a:rPr>
              <a:t>Rennes</a:t>
            </a:r>
          </a:p>
          <a:p>
            <a:pPr algn="ctr">
              <a:lnSpc>
                <a:spcPct val="100000"/>
              </a:lnSpc>
              <a:spcBef>
                <a:spcPts val="1414"/>
              </a:spcBef>
            </a:pPr>
            <a:r>
              <a:rPr lang="fr-FR" sz="1600" spc="-1" dirty="0" smtClean="0">
                <a:solidFill>
                  <a:srgbClr val="000000"/>
                </a:solidFill>
              </a:rPr>
              <a:t>22</a:t>
            </a:r>
            <a:r>
              <a:rPr lang="fr-FR" sz="1600" spc="-1" dirty="0">
                <a:solidFill>
                  <a:srgbClr val="000000"/>
                </a:solidFill>
              </a:rPr>
              <a:t>, Bd de la Tour d’Auvergne</a:t>
            </a:r>
            <a:endParaRPr lang="fr-FR" sz="1600" spc="-1" dirty="0"/>
          </a:p>
          <a:p>
            <a:pPr>
              <a:lnSpc>
                <a:spcPct val="100000"/>
              </a:lnSpc>
            </a:pPr>
            <a:endParaRPr lang="fr-FR" sz="2000" spc="-1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endParaRPr lang="fr-FR" sz="2000" spc="-1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endParaRPr lang="fr-FR" sz="2000" spc="-1" dirty="0"/>
          </a:p>
          <a:p>
            <a:endParaRPr lang="fr-FR" sz="2000" dirty="0"/>
          </a:p>
          <a:p>
            <a:pPr marL="487440" indent="-19008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487440" indent="-19008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>
              <a:lnSpc>
                <a:spcPct val="100000"/>
              </a:lnSpc>
            </a:pPr>
            <a:r>
              <a:rPr lang="fr-FR" sz="900" b="0" strike="noStrike" spc="-1" dirty="0">
                <a:solidFill>
                  <a:srgbClr val="000000"/>
                </a:solidFill>
                <a:latin typeface="Times New Roman"/>
                <a:ea typeface="Droid Sans Fallback"/>
              </a:rPr>
              <a:t> </a:t>
            </a:r>
            <a:r>
              <a:rPr lang="fr-FR" sz="2600" b="1" spc="-1" dirty="0" smtClean="0">
                <a:solidFill>
                  <a:srgbClr val="FF9900"/>
                </a:solidFill>
              </a:rPr>
              <a:t>INTERET du POSTE</a:t>
            </a:r>
            <a:endParaRPr lang="fr-FR" sz="1600" spc="-1" dirty="0" smtClean="0"/>
          </a:p>
          <a:p>
            <a:pPr>
              <a:lnSpc>
                <a:spcPct val="100000"/>
              </a:lnSpc>
            </a:pPr>
            <a:endParaRPr lang="fr-FR" sz="1600" spc="-1" dirty="0" smtClean="0"/>
          </a:p>
          <a:p>
            <a:r>
              <a:rPr lang="fr-FR" sz="2000" spc="-1" dirty="0"/>
              <a:t>COMMISSARIAT : </a:t>
            </a:r>
            <a:r>
              <a:rPr lang="fr-FR" sz="2000" spc="-1" dirty="0" smtClean="0"/>
              <a:t>Lieu </a:t>
            </a:r>
            <a:r>
              <a:rPr lang="fr-FR" sz="2000" spc="-1" dirty="0"/>
              <a:t>de </a:t>
            </a:r>
            <a:r>
              <a:rPr lang="fr-FR" sz="2000" spc="-1" dirty="0" smtClean="0"/>
              <a:t>proximité, accessible </a:t>
            </a:r>
            <a:r>
              <a:rPr lang="fr-FR" sz="2000" spc="-1" dirty="0"/>
              <a:t>à </a:t>
            </a:r>
            <a:r>
              <a:rPr lang="fr-FR" sz="2000" spc="-1" dirty="0" smtClean="0"/>
              <a:t>tt moment. </a:t>
            </a:r>
            <a:br>
              <a:rPr lang="fr-FR" sz="2000" spc="-1" dirty="0" smtClean="0"/>
            </a:br>
            <a:r>
              <a:rPr lang="fr-FR" sz="2000" spc="-1" dirty="0" smtClean="0"/>
              <a:t>Requêtes dépassant parfois </a:t>
            </a:r>
            <a:r>
              <a:rPr lang="fr-FR" sz="2000" spc="-1" dirty="0" err="1" smtClean="0"/>
              <a:t>largemt</a:t>
            </a:r>
            <a:r>
              <a:rPr lang="fr-FR" sz="2000" spc="-1" dirty="0" smtClean="0"/>
              <a:t> </a:t>
            </a:r>
            <a:r>
              <a:rPr lang="fr-FR" sz="2000" spc="-1" dirty="0"/>
              <a:t>les prérogatives des policiers. 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sz="2000" spc="-1" dirty="0"/>
              <a:t>Lieu et moment uniques </a:t>
            </a:r>
            <a:r>
              <a:rPr lang="fr-FR" sz="2000" spc="-1" dirty="0" err="1" smtClean="0"/>
              <a:t>pr</a:t>
            </a:r>
            <a:r>
              <a:rPr lang="fr-FR" sz="2000" spc="-1" dirty="0" smtClean="0"/>
              <a:t> </a:t>
            </a:r>
            <a:r>
              <a:rPr lang="fr-FR" sz="2000" spc="-1" dirty="0"/>
              <a:t>être au +</a:t>
            </a:r>
            <a:r>
              <a:rPr lang="fr-FR" sz="2000" spc="-1" dirty="0" smtClean="0"/>
              <a:t> </a:t>
            </a:r>
            <a:r>
              <a:rPr lang="fr-FR" sz="2000" spc="-1" dirty="0"/>
              <a:t>près des </a:t>
            </a:r>
            <a:r>
              <a:rPr lang="fr-FR" sz="2000" spc="-1" dirty="0" smtClean="0"/>
              <a:t>pers. </a:t>
            </a:r>
            <a:endParaRPr lang="fr-FR" sz="2000" spc="-1" dirty="0"/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sz="2000" spc="-1" dirty="0"/>
              <a:t>Suite judiciaire qui ne se justifie </a:t>
            </a:r>
            <a:r>
              <a:rPr lang="fr-FR" sz="2000" spc="-1" dirty="0" smtClean="0"/>
              <a:t>pas </a:t>
            </a:r>
            <a:r>
              <a:rPr lang="fr-FR" sz="2000" spc="-1" dirty="0" err="1" smtClean="0"/>
              <a:t>tjs</a:t>
            </a:r>
            <a:endParaRPr lang="fr-FR" sz="2000" spc="-1" dirty="0"/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sz="2000" spc="-1" dirty="0">
                <a:solidFill>
                  <a:srgbClr val="000000"/>
                </a:solidFill>
              </a:rPr>
              <a:t>Aller à la rencontre d’un public qui n’est pas </a:t>
            </a:r>
            <a:r>
              <a:rPr lang="fr-FR" sz="2000" spc="-1" dirty="0" err="1" smtClean="0">
                <a:solidFill>
                  <a:srgbClr val="000000"/>
                </a:solidFill>
              </a:rPr>
              <a:t>tjs</a:t>
            </a:r>
            <a:r>
              <a:rPr lang="fr-FR" sz="2000" spc="-1" dirty="0" smtClean="0">
                <a:solidFill>
                  <a:srgbClr val="000000"/>
                </a:solidFill>
              </a:rPr>
              <a:t> </a:t>
            </a:r>
            <a:r>
              <a:rPr lang="fr-FR" sz="2000" spc="-1" dirty="0">
                <a:solidFill>
                  <a:srgbClr val="000000"/>
                </a:solidFill>
              </a:rPr>
              <a:t>connu des dispositifs ou services </a:t>
            </a:r>
            <a:r>
              <a:rPr lang="fr-FR" sz="2000" spc="-1" dirty="0" smtClean="0">
                <a:solidFill>
                  <a:srgbClr val="000000"/>
                </a:solidFill>
              </a:rPr>
              <a:t>soc.</a:t>
            </a:r>
            <a:endParaRPr lang="fr-FR" sz="1000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endParaRPr lang="fr-FR" sz="2000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fr-FR" sz="2600" b="1" spc="-1" dirty="0">
                <a:solidFill>
                  <a:srgbClr val="FF9900"/>
                </a:solidFill>
              </a:rPr>
              <a:t>MODE de SAISINE de l’ISC</a:t>
            </a:r>
            <a:endParaRPr lang="fr-FR" sz="1600" spc="-1" dirty="0"/>
          </a:p>
          <a:p>
            <a:pPr>
              <a:lnSpc>
                <a:spcPct val="100000"/>
              </a:lnSpc>
            </a:pPr>
            <a:endParaRPr lang="fr-FR" sz="1600" spc="-1" dirty="0"/>
          </a:p>
          <a:p>
            <a:r>
              <a:rPr lang="fr-FR" sz="2000" dirty="0"/>
              <a:t>    → Les Policiers </a:t>
            </a:r>
          </a:p>
          <a:p>
            <a:r>
              <a:rPr lang="fr-FR" sz="2000" dirty="0"/>
              <a:t>    → Les Partenaires</a:t>
            </a:r>
          </a:p>
          <a:p>
            <a:r>
              <a:rPr lang="fr-FR" sz="2000" dirty="0"/>
              <a:t>  </a:t>
            </a:r>
            <a:r>
              <a:rPr lang="fr-FR" sz="2000" dirty="0" smtClean="0"/>
              <a:t>  </a:t>
            </a:r>
            <a:r>
              <a:rPr lang="fr-FR" sz="2000" dirty="0"/>
              <a:t>→ La personne elle-même</a:t>
            </a:r>
          </a:p>
          <a:p>
            <a:r>
              <a:rPr lang="fr-FR" sz="2000" dirty="0"/>
              <a:t>  </a:t>
            </a:r>
            <a:r>
              <a:rPr lang="fr-FR" sz="2000" dirty="0" smtClean="0"/>
              <a:t>  </a:t>
            </a:r>
            <a:r>
              <a:rPr lang="fr-FR" sz="2000" dirty="0"/>
              <a:t>→ Auto saisies possibles 	</a:t>
            </a:r>
            <a:endParaRPr lang="fr-FR" sz="2000" spc="-1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endParaRPr lang="fr-FR" sz="2000" spc="-1" dirty="0"/>
          </a:p>
          <a:p>
            <a:pPr>
              <a:lnSpc>
                <a:spcPct val="100000"/>
              </a:lnSpc>
            </a:pPr>
            <a:r>
              <a:rPr lang="fr-FR" sz="2600" b="1" spc="-1" dirty="0">
                <a:solidFill>
                  <a:srgbClr val="FF9900"/>
                </a:solidFill>
              </a:rPr>
              <a:t>PUBLIC RECU</a:t>
            </a:r>
          </a:p>
          <a:p>
            <a:pPr>
              <a:lnSpc>
                <a:spcPct val="100000"/>
              </a:lnSpc>
            </a:pPr>
            <a:endParaRPr lang="fr-FR" sz="1600" spc="-1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2000" dirty="0"/>
              <a:t>Toute personne en difficulté soc. et/ou </a:t>
            </a:r>
            <a:r>
              <a:rPr lang="fr-FR" sz="2000" dirty="0" err="1"/>
              <a:t>fam</a:t>
            </a:r>
            <a:r>
              <a:rPr lang="fr-FR" sz="2000" dirty="0"/>
              <a:t>. :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Pour laquelle la Police est intervenue ou susceptible d’intervenir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Quelque soit son statut ou son âge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Habitant les communes de la CSP de Rennes</a:t>
            </a:r>
          </a:p>
          <a:p>
            <a:endParaRPr lang="fr-FR" sz="2000" dirty="0"/>
          </a:p>
          <a:p>
            <a:pPr marL="487440" indent="-19008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  <a:p>
            <a:pPr marL="487440" indent="-19008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314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>
              <a:lnSpc>
                <a:spcPct val="100000"/>
              </a:lnSpc>
            </a:pPr>
            <a:r>
              <a:rPr lang="fr-FR" sz="2600" b="1" spc="-1" dirty="0" smtClean="0">
                <a:solidFill>
                  <a:srgbClr val="FF9900"/>
                </a:solidFill>
              </a:rPr>
              <a:t>NATURE </a:t>
            </a:r>
            <a:r>
              <a:rPr lang="fr-FR" sz="2600" b="1" spc="-1" dirty="0">
                <a:solidFill>
                  <a:srgbClr val="FF9900"/>
                </a:solidFill>
              </a:rPr>
              <a:t>des PROBLEMATIQUES</a:t>
            </a:r>
            <a:endParaRPr lang="fr-F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fr-FR" sz="1000" dirty="0"/>
          </a:p>
          <a:p>
            <a:pPr lvl="0"/>
            <a:r>
              <a:rPr lang="fr-FR" sz="2000" dirty="0"/>
              <a:t>→ Faits de </a:t>
            </a:r>
            <a:r>
              <a:rPr lang="fr-FR" sz="2000" dirty="0" smtClean="0"/>
              <a:t>violence</a:t>
            </a:r>
            <a:endParaRPr lang="fr-FR" sz="1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Violence exercée par le conjoint ou l’ex-conjoint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Violence intra familiale</a:t>
            </a:r>
          </a:p>
          <a:p>
            <a:endParaRPr lang="fr-FR" sz="1000" dirty="0"/>
          </a:p>
          <a:p>
            <a:pPr lvl="0"/>
            <a:r>
              <a:rPr lang="fr-FR" sz="2000" dirty="0"/>
              <a:t>→ Faits hors </a:t>
            </a:r>
            <a:r>
              <a:rPr lang="fr-FR" sz="2000" dirty="0" smtClean="0"/>
              <a:t>violence</a:t>
            </a:r>
            <a:endParaRPr lang="fr-FR" sz="1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Conflit conjugaux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Parents d’enfants en difficulté ou à risque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Personnes en difficulté soc.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/>
              <a:t>Personnes atteintes de </a:t>
            </a:r>
            <a:r>
              <a:rPr lang="fr-FR" sz="2000" dirty="0" err="1"/>
              <a:t>tbles</a:t>
            </a:r>
            <a:r>
              <a:rPr lang="fr-FR" sz="2000" dirty="0"/>
              <a:t> </a:t>
            </a:r>
            <a:r>
              <a:rPr lang="fr-FR" sz="2000" dirty="0" smtClean="0"/>
              <a:t>psychiques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2000" spc="-1" dirty="0"/>
          </a:p>
          <a:p>
            <a:pPr>
              <a:lnSpc>
                <a:spcPct val="100000"/>
              </a:lnSpc>
            </a:pPr>
            <a:r>
              <a:rPr lang="fr-FR" sz="2600" b="1" spc="-1" dirty="0">
                <a:solidFill>
                  <a:srgbClr val="FF9900"/>
                </a:solidFill>
              </a:rPr>
              <a:t>MISSIONS de l’ISC</a:t>
            </a:r>
            <a:endParaRPr lang="fr-FR" sz="1600" spc="-1" dirty="0"/>
          </a:p>
          <a:p>
            <a:pPr lvl="0"/>
            <a:endParaRPr lang="fr-FR" sz="1000" dirty="0"/>
          </a:p>
          <a:p>
            <a:pPr marL="342900" lvl="0" indent="-342900">
              <a:buFontTx/>
              <a:buChar char="-"/>
            </a:pPr>
            <a:r>
              <a:rPr lang="fr-FR" sz="2000" dirty="0"/>
              <a:t>Accueil, Ecoute active </a:t>
            </a:r>
            <a:endParaRPr lang="fr-FR" sz="1000" dirty="0"/>
          </a:p>
          <a:p>
            <a:pPr marL="342900" lvl="0" indent="-342900">
              <a:buFontTx/>
              <a:buChar char="-"/>
            </a:pPr>
            <a:r>
              <a:rPr lang="fr-FR" sz="2000" dirty="0"/>
              <a:t>Diagnostic social</a:t>
            </a:r>
            <a:endParaRPr lang="fr-FR" sz="1000" dirty="0"/>
          </a:p>
          <a:p>
            <a:pPr marL="342900" lvl="0" indent="-342900">
              <a:buFontTx/>
              <a:buChar char="-"/>
            </a:pPr>
            <a:r>
              <a:rPr lang="fr-FR" sz="2000" dirty="0"/>
              <a:t>Soutien/conseil</a:t>
            </a:r>
          </a:p>
          <a:p>
            <a:pPr marL="342900" lvl="0" indent="-342900">
              <a:buFontTx/>
              <a:buChar char="-"/>
            </a:pPr>
            <a:r>
              <a:rPr lang="fr-FR" sz="2000" dirty="0"/>
              <a:t>Information </a:t>
            </a:r>
          </a:p>
          <a:p>
            <a:pPr marL="342900" lvl="0" indent="-342900">
              <a:buFontTx/>
              <a:buChar char="-"/>
            </a:pPr>
            <a:r>
              <a:rPr lang="fr-FR" sz="2000" dirty="0"/>
              <a:t>Orientation</a:t>
            </a:r>
          </a:p>
          <a:p>
            <a:pPr marL="342900" lvl="0" indent="-342900">
              <a:buFontTx/>
              <a:buChar char="-"/>
            </a:pPr>
            <a:endParaRPr lang="fr-FR" sz="1000" dirty="0"/>
          </a:p>
          <a:p>
            <a:r>
              <a:rPr lang="fr-FR" sz="2000" dirty="0"/>
              <a:t>Finalité: prévenir une autre intervention de police, prévenir la dégradation des situations soc. et/ou </a:t>
            </a:r>
            <a:r>
              <a:rPr lang="fr-FR" sz="2000" dirty="0" err="1"/>
              <a:t>fam</a:t>
            </a:r>
            <a:r>
              <a:rPr lang="fr-FR" sz="2000" dirty="0"/>
              <a:t>.</a:t>
            </a:r>
          </a:p>
          <a:p>
            <a:pPr lvl="1"/>
            <a:endParaRPr lang="fr-FR" sz="2000" spc="-1" dirty="0"/>
          </a:p>
          <a:p>
            <a:pPr marL="487440" indent="-190080">
              <a:lnSpc>
                <a:spcPct val="100000"/>
              </a:lnSpc>
            </a:pPr>
            <a:endParaRPr lang="fr-F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285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 algn="ctr">
              <a:lnSpc>
                <a:spcPct val="100000"/>
              </a:lnSpc>
            </a:pPr>
            <a:endParaRPr lang="fr-FR" sz="900" b="0" strike="noStrike" spc="-1" dirty="0" smtClean="0">
              <a:solidFill>
                <a:srgbClr val="000000"/>
              </a:solidFill>
              <a:latin typeface="Times New Roman"/>
              <a:ea typeface="Droid Sans Fallback"/>
            </a:endParaRPr>
          </a:p>
          <a:p>
            <a:pPr>
              <a:lnSpc>
                <a:spcPct val="100000"/>
              </a:lnSpc>
            </a:pPr>
            <a:r>
              <a:rPr lang="fr-FR" sz="900" b="0" strike="noStrike" spc="-1" dirty="0">
                <a:solidFill>
                  <a:srgbClr val="000000"/>
                </a:solidFill>
                <a:latin typeface="Times New Roman"/>
                <a:ea typeface="Droid Sans Fallback"/>
              </a:rPr>
              <a:t> </a:t>
            </a:r>
            <a:r>
              <a:rPr lang="fr-FR" sz="2600" b="1" spc="-1" dirty="0" smtClean="0">
                <a:solidFill>
                  <a:srgbClr val="FF9900"/>
                </a:solidFill>
              </a:rPr>
              <a:t>MODALITES de RENCONTRE avec le PUBLIC</a:t>
            </a:r>
          </a:p>
          <a:p>
            <a:pPr lvl="0"/>
            <a:endParaRPr lang="fr-FR" sz="1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Prise de CT avec le public </a:t>
            </a:r>
            <a:endParaRPr lang="fr-FR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Dispositif « sur mesure » </a:t>
            </a:r>
            <a:r>
              <a:rPr lang="fr-FR" sz="2000" dirty="0" smtClean="0"/>
              <a:t>obéissant à une certaine souplesse/adaptabilité </a:t>
            </a:r>
            <a:endParaRPr lang="fr-FR" sz="1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Organisation </a:t>
            </a:r>
            <a:r>
              <a:rPr lang="fr-FR" sz="2000" dirty="0"/>
              <a:t>du tps de travail </a:t>
            </a:r>
          </a:p>
          <a:p>
            <a:endParaRPr lang="fr-FR" sz="2000" dirty="0" smtClean="0"/>
          </a:p>
          <a:p>
            <a:pPr>
              <a:lnSpc>
                <a:spcPct val="100000"/>
              </a:lnSpc>
            </a:pPr>
            <a:r>
              <a:rPr lang="fr-FR" sz="2600" b="1" spc="-1" dirty="0" smtClean="0">
                <a:solidFill>
                  <a:srgbClr val="FF9900"/>
                </a:solidFill>
              </a:rPr>
              <a:t>POSITIONNEMENT </a:t>
            </a:r>
            <a:r>
              <a:rPr lang="fr-FR" sz="2600" b="1" spc="-1" dirty="0">
                <a:solidFill>
                  <a:srgbClr val="FF9900"/>
                </a:solidFill>
              </a:rPr>
              <a:t>PROFESSIONNEL de l’ISC</a:t>
            </a:r>
          </a:p>
          <a:p>
            <a:endParaRPr lang="fr-FR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Pas d’action </a:t>
            </a:r>
            <a:r>
              <a:rPr lang="fr-FR" sz="2000" dirty="0" err="1"/>
              <a:t>ds</a:t>
            </a:r>
            <a:r>
              <a:rPr lang="fr-FR" sz="2000" dirty="0"/>
              <a:t> le cadre d’une enquête ou instruction.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Pas de coercition : libre adhésion du public.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Utilisation des données Police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Règles éthiques édictées par le code de déontologie du travail soc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spc="-1" dirty="0">
                <a:solidFill>
                  <a:srgbClr val="000000"/>
                </a:solidFill>
              </a:rPr>
              <a:t>Autorités fonctionnelle (Hôtel de Police) et hiérarchique (</a:t>
            </a:r>
            <a:r>
              <a:rPr lang="fr-FR" sz="2000" spc="-1" dirty="0" err="1">
                <a:solidFill>
                  <a:srgbClr val="000000"/>
                </a:solidFill>
              </a:rPr>
              <a:t>Asfad</a:t>
            </a:r>
            <a:r>
              <a:rPr lang="fr-FR" sz="2000" spc="-1" dirty="0">
                <a:solidFill>
                  <a:srgbClr val="000000"/>
                </a:solidFill>
              </a:rPr>
              <a:t>) distinctes = garantie de l’autonomie du professionnel</a:t>
            </a:r>
          </a:p>
          <a:p>
            <a:endParaRPr lang="fr-FR" sz="2000" dirty="0"/>
          </a:p>
          <a:p>
            <a:endParaRPr lang="fr-FR" dirty="0"/>
          </a:p>
          <a:p>
            <a:pPr algn="ctr">
              <a:lnSpc>
                <a:spcPct val="100000"/>
              </a:lnSpc>
            </a:pPr>
            <a:endParaRPr lang="fr-FR" sz="1600" b="1" spc="-1" dirty="0" smtClean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80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 algn="ctr">
              <a:lnSpc>
                <a:spcPct val="100000"/>
              </a:lnSpc>
            </a:pPr>
            <a:r>
              <a:rPr lang="fr-FR" sz="900" b="0" strike="noStrike" spc="-1" dirty="0">
                <a:solidFill>
                  <a:srgbClr val="000000"/>
                </a:solidFill>
                <a:latin typeface="Times New Roman"/>
                <a:ea typeface="Droid Sans Fallback"/>
              </a:rPr>
              <a:t> </a:t>
            </a:r>
            <a:endParaRPr lang="fr-FR" sz="900" b="0" strike="noStrike" spc="-1" dirty="0" smtClean="0">
              <a:solidFill>
                <a:srgbClr val="000000"/>
              </a:solidFill>
              <a:latin typeface="Times New Roman"/>
              <a:ea typeface="Droid Sans Fallback"/>
            </a:endParaRPr>
          </a:p>
          <a:p>
            <a:pPr algn="ctr">
              <a:lnSpc>
                <a:spcPct val="100000"/>
              </a:lnSpc>
            </a:pPr>
            <a:endParaRPr lang="fr-FR" sz="900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2600" b="1" spc="-1" dirty="0" smtClean="0">
                <a:solidFill>
                  <a:srgbClr val="FF9900"/>
                </a:solidFill>
              </a:rPr>
              <a:t>CHAMP d’ACTION SPECIFIQUE et COMPLEMENTAIRE </a:t>
            </a:r>
            <a:br>
              <a:rPr lang="fr-FR" sz="2600" b="1" spc="-1" dirty="0" smtClean="0">
                <a:solidFill>
                  <a:srgbClr val="FF9900"/>
                </a:solidFill>
              </a:rPr>
            </a:br>
            <a:r>
              <a:rPr lang="fr-FR" sz="2600" b="1" spc="-1" dirty="0" smtClean="0">
                <a:solidFill>
                  <a:srgbClr val="FF9900"/>
                </a:solidFill>
              </a:rPr>
              <a:t>avec les services de Police</a:t>
            </a:r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Missions distinctes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Resituer la fonction de l’ISC qui : 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/>
              <a:t>- est au service du public</a:t>
            </a:r>
            <a:br>
              <a:rPr lang="fr-FR" sz="2000" dirty="0" smtClean="0"/>
            </a:br>
            <a:r>
              <a:rPr lang="fr-FR" sz="2000" dirty="0" smtClean="0"/>
              <a:t>- n’est pas l’extension de la Police</a:t>
            </a:r>
            <a:br>
              <a:rPr lang="fr-FR" sz="2000" dirty="0" smtClean="0"/>
            </a:br>
            <a:r>
              <a:rPr lang="fr-FR" sz="2000" dirty="0" smtClean="0"/>
              <a:t>- reçoit des informations des forces de l’ordre</a:t>
            </a:r>
            <a:br>
              <a:rPr lang="fr-FR" sz="2000" dirty="0" smtClean="0"/>
            </a:br>
            <a:r>
              <a:rPr lang="fr-FR" sz="2000" dirty="0" smtClean="0"/>
              <a:t>- garanti la confidentialité des échanges</a:t>
            </a:r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L’ISC : facilitateur de lien</a:t>
            </a:r>
            <a:br>
              <a:rPr lang="fr-FR" sz="2000" dirty="0" smtClean="0"/>
            </a:br>
            <a:r>
              <a:rPr lang="fr-FR" sz="2000" dirty="0" smtClean="0"/>
              <a:t>- trait d’union entre le public et les partenaires</a:t>
            </a:r>
            <a:br>
              <a:rPr lang="fr-FR" sz="2000" dirty="0" smtClean="0"/>
            </a:br>
            <a:r>
              <a:rPr lang="fr-FR" sz="2000" dirty="0" smtClean="0"/>
              <a:t>- rôle de « ressources » techniques</a:t>
            </a:r>
            <a:br>
              <a:rPr lang="fr-FR" sz="2000" dirty="0" smtClean="0"/>
            </a:br>
            <a:r>
              <a:rPr lang="fr-FR" sz="2000" dirty="0" smtClean="0"/>
              <a:t>- rôle pédagogique (déconstruction des représentations)</a:t>
            </a:r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Illustrations du travail au quotidien</a:t>
            </a:r>
            <a:endParaRPr lang="fr-FR" sz="2000" dirty="0"/>
          </a:p>
          <a:p>
            <a:pPr marL="742950" lvl="1" indent="-285750">
              <a:buFontTx/>
              <a:buChar char="-"/>
            </a:pPr>
            <a:endParaRPr lang="fr-FR" sz="2000" dirty="0" smtClean="0"/>
          </a:p>
          <a:p>
            <a:pPr lvl="0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51386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786240" y="366840"/>
            <a:ext cx="8968320" cy="70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0800" tIns="50400" rIns="100800" bIns="50400"/>
          <a:lstStyle/>
          <a:p>
            <a:pPr>
              <a:lnSpc>
                <a:spcPct val="100000"/>
              </a:lnSpc>
            </a:pPr>
            <a:r>
              <a:rPr lang="fr-FR" sz="900" b="0" strike="noStrike" spc="-1" dirty="0">
                <a:solidFill>
                  <a:srgbClr val="000000"/>
                </a:solidFill>
                <a:latin typeface="Times New Roman"/>
                <a:ea typeface="Droid Sans Fallback"/>
              </a:rPr>
              <a:t> </a:t>
            </a:r>
            <a:endParaRPr lang="fr-FR" sz="900" spc="-1" dirty="0">
              <a:solidFill>
                <a:srgbClr val="000000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lang="fr-FR" sz="2600" b="1" spc="-1" dirty="0" smtClean="0">
                <a:solidFill>
                  <a:srgbClr val="FF9900"/>
                </a:solidFill>
              </a:rPr>
              <a:t>COORDONNEES du Pôle Psycho-Social </a:t>
            </a:r>
          </a:p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9900"/>
                </a:solidFill>
              </a:rPr>
              <a:t>Basé à l’Hôtel de Police de RENNES (22, Bd de la Tour d’Auvergne)</a:t>
            </a:r>
            <a:endParaRPr lang="fr-FR" sz="2000" dirty="0" smtClean="0"/>
          </a:p>
          <a:p>
            <a:endParaRPr lang="fr-FR" sz="2000" b="1" dirty="0" smtClean="0"/>
          </a:p>
          <a:p>
            <a:r>
              <a:rPr lang="fr-FR" sz="2000" b="1" dirty="0" err="1" smtClean="0"/>
              <a:t>Asfad</a:t>
            </a:r>
            <a:r>
              <a:rPr lang="fr-FR" sz="2000" b="1" dirty="0" smtClean="0"/>
              <a:t> : </a:t>
            </a:r>
            <a:endParaRPr lang="fr-FR" sz="1000" dirty="0"/>
          </a:p>
          <a:p>
            <a:r>
              <a:rPr lang="fr-FR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☼</a:t>
            </a:r>
            <a:r>
              <a:rPr lang="fr-FR" sz="2000" dirty="0" smtClean="0"/>
              <a:t> 	ISC </a:t>
            </a:r>
            <a:r>
              <a:rPr lang="fr-FR" sz="2000" dirty="0"/>
              <a:t>Rennes :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		</a:t>
            </a:r>
            <a:r>
              <a:rPr lang="fr-FR" sz="2000" b="1" dirty="0" smtClean="0"/>
              <a:t>Marie </a:t>
            </a:r>
            <a:r>
              <a:rPr lang="fr-FR" sz="2000" b="1" dirty="0"/>
              <a:t>GUYOMARD</a:t>
            </a:r>
          </a:p>
          <a:p>
            <a:r>
              <a:rPr lang="fr-FR" sz="2000" dirty="0"/>
              <a:t>		</a:t>
            </a:r>
            <a:r>
              <a:rPr lang="fr-FR" sz="2000" dirty="0" smtClean="0"/>
              <a:t>№ </a:t>
            </a:r>
            <a:r>
              <a:rPr lang="fr-FR" sz="2000" dirty="0"/>
              <a:t>: </a:t>
            </a:r>
            <a:r>
              <a:rPr lang="fr-FR" sz="2000" dirty="0" smtClean="0"/>
              <a:t>06 18 83 10 07</a:t>
            </a:r>
            <a:endParaRPr lang="fr-FR" sz="2000" dirty="0"/>
          </a:p>
          <a:p>
            <a:r>
              <a:rPr lang="fr-FR" sz="2000" dirty="0"/>
              <a:t>		</a:t>
            </a:r>
            <a:r>
              <a:rPr lang="fr-FR" sz="2000" dirty="0" smtClean="0"/>
              <a:t>@ </a:t>
            </a:r>
            <a:r>
              <a:rPr lang="fr-FR" sz="2000" dirty="0"/>
              <a:t>: </a:t>
            </a:r>
            <a:r>
              <a:rPr lang="fr-FR" sz="2000" dirty="0" smtClean="0"/>
              <a:t>marie.guyomard@interieur.gouv.fr</a:t>
            </a:r>
          </a:p>
          <a:p>
            <a:endParaRPr lang="fr-FR" sz="3000" dirty="0" smtClean="0"/>
          </a:p>
          <a:p>
            <a:r>
              <a:rPr lang="fr-FR" sz="2000" b="1" dirty="0" smtClean="0"/>
              <a:t>Ministère de l’Intérieur:</a:t>
            </a:r>
          </a:p>
          <a:p>
            <a:endParaRPr lang="fr-FR" sz="1000" dirty="0" smtClean="0"/>
          </a:p>
          <a:p>
            <a:r>
              <a:rPr lang="fr-FR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☼</a:t>
            </a:r>
            <a:r>
              <a:rPr lang="fr-FR" sz="2000" dirty="0" smtClean="0">
                <a:solidFill>
                  <a:srgbClr val="00B050"/>
                </a:solidFill>
              </a:rPr>
              <a:t> </a:t>
            </a:r>
            <a:r>
              <a:rPr lang="fr-FR" sz="2000" dirty="0"/>
              <a:t>	</a:t>
            </a:r>
            <a:r>
              <a:rPr lang="fr-FR" sz="2000" dirty="0" smtClean="0"/>
              <a:t>Psychologue : </a:t>
            </a:r>
            <a:br>
              <a:rPr lang="fr-FR" sz="2000" dirty="0" smtClean="0"/>
            </a:br>
            <a:r>
              <a:rPr lang="fr-FR" sz="2000" dirty="0" smtClean="0"/>
              <a:t>		 </a:t>
            </a:r>
            <a:r>
              <a:rPr lang="fr-FR" sz="2000" b="1" dirty="0" smtClean="0"/>
              <a:t>Fanny JORDENS</a:t>
            </a:r>
          </a:p>
          <a:p>
            <a:r>
              <a:rPr lang="fr-FR" sz="2000" dirty="0"/>
              <a:t>	</a:t>
            </a:r>
            <a:r>
              <a:rPr lang="fr-FR" sz="2000" dirty="0" smtClean="0"/>
              <a:t>	 N° : 06 22 63 83 85 </a:t>
            </a:r>
          </a:p>
          <a:p>
            <a:r>
              <a:rPr lang="fr-FR" sz="2000" b="1" dirty="0"/>
              <a:t>	</a:t>
            </a:r>
            <a:r>
              <a:rPr lang="fr-FR" sz="2000" b="1" dirty="0" smtClean="0"/>
              <a:t>	</a:t>
            </a:r>
            <a:r>
              <a:rPr lang="fr-FR" sz="2000" dirty="0"/>
              <a:t> @ : </a:t>
            </a:r>
            <a:r>
              <a:rPr lang="fr-FR" sz="2000" dirty="0" smtClean="0"/>
              <a:t>fanny.jordens@interieur.gouv.fr</a:t>
            </a:r>
          </a:p>
          <a:p>
            <a:endParaRPr lang="fr-FR" sz="2000" b="1" dirty="0" smtClean="0"/>
          </a:p>
          <a:p>
            <a:r>
              <a:rPr lang="fr-FR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☼</a:t>
            </a:r>
            <a:r>
              <a:rPr lang="fr-FR" sz="2000" dirty="0">
                <a:solidFill>
                  <a:srgbClr val="00B050"/>
                </a:solidFill>
              </a:rPr>
              <a:t> </a:t>
            </a:r>
            <a:r>
              <a:rPr lang="fr-FR" sz="2000" dirty="0"/>
              <a:t>	</a:t>
            </a:r>
            <a:r>
              <a:rPr lang="fr-FR" sz="2000" dirty="0" smtClean="0"/>
              <a:t>Fonctionnaires de Police du Bureau d’Aide aux Victimes </a:t>
            </a:r>
            <a:r>
              <a:rPr lang="fr-FR" sz="2000" dirty="0"/>
              <a:t>: </a:t>
            </a:r>
            <a:endParaRPr lang="fr-FR" sz="2000" dirty="0" smtClean="0"/>
          </a:p>
          <a:p>
            <a:r>
              <a:rPr lang="fr-FR" sz="2000" b="1" dirty="0" smtClean="0"/>
              <a:t>		 Agnès BABLEE et Sylvie GEORGES</a:t>
            </a:r>
            <a:r>
              <a:rPr lang="fr-FR" sz="2000" dirty="0" smtClean="0"/>
              <a:t>  </a:t>
            </a:r>
            <a:endParaRPr lang="fr-FR" sz="2000" b="1" dirty="0" smtClean="0"/>
          </a:p>
          <a:p>
            <a:r>
              <a:rPr lang="fr-FR" sz="2000" dirty="0" smtClean="0"/>
              <a:t>		 N° : 06 07 63 68 42 et 06 09 38 94 95                                                   </a:t>
            </a:r>
          </a:p>
          <a:p>
            <a:r>
              <a:rPr lang="fr-FR" sz="2000" b="1" dirty="0"/>
              <a:t>		</a:t>
            </a:r>
            <a:r>
              <a:rPr lang="fr-FR" sz="2000" dirty="0"/>
              <a:t> @ : </a:t>
            </a:r>
            <a:r>
              <a:rPr lang="fr-FR" sz="2000" dirty="0" smtClean="0"/>
              <a:t>victime-rennes@interieur.gouv.fr</a:t>
            </a:r>
            <a:endParaRPr lang="fr-FR" sz="2000" b="1" dirty="0"/>
          </a:p>
          <a:p>
            <a:endParaRPr lang="fr-F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1951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875" y="281000"/>
            <a:ext cx="8858250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461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424" y="731837"/>
            <a:ext cx="886777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9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2423</TotalTime>
  <Words>521</Words>
  <Application>Microsoft Office PowerPoint</Application>
  <PresentationFormat>Personnalisé</PresentationFormat>
  <Paragraphs>105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DejaVu Sans</vt:lpstr>
      <vt:lpstr>Droid Sans Fallback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Elise CHENAVAL</dc:creator>
  <dc:description/>
  <cp:lastModifiedBy>GUILPAIN Géraldine</cp:lastModifiedBy>
  <cp:revision>209</cp:revision>
  <dcterms:created xsi:type="dcterms:W3CDTF">2019-12-11T09:13:12Z</dcterms:created>
  <dcterms:modified xsi:type="dcterms:W3CDTF">2022-01-06T11:58:56Z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Personnalisé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18</vt:i4>
  </property>
</Properties>
</file>